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web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sldIdLst>
    <p:sldId id="256" r:id="rId2"/>
    <p:sldId id="257" r:id="rId3"/>
    <p:sldId id="259" r:id="rId4"/>
    <p:sldId id="260" r:id="rId5"/>
    <p:sldId id="261" r:id="rId6"/>
    <p:sldId id="262" r:id="rId7"/>
    <p:sldId id="268" r:id="rId8"/>
    <p:sldId id="275" r:id="rId9"/>
    <p:sldId id="276" r:id="rId10"/>
    <p:sldId id="269" r:id="rId11"/>
    <p:sldId id="277" r:id="rId12"/>
    <p:sldId id="278" r:id="rId13"/>
    <p:sldId id="271" r:id="rId14"/>
    <p:sldId id="264" r:id="rId15"/>
    <p:sldId id="265" r:id="rId16"/>
    <p:sldId id="266" r:id="rId17"/>
    <p:sldId id="272" r:id="rId18"/>
    <p:sldId id="273" r:id="rId19"/>
    <p:sldId id="274" r:id="rId20"/>
    <p:sldId id="279" r:id="rId21"/>
    <p:sldId id="280" r:id="rId22"/>
    <p:sldId id="281" r:id="rId23"/>
    <p:sldId id="283" r:id="rId24"/>
    <p:sldId id="284" r:id="rId25"/>
    <p:sldId id="285" r:id="rId26"/>
    <p:sldId id="286" r:id="rId27"/>
    <p:sldId id="287" r:id="rId28"/>
    <p:sldId id="288" r:id="rId29"/>
    <p:sldId id="263" r:id="rId30"/>
    <p:sldId id="289" r:id="rId3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301" autoAdjust="0"/>
  </p:normalViewPr>
  <p:slideViewPr>
    <p:cSldViewPr snapToGrid="0">
      <p:cViewPr varScale="1">
        <p:scale>
          <a:sx n="94" d="100"/>
          <a:sy n="94" d="100"/>
        </p:scale>
        <p:origin x="11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microsoft.com/office/2007/relationships/hdphoto" Target="../media/hdphoto1.wdp"/><Relationship Id="rId1" Type="http://schemas.openxmlformats.org/officeDocument/2006/relationships/image" Target="../media/image1.png"/><Relationship Id="rId6" Type="http://schemas.openxmlformats.org/officeDocument/2006/relationships/image" Target="../media/image5.sv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microsoft.com/office/2007/relationships/hdphoto" Target="../media/hdphoto4.wdp"/><Relationship Id="rId2" Type="http://schemas.openxmlformats.org/officeDocument/2006/relationships/image" Target="../media/image9.svg"/><Relationship Id="rId1" Type="http://schemas.openxmlformats.org/officeDocument/2006/relationships/image" Target="../media/image14.png"/><Relationship Id="rId6" Type="http://schemas.openxmlformats.org/officeDocument/2006/relationships/image" Target="../media/image16.png"/><Relationship Id="rId5" Type="http://schemas.openxmlformats.org/officeDocument/2006/relationships/image" Target="../media/image11.svg"/><Relationship Id="rId4" Type="http://schemas.microsoft.com/office/2007/relationships/hdphoto" Target="../media/hdphoto3.wdp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microsoft.com/office/2007/relationships/hdphoto" Target="../media/hdphoto1.wdp"/><Relationship Id="rId1" Type="http://schemas.openxmlformats.org/officeDocument/2006/relationships/image" Target="../media/image1.png"/><Relationship Id="rId6" Type="http://schemas.openxmlformats.org/officeDocument/2006/relationships/image" Target="../media/image5.sv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microsoft.com/office/2007/relationships/hdphoto" Target="../media/hdphoto4.wdp"/><Relationship Id="rId2" Type="http://schemas.openxmlformats.org/officeDocument/2006/relationships/image" Target="../media/image9.svg"/><Relationship Id="rId1" Type="http://schemas.openxmlformats.org/officeDocument/2006/relationships/image" Target="../media/image14.png"/><Relationship Id="rId6" Type="http://schemas.openxmlformats.org/officeDocument/2006/relationships/image" Target="../media/image16.png"/><Relationship Id="rId5" Type="http://schemas.openxmlformats.org/officeDocument/2006/relationships/image" Target="../media/image11.svg"/><Relationship Id="rId4" Type="http://schemas.microsoft.com/office/2007/relationships/hdphoto" Target="../media/hdphoto3.wdp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486D99-8439-483E-80D9-26EA1C66A98B}" type="doc">
      <dgm:prSet loTypeId="urn:microsoft.com/office/officeart/2018/2/layout/IconCircleList" loCatId="icon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6F8EB089-C5F2-4B8C-B6D4-E0C3D67CDFAA}">
      <dgm:prSet/>
      <dgm:spPr/>
      <dgm:t>
        <a:bodyPr/>
        <a:lstStyle/>
        <a:p>
          <a:r>
            <a:rPr lang="pl-PL" b="1" dirty="0" smtClean="0"/>
            <a:t>Napięcie powierzchniowe </a:t>
          </a:r>
          <a:r>
            <a:rPr lang="pl-PL" dirty="0" smtClean="0"/>
            <a:t>to siła, która </a:t>
          </a:r>
          <a:r>
            <a:rPr lang="pl-PL" dirty="0" smtClean="0">
              <a:solidFill>
                <a:schemeClr val="tx1"/>
              </a:solidFill>
            </a:rPr>
            <a:t>powouje</a:t>
          </a:r>
          <a:r>
            <a:rPr lang="pl-PL" dirty="0" smtClean="0"/>
            <a:t>, że powierzchnia cieczy zachowuje się jak sprężysta błona.</a:t>
          </a:r>
          <a:endParaRPr lang="en-US" dirty="0"/>
        </a:p>
      </dgm:t>
    </dgm:pt>
    <dgm:pt modelId="{0555186B-2315-42D1-8B49-B6A8E61CF83F}" type="parTrans" cxnId="{91A52498-0DBD-4280-8A59-06C23365C501}">
      <dgm:prSet/>
      <dgm:spPr/>
      <dgm:t>
        <a:bodyPr/>
        <a:lstStyle/>
        <a:p>
          <a:endParaRPr lang="en-US"/>
        </a:p>
      </dgm:t>
    </dgm:pt>
    <dgm:pt modelId="{02DD4891-4DF6-4C32-B222-779E00F83701}" type="sibTrans" cxnId="{91A52498-0DBD-4280-8A59-06C23365C501}">
      <dgm:prSet/>
      <dgm:spPr/>
      <dgm:t>
        <a:bodyPr/>
        <a:lstStyle/>
        <a:p>
          <a:endParaRPr lang="en-US"/>
        </a:p>
      </dgm:t>
    </dgm:pt>
    <dgm:pt modelId="{190C3743-3CB2-4563-ABC2-477A9BD5E15B}">
      <dgm:prSet/>
      <dgm:spPr/>
      <dgm:t>
        <a:bodyPr/>
        <a:lstStyle/>
        <a:p>
          <a:r>
            <a:rPr lang="pl-PL" dirty="0" smtClean="0"/>
            <a:t>Powodują je </a:t>
          </a:r>
          <a:r>
            <a:rPr lang="pl-PL" b="1" dirty="0" smtClean="0"/>
            <a:t>siły przyciągania </a:t>
          </a:r>
          <a:r>
            <a:rPr lang="pl-PL" dirty="0" smtClean="0"/>
            <a:t>między cząsteczkami cieczy.</a:t>
          </a:r>
          <a:endParaRPr lang="en-US" dirty="0"/>
        </a:p>
      </dgm:t>
    </dgm:pt>
    <dgm:pt modelId="{FC95195B-F534-4A5C-B33B-F4B21F42C283}" type="parTrans" cxnId="{B7D8307A-4F66-4B21-895F-3319C6B54C25}">
      <dgm:prSet/>
      <dgm:spPr/>
      <dgm:t>
        <a:bodyPr/>
        <a:lstStyle/>
        <a:p>
          <a:endParaRPr lang="en-US"/>
        </a:p>
      </dgm:t>
    </dgm:pt>
    <dgm:pt modelId="{D4A39575-7918-4D73-82D3-39C91FA620B8}" type="sibTrans" cxnId="{B7D8307A-4F66-4B21-895F-3319C6B54C25}">
      <dgm:prSet/>
      <dgm:spPr/>
      <dgm:t>
        <a:bodyPr/>
        <a:lstStyle/>
        <a:p>
          <a:endParaRPr lang="en-US"/>
        </a:p>
      </dgm:t>
    </dgm:pt>
    <dgm:pt modelId="{02853A8E-9304-4DF3-A341-6F47E2BA8184}" type="pres">
      <dgm:prSet presAssocID="{DB486D99-8439-483E-80D9-26EA1C66A98B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258335AC-5FFD-4CAF-B21C-4D357E2DF1E4}" type="pres">
      <dgm:prSet presAssocID="{DB486D99-8439-483E-80D9-26EA1C66A98B}" presName="containe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98680EBA-9F62-4F07-8E5F-4DABE95A7601}" type="pres">
      <dgm:prSet presAssocID="{6F8EB089-C5F2-4B8C-B6D4-E0C3D67CDFAA}" presName="compNode" presStyleCnt="0"/>
      <dgm:spPr/>
      <dgm:t>
        <a:bodyPr/>
        <a:lstStyle/>
        <a:p>
          <a:endParaRPr lang="pl-PL"/>
        </a:p>
      </dgm:t>
    </dgm:pt>
    <dgm:pt modelId="{46B2E07B-9BA1-4A86-A68A-FBA366E481A1}" type="pres">
      <dgm:prSet presAssocID="{6F8EB089-C5F2-4B8C-B6D4-E0C3D67CDFAA}" presName="iconBgRect" presStyleLbl="bgShp" presStyleIdx="0" presStyleCnt="2"/>
      <dgm:spPr/>
      <dgm:t>
        <a:bodyPr/>
        <a:lstStyle/>
        <a:p>
          <a:endParaRPr lang="pl-PL"/>
        </a:p>
      </dgm:t>
    </dgm:pt>
    <dgm:pt modelId="{E7EE2F3E-E1CB-4390-B2ED-FC45D0A4066F}" type="pres">
      <dgm:prSet presAssocID="{6F8EB089-C5F2-4B8C-B6D4-E0C3D67CDFAA}" presName="iconRect" presStyleLbl="node1" presStyleIdx="0" presStyleCnt="2" custLinFactNeighborX="1197" custLinFactNeighborY="-3591"/>
      <dgm:spPr>
        <a:blipFill>
          <a:blip xmlns:r="http://schemas.openxmlformats.org/officeDocument/2006/relationships"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pl-PL"/>
        </a:p>
      </dgm:t>
      <dgm:extLst>
        <a:ext uri="{E40237B7-FDA0-4F09-8148-C483321AD2D9}">
          <dgm14:cNvPr xmlns:dgm14="http://schemas.microsoft.com/office/drawing/2010/diagram" id="0" name="" descr="High Voltage"/>
        </a:ext>
      </dgm:extLst>
    </dgm:pt>
    <dgm:pt modelId="{1F5D27E4-3016-429E-8035-198A09C61735}" type="pres">
      <dgm:prSet presAssocID="{6F8EB089-C5F2-4B8C-B6D4-E0C3D67CDFAA}" presName="spaceRect" presStyleCnt="0"/>
      <dgm:spPr/>
      <dgm:t>
        <a:bodyPr/>
        <a:lstStyle/>
        <a:p>
          <a:endParaRPr lang="pl-PL"/>
        </a:p>
      </dgm:t>
    </dgm:pt>
    <dgm:pt modelId="{82E89F41-8BEC-44EC-B1AE-E14E8DE9BF43}" type="pres">
      <dgm:prSet presAssocID="{6F8EB089-C5F2-4B8C-B6D4-E0C3D67CDFAA}" presName="textRect" presStyleLbl="revTx" presStyleIdx="0" presStyleCnt="2">
        <dgm:presLayoutVars>
          <dgm:chMax val="1"/>
          <dgm:chPref val="1"/>
        </dgm:presLayoutVars>
      </dgm:prSet>
      <dgm:spPr/>
      <dgm:t>
        <a:bodyPr/>
        <a:lstStyle/>
        <a:p>
          <a:endParaRPr lang="pl-PL"/>
        </a:p>
      </dgm:t>
    </dgm:pt>
    <dgm:pt modelId="{95DCAC63-D4C3-4539-AB59-9C179DA083F8}" type="pres">
      <dgm:prSet presAssocID="{02DD4891-4DF6-4C32-B222-779E00F83701}" presName="sibTrans" presStyleLbl="sibTrans2D1" presStyleIdx="0" presStyleCnt="0"/>
      <dgm:spPr/>
      <dgm:t>
        <a:bodyPr/>
        <a:lstStyle/>
        <a:p>
          <a:endParaRPr lang="pl-PL"/>
        </a:p>
      </dgm:t>
    </dgm:pt>
    <dgm:pt modelId="{5C266DA8-8AAB-409B-AB2F-6319ED416AB6}" type="pres">
      <dgm:prSet presAssocID="{190C3743-3CB2-4563-ABC2-477A9BD5E15B}" presName="compNode" presStyleCnt="0"/>
      <dgm:spPr/>
      <dgm:t>
        <a:bodyPr/>
        <a:lstStyle/>
        <a:p>
          <a:endParaRPr lang="pl-PL"/>
        </a:p>
      </dgm:t>
    </dgm:pt>
    <dgm:pt modelId="{A4434C21-EA5E-4292-96D3-6B86E3698902}" type="pres">
      <dgm:prSet presAssocID="{190C3743-3CB2-4563-ABC2-477A9BD5E15B}" presName="iconBgRect" presStyleLbl="bgShp" presStyleIdx="1" presStyleCnt="2"/>
      <dgm:spPr/>
      <dgm:t>
        <a:bodyPr/>
        <a:lstStyle/>
        <a:p>
          <a:endParaRPr lang="pl-PL"/>
        </a:p>
      </dgm:t>
    </dgm:pt>
    <dgm:pt modelId="{60B95D58-7C1B-402A-81E2-81817CAF66D7}" type="pres">
      <dgm:prSet presAssocID="{190C3743-3CB2-4563-ABC2-477A9BD5E15B}" presName="iconRect" presStyleLbl="node1" presStyleIdx="1" presStyleCnt="2"/>
      <dgm:spPr>
        <a:blipFill>
          <a:blip xmlns:r="http://schemas.openxmlformats.org/officeDocument/2006/relationships"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pl-PL"/>
        </a:p>
      </dgm:t>
      <dgm:extLst>
        <a:ext uri="{E40237B7-FDA0-4F09-8148-C483321AD2D9}">
          <dgm14:cNvPr xmlns:dgm14="http://schemas.microsoft.com/office/drawing/2010/diagram" id="0" name="" descr="Rozłączony"/>
        </a:ext>
      </dgm:extLst>
    </dgm:pt>
    <dgm:pt modelId="{E2B50568-5877-47DE-BAA6-E8736E7785C0}" type="pres">
      <dgm:prSet presAssocID="{190C3743-3CB2-4563-ABC2-477A9BD5E15B}" presName="spaceRect" presStyleCnt="0"/>
      <dgm:spPr/>
      <dgm:t>
        <a:bodyPr/>
        <a:lstStyle/>
        <a:p>
          <a:endParaRPr lang="pl-PL"/>
        </a:p>
      </dgm:t>
    </dgm:pt>
    <dgm:pt modelId="{A20D3349-23F2-4430-90AF-E479B255891D}" type="pres">
      <dgm:prSet presAssocID="{190C3743-3CB2-4563-ABC2-477A9BD5E15B}" presName="textRect" presStyleLbl="revTx" presStyleIdx="1" presStyleCnt="2">
        <dgm:presLayoutVars>
          <dgm:chMax val="1"/>
          <dgm:chPref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349D6EE3-E82E-49F7-8E53-4D90FD13F276}" type="presOf" srcId="{6F8EB089-C5F2-4B8C-B6D4-E0C3D67CDFAA}" destId="{82E89F41-8BEC-44EC-B1AE-E14E8DE9BF43}" srcOrd="0" destOrd="0" presId="urn:microsoft.com/office/officeart/2018/2/layout/IconCircleList"/>
    <dgm:cxn modelId="{9BB52FF4-3558-4B29-88C6-5DE8DC4BF7E8}" type="presOf" srcId="{DB486D99-8439-483E-80D9-26EA1C66A98B}" destId="{02853A8E-9304-4DF3-A341-6F47E2BA8184}" srcOrd="0" destOrd="0" presId="urn:microsoft.com/office/officeart/2018/2/layout/IconCircleList"/>
    <dgm:cxn modelId="{91A52498-0DBD-4280-8A59-06C23365C501}" srcId="{DB486D99-8439-483E-80D9-26EA1C66A98B}" destId="{6F8EB089-C5F2-4B8C-B6D4-E0C3D67CDFAA}" srcOrd="0" destOrd="0" parTransId="{0555186B-2315-42D1-8B49-B6A8E61CF83F}" sibTransId="{02DD4891-4DF6-4C32-B222-779E00F83701}"/>
    <dgm:cxn modelId="{B7D8307A-4F66-4B21-895F-3319C6B54C25}" srcId="{DB486D99-8439-483E-80D9-26EA1C66A98B}" destId="{190C3743-3CB2-4563-ABC2-477A9BD5E15B}" srcOrd="1" destOrd="0" parTransId="{FC95195B-F534-4A5C-B33B-F4B21F42C283}" sibTransId="{D4A39575-7918-4D73-82D3-39C91FA620B8}"/>
    <dgm:cxn modelId="{C173A944-8E57-4645-9F13-1AC269638315}" type="presOf" srcId="{190C3743-3CB2-4563-ABC2-477A9BD5E15B}" destId="{A20D3349-23F2-4430-90AF-E479B255891D}" srcOrd="0" destOrd="0" presId="urn:microsoft.com/office/officeart/2018/2/layout/IconCircleList"/>
    <dgm:cxn modelId="{FF9983F4-1943-4D19-9647-F0CE8691E58A}" type="presOf" srcId="{02DD4891-4DF6-4C32-B222-779E00F83701}" destId="{95DCAC63-D4C3-4539-AB59-9C179DA083F8}" srcOrd="0" destOrd="0" presId="urn:microsoft.com/office/officeart/2018/2/layout/IconCircleList"/>
    <dgm:cxn modelId="{B6EFCC73-59C1-4007-AA6C-0C7314507978}" type="presParOf" srcId="{02853A8E-9304-4DF3-A341-6F47E2BA8184}" destId="{258335AC-5FFD-4CAF-B21C-4D357E2DF1E4}" srcOrd="0" destOrd="0" presId="urn:microsoft.com/office/officeart/2018/2/layout/IconCircleList"/>
    <dgm:cxn modelId="{189BC849-5F60-4BBA-A93D-6AC426DD64DF}" type="presParOf" srcId="{258335AC-5FFD-4CAF-B21C-4D357E2DF1E4}" destId="{98680EBA-9F62-4F07-8E5F-4DABE95A7601}" srcOrd="0" destOrd="0" presId="urn:microsoft.com/office/officeart/2018/2/layout/IconCircleList"/>
    <dgm:cxn modelId="{F72BB4DA-290F-4C99-92CE-BF5D925E0CD9}" type="presParOf" srcId="{98680EBA-9F62-4F07-8E5F-4DABE95A7601}" destId="{46B2E07B-9BA1-4A86-A68A-FBA366E481A1}" srcOrd="0" destOrd="0" presId="urn:microsoft.com/office/officeart/2018/2/layout/IconCircleList"/>
    <dgm:cxn modelId="{F65620E2-F153-4C44-AE9D-8E9E5B2F55A6}" type="presParOf" srcId="{98680EBA-9F62-4F07-8E5F-4DABE95A7601}" destId="{E7EE2F3E-E1CB-4390-B2ED-FC45D0A4066F}" srcOrd="1" destOrd="0" presId="urn:microsoft.com/office/officeart/2018/2/layout/IconCircleList"/>
    <dgm:cxn modelId="{BA0199D9-26F7-4165-B316-53738A2B8904}" type="presParOf" srcId="{98680EBA-9F62-4F07-8E5F-4DABE95A7601}" destId="{1F5D27E4-3016-429E-8035-198A09C61735}" srcOrd="2" destOrd="0" presId="urn:microsoft.com/office/officeart/2018/2/layout/IconCircleList"/>
    <dgm:cxn modelId="{67719DD5-40F7-41D8-84D9-2664A571E218}" type="presParOf" srcId="{98680EBA-9F62-4F07-8E5F-4DABE95A7601}" destId="{82E89F41-8BEC-44EC-B1AE-E14E8DE9BF43}" srcOrd="3" destOrd="0" presId="urn:microsoft.com/office/officeart/2018/2/layout/IconCircleList"/>
    <dgm:cxn modelId="{C9006771-FE90-4E3D-8CB2-1D96B9948BAE}" type="presParOf" srcId="{258335AC-5FFD-4CAF-B21C-4D357E2DF1E4}" destId="{95DCAC63-D4C3-4539-AB59-9C179DA083F8}" srcOrd="1" destOrd="0" presId="urn:microsoft.com/office/officeart/2018/2/layout/IconCircleList"/>
    <dgm:cxn modelId="{BFFDF182-6585-4966-9BDB-C5232B6336BD}" type="presParOf" srcId="{258335AC-5FFD-4CAF-B21C-4D357E2DF1E4}" destId="{5C266DA8-8AAB-409B-AB2F-6319ED416AB6}" srcOrd="2" destOrd="0" presId="urn:microsoft.com/office/officeart/2018/2/layout/IconCircleList"/>
    <dgm:cxn modelId="{ED585A34-DAFA-4641-82D8-ECF943BC58C8}" type="presParOf" srcId="{5C266DA8-8AAB-409B-AB2F-6319ED416AB6}" destId="{A4434C21-EA5E-4292-96D3-6B86E3698902}" srcOrd="0" destOrd="0" presId="urn:microsoft.com/office/officeart/2018/2/layout/IconCircleList"/>
    <dgm:cxn modelId="{26AF08AA-D3F9-4E1C-807B-961AC1E62535}" type="presParOf" srcId="{5C266DA8-8AAB-409B-AB2F-6319ED416AB6}" destId="{60B95D58-7C1B-402A-81E2-81817CAF66D7}" srcOrd="1" destOrd="0" presId="urn:microsoft.com/office/officeart/2018/2/layout/IconCircleList"/>
    <dgm:cxn modelId="{78C7E2CB-480A-4B5A-A813-E09FC895BC25}" type="presParOf" srcId="{5C266DA8-8AAB-409B-AB2F-6319ED416AB6}" destId="{E2B50568-5877-47DE-BAA6-E8736E7785C0}" srcOrd="2" destOrd="0" presId="urn:microsoft.com/office/officeart/2018/2/layout/IconCircleList"/>
    <dgm:cxn modelId="{21744C01-C0E7-4BD9-9997-E2433EFC1324}" type="presParOf" srcId="{5C266DA8-8AAB-409B-AB2F-6319ED416AB6}" destId="{A20D3349-23F2-4430-90AF-E479B255891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89DEE8-C8B8-4911-8394-23C6EA45A313}" type="doc">
      <dgm:prSet loTypeId="urn:microsoft.com/office/officeart/2018/2/layout/IconLabel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502503A-2B58-4D2B-8DB0-48EAD0D26888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>
              <a:latin typeface="+mn-lt"/>
            </a:rPr>
            <a:t>Zmniejszają napięcie powierzchniowe cieczy.</a:t>
          </a:r>
          <a:endParaRPr lang="en-US" dirty="0">
            <a:latin typeface="+mn-lt"/>
          </a:endParaRPr>
        </a:p>
      </dgm:t>
    </dgm:pt>
    <dgm:pt modelId="{B3D74E6F-6E6C-4A59-B244-EEAB4030987B}" type="parTrans" cxnId="{8E2D88B6-AAE8-47D7-8BAD-021B363BF841}">
      <dgm:prSet/>
      <dgm:spPr/>
      <dgm:t>
        <a:bodyPr/>
        <a:lstStyle/>
        <a:p>
          <a:endParaRPr lang="en-US">
            <a:latin typeface="Bahnschrift SemiCondensed" panose="020B0502040204020203" pitchFamily="34" charset="0"/>
          </a:endParaRPr>
        </a:p>
      </dgm:t>
    </dgm:pt>
    <dgm:pt modelId="{A2017E01-F031-452F-B3A7-5386AB871B8C}" type="sibTrans" cxnId="{8E2D88B6-AAE8-47D7-8BAD-021B363BF841}">
      <dgm:prSet/>
      <dgm:spPr/>
      <dgm:t>
        <a:bodyPr/>
        <a:lstStyle/>
        <a:p>
          <a:endParaRPr lang="en-US">
            <a:latin typeface="Bahnschrift SemiCondensed" panose="020B0502040204020203" pitchFamily="34" charset="0"/>
          </a:endParaRPr>
        </a:p>
      </dgm:t>
    </dgm:pt>
    <dgm:pt modelId="{A6ED8D1C-6A33-4196-829D-ED4894623F61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>
              <a:latin typeface="+mn-lt"/>
            </a:rPr>
            <a:t>Znajdują się w płynach do zmywania oraz proszkach do prania</a:t>
          </a:r>
          <a:endParaRPr lang="en-US" dirty="0">
            <a:latin typeface="+mn-lt"/>
          </a:endParaRPr>
        </a:p>
      </dgm:t>
    </dgm:pt>
    <dgm:pt modelId="{143A13A6-4D95-4090-AF52-4A672249365A}" type="parTrans" cxnId="{62E2B8BB-BBA1-4443-A461-DA78663F53A4}">
      <dgm:prSet/>
      <dgm:spPr/>
      <dgm:t>
        <a:bodyPr/>
        <a:lstStyle/>
        <a:p>
          <a:endParaRPr lang="en-US">
            <a:latin typeface="Bahnschrift SemiCondensed" panose="020B0502040204020203" pitchFamily="34" charset="0"/>
          </a:endParaRPr>
        </a:p>
      </dgm:t>
    </dgm:pt>
    <dgm:pt modelId="{C4D14AA1-C4ED-41C3-AFF4-B751F666F1F9}" type="sibTrans" cxnId="{62E2B8BB-BBA1-4443-A461-DA78663F53A4}">
      <dgm:prSet/>
      <dgm:spPr/>
      <dgm:t>
        <a:bodyPr/>
        <a:lstStyle/>
        <a:p>
          <a:endParaRPr lang="en-US">
            <a:latin typeface="Bahnschrift SemiCondensed" panose="020B0502040204020203" pitchFamily="34" charset="0"/>
          </a:endParaRPr>
        </a:p>
      </dgm:t>
    </dgm:pt>
    <dgm:pt modelId="{3D8C9281-5A0B-4E03-9B71-68922B0E5B61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>
              <a:latin typeface="+mn-lt"/>
            </a:rPr>
            <a:t>Składa się z dwóch części: hydrofobowej i hydrofilowej.</a:t>
          </a:r>
          <a:endParaRPr lang="en-US" dirty="0">
            <a:latin typeface="+mn-lt"/>
          </a:endParaRPr>
        </a:p>
      </dgm:t>
    </dgm:pt>
    <dgm:pt modelId="{207B1F90-32A5-4F76-966A-DF748F81BDA0}" type="parTrans" cxnId="{9C908EDB-7510-4AE1-94DC-4E76D5D0FA73}">
      <dgm:prSet/>
      <dgm:spPr/>
      <dgm:t>
        <a:bodyPr/>
        <a:lstStyle/>
        <a:p>
          <a:endParaRPr lang="en-US">
            <a:latin typeface="Bahnschrift SemiCondensed" panose="020B0502040204020203" pitchFamily="34" charset="0"/>
          </a:endParaRPr>
        </a:p>
      </dgm:t>
    </dgm:pt>
    <dgm:pt modelId="{F34D708B-BDBF-4700-B525-4A6A5B924F3B}" type="sibTrans" cxnId="{9C908EDB-7510-4AE1-94DC-4E76D5D0FA73}">
      <dgm:prSet/>
      <dgm:spPr/>
      <dgm:t>
        <a:bodyPr/>
        <a:lstStyle/>
        <a:p>
          <a:endParaRPr lang="en-US">
            <a:latin typeface="Bahnschrift SemiCondensed" panose="020B0502040204020203" pitchFamily="34" charset="0"/>
          </a:endParaRPr>
        </a:p>
      </dgm:t>
    </dgm:pt>
    <dgm:pt modelId="{183C9768-6CAB-401D-87CA-A97E049B4DCA}" type="pres">
      <dgm:prSet presAssocID="{2589DEE8-C8B8-4911-8394-23C6EA45A313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1D320A0C-C43F-4774-9E76-318B97D20423}" type="pres">
      <dgm:prSet presAssocID="{3502503A-2B58-4D2B-8DB0-48EAD0D26888}" presName="compNode" presStyleCnt="0"/>
      <dgm:spPr/>
      <dgm:t>
        <a:bodyPr/>
        <a:lstStyle/>
        <a:p>
          <a:endParaRPr lang="pl-PL"/>
        </a:p>
      </dgm:t>
    </dgm:pt>
    <dgm:pt modelId="{1A1A0892-32AA-4270-9A61-4920755847F6}" type="pres">
      <dgm:prSet presAssocID="{3502503A-2B58-4D2B-8DB0-48EAD0D26888}" presName="iconRect" presStyleLbl="node1" presStyleIdx="0" presStyleCnt="3"/>
      <dgm:spPr>
        <a:blipFill>
          <a:blip xmlns:r="http://schemas.openxmlformats.org/officeDocument/2006/relationships" r:embed="rId1">
            <a:biLevel thresh="75000"/>
            <a:extLs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pl-PL"/>
        </a:p>
      </dgm:t>
      <dgm:extLst>
        <a:ext uri="{E40237B7-FDA0-4F09-8148-C483321AD2D9}">
          <dgm14:cNvPr xmlns:dgm14="http://schemas.microsoft.com/office/drawing/2010/diagram" id="0" name="" descr="Woda z wypełnieniem pełnym"/>
        </a:ext>
      </dgm:extLst>
    </dgm:pt>
    <dgm:pt modelId="{8B66BE83-8FF0-417A-B255-4BA2733F8C36}" type="pres">
      <dgm:prSet presAssocID="{3502503A-2B58-4D2B-8DB0-48EAD0D26888}" presName="spaceRect" presStyleCnt="0"/>
      <dgm:spPr/>
      <dgm:t>
        <a:bodyPr/>
        <a:lstStyle/>
        <a:p>
          <a:endParaRPr lang="pl-PL"/>
        </a:p>
      </dgm:t>
    </dgm:pt>
    <dgm:pt modelId="{CA7695D2-F65F-45D7-8832-F5768AF0E444}" type="pres">
      <dgm:prSet presAssocID="{3502503A-2B58-4D2B-8DB0-48EAD0D26888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pl-PL"/>
        </a:p>
      </dgm:t>
    </dgm:pt>
    <dgm:pt modelId="{E9FA525C-36EC-4497-A0C0-037234B1AC26}" type="pres">
      <dgm:prSet presAssocID="{A2017E01-F031-452F-B3A7-5386AB871B8C}" presName="sibTrans" presStyleCnt="0"/>
      <dgm:spPr/>
      <dgm:t>
        <a:bodyPr/>
        <a:lstStyle/>
        <a:p>
          <a:endParaRPr lang="pl-PL"/>
        </a:p>
      </dgm:t>
    </dgm:pt>
    <dgm:pt modelId="{EE0E4D21-398A-4F54-87B0-F41D1C370A3E}" type="pres">
      <dgm:prSet presAssocID="{A6ED8D1C-6A33-4196-829D-ED4894623F61}" presName="compNode" presStyleCnt="0"/>
      <dgm:spPr/>
      <dgm:t>
        <a:bodyPr/>
        <a:lstStyle/>
        <a:p>
          <a:endParaRPr lang="pl-PL"/>
        </a:p>
      </dgm:t>
    </dgm:pt>
    <dgm:pt modelId="{DDF865AE-EDC3-490C-B133-6E206111C76F}" type="pres">
      <dgm:prSet presAssocID="{A6ED8D1C-6A33-4196-829D-ED4894623F61}" presName="iconRect" presStyleLbl="node1" presStyleIdx="1" presStyleCnt="3" custLinFactNeighborX="3778" custLinFactNeighborY="-764"/>
      <dgm:spPr>
        <a:blipFill>
          <a:blip xmlns:r="http://schemas.openxmlformats.org/officeDocument/2006/relationships"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pl-PL"/>
        </a:p>
      </dgm:t>
      <dgm:extLst>
        <a:ext uri="{E40237B7-FDA0-4F09-8148-C483321AD2D9}">
          <dgm14:cNvPr xmlns:dgm14="http://schemas.microsoft.com/office/drawing/2010/diagram" id="0" name="" descr="Pralka z wypełnieniem pełnym"/>
        </a:ext>
      </dgm:extLst>
    </dgm:pt>
    <dgm:pt modelId="{BBD3316D-5F74-40CF-9F1A-EB77D5BFC714}" type="pres">
      <dgm:prSet presAssocID="{A6ED8D1C-6A33-4196-829D-ED4894623F61}" presName="spaceRect" presStyleCnt="0"/>
      <dgm:spPr/>
      <dgm:t>
        <a:bodyPr/>
        <a:lstStyle/>
        <a:p>
          <a:endParaRPr lang="pl-PL"/>
        </a:p>
      </dgm:t>
    </dgm:pt>
    <dgm:pt modelId="{8A49127D-34B9-4576-B9AA-CAFF389DFE06}" type="pres">
      <dgm:prSet presAssocID="{A6ED8D1C-6A33-4196-829D-ED4894623F61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pl-PL"/>
        </a:p>
      </dgm:t>
    </dgm:pt>
    <dgm:pt modelId="{ED5DE04E-6F51-421F-92FA-6C32CB023E63}" type="pres">
      <dgm:prSet presAssocID="{C4D14AA1-C4ED-41C3-AFF4-B751F666F1F9}" presName="sibTrans" presStyleCnt="0"/>
      <dgm:spPr/>
      <dgm:t>
        <a:bodyPr/>
        <a:lstStyle/>
        <a:p>
          <a:endParaRPr lang="pl-PL"/>
        </a:p>
      </dgm:t>
    </dgm:pt>
    <dgm:pt modelId="{1B61B3E7-C516-4FB3-A27C-2CC6A8BD7882}" type="pres">
      <dgm:prSet presAssocID="{3D8C9281-5A0B-4E03-9B71-68922B0E5B61}" presName="compNode" presStyleCnt="0"/>
      <dgm:spPr/>
      <dgm:t>
        <a:bodyPr/>
        <a:lstStyle/>
        <a:p>
          <a:endParaRPr lang="pl-PL"/>
        </a:p>
      </dgm:t>
    </dgm:pt>
    <dgm:pt modelId="{881FC74B-9D39-4B21-95A8-0F7C9A024C03}" type="pres">
      <dgm:prSet presAssocID="{3D8C9281-5A0B-4E03-9B71-68922B0E5B61}" presName="iconRect" presStyleLbl="node1" presStyleIdx="2" presStyleCnt="3"/>
      <dgm:spPr>
        <a:blipFill rotWithShape="1">
          <a:blip xmlns:r="http://schemas.openxmlformats.org/officeDocument/2006/relationships"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083" b="90000" l="5917" r="94750">
                        <a14:foregroundMark x1="27250" y1="16667" x2="27250" y2="16667"/>
                        <a14:foregroundMark x1="19333" y1="23083" x2="19333" y2="23083"/>
                        <a14:foregroundMark x1="5917" y1="61500" x2="5917" y2="61500"/>
                        <a14:foregroundMark x1="16333" y1="79167" x2="16333" y2="79167"/>
                        <a14:foregroundMark x1="88000" y1="34667" x2="88000" y2="34667"/>
                        <a14:foregroundMark x1="94750" y1="61583" x2="94750" y2="61583"/>
                        <a14:foregroundMark x1="48000" y1="5083" x2="48000" y2="50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pl-PL"/>
        </a:p>
      </dgm:t>
      <dgm:extLst>
        <a:ext uri="{E40237B7-FDA0-4F09-8148-C483321AD2D9}">
          <dgm14:cNvPr xmlns:dgm14="http://schemas.microsoft.com/office/drawing/2010/diagram" id="0" name="" descr="Symbole Harveya 50% z wypełnieniem pełnym"/>
        </a:ext>
      </dgm:extLst>
    </dgm:pt>
    <dgm:pt modelId="{4C8F458D-1F83-46AA-96AC-43518466FBB1}" type="pres">
      <dgm:prSet presAssocID="{3D8C9281-5A0B-4E03-9B71-68922B0E5B61}" presName="spaceRect" presStyleCnt="0"/>
      <dgm:spPr/>
      <dgm:t>
        <a:bodyPr/>
        <a:lstStyle/>
        <a:p>
          <a:endParaRPr lang="pl-PL"/>
        </a:p>
      </dgm:t>
    </dgm:pt>
    <dgm:pt modelId="{4756D3B2-17AC-440D-8A0F-8108BBB980E2}" type="pres">
      <dgm:prSet presAssocID="{3D8C9281-5A0B-4E03-9B71-68922B0E5B61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580BA58E-576F-409C-B4E5-36422DFBF084}" type="presOf" srcId="{3D8C9281-5A0B-4E03-9B71-68922B0E5B61}" destId="{4756D3B2-17AC-440D-8A0F-8108BBB980E2}" srcOrd="0" destOrd="0" presId="urn:microsoft.com/office/officeart/2018/2/layout/IconLabelList"/>
    <dgm:cxn modelId="{28DF3D29-A5E4-4FD7-B218-684CBB6F42AF}" type="presOf" srcId="{3502503A-2B58-4D2B-8DB0-48EAD0D26888}" destId="{CA7695D2-F65F-45D7-8832-F5768AF0E444}" srcOrd="0" destOrd="0" presId="urn:microsoft.com/office/officeart/2018/2/layout/IconLabelList"/>
    <dgm:cxn modelId="{62E2B8BB-BBA1-4443-A461-DA78663F53A4}" srcId="{2589DEE8-C8B8-4911-8394-23C6EA45A313}" destId="{A6ED8D1C-6A33-4196-829D-ED4894623F61}" srcOrd="1" destOrd="0" parTransId="{143A13A6-4D95-4090-AF52-4A672249365A}" sibTransId="{C4D14AA1-C4ED-41C3-AFF4-B751F666F1F9}"/>
    <dgm:cxn modelId="{8E2D88B6-AAE8-47D7-8BAD-021B363BF841}" srcId="{2589DEE8-C8B8-4911-8394-23C6EA45A313}" destId="{3502503A-2B58-4D2B-8DB0-48EAD0D26888}" srcOrd="0" destOrd="0" parTransId="{B3D74E6F-6E6C-4A59-B244-EEAB4030987B}" sibTransId="{A2017E01-F031-452F-B3A7-5386AB871B8C}"/>
    <dgm:cxn modelId="{7503CF28-E01D-4180-8E7D-480DB12EC2EE}" type="presOf" srcId="{2589DEE8-C8B8-4911-8394-23C6EA45A313}" destId="{183C9768-6CAB-401D-87CA-A97E049B4DCA}" srcOrd="0" destOrd="0" presId="urn:microsoft.com/office/officeart/2018/2/layout/IconLabelList"/>
    <dgm:cxn modelId="{4229A1CF-C901-4AFF-AC32-1069B62C8C57}" type="presOf" srcId="{A6ED8D1C-6A33-4196-829D-ED4894623F61}" destId="{8A49127D-34B9-4576-B9AA-CAFF389DFE06}" srcOrd="0" destOrd="0" presId="urn:microsoft.com/office/officeart/2018/2/layout/IconLabelList"/>
    <dgm:cxn modelId="{9C908EDB-7510-4AE1-94DC-4E76D5D0FA73}" srcId="{2589DEE8-C8B8-4911-8394-23C6EA45A313}" destId="{3D8C9281-5A0B-4E03-9B71-68922B0E5B61}" srcOrd="2" destOrd="0" parTransId="{207B1F90-32A5-4F76-966A-DF748F81BDA0}" sibTransId="{F34D708B-BDBF-4700-B525-4A6A5B924F3B}"/>
    <dgm:cxn modelId="{9229AD37-07E4-4220-994B-C565982D8A51}" type="presParOf" srcId="{183C9768-6CAB-401D-87CA-A97E049B4DCA}" destId="{1D320A0C-C43F-4774-9E76-318B97D20423}" srcOrd="0" destOrd="0" presId="urn:microsoft.com/office/officeart/2018/2/layout/IconLabelList"/>
    <dgm:cxn modelId="{23D215DA-D8E6-4E4B-847F-B03ED12122A4}" type="presParOf" srcId="{1D320A0C-C43F-4774-9E76-318B97D20423}" destId="{1A1A0892-32AA-4270-9A61-4920755847F6}" srcOrd="0" destOrd="0" presId="urn:microsoft.com/office/officeart/2018/2/layout/IconLabelList"/>
    <dgm:cxn modelId="{31C2D853-5C26-4963-9649-B60665C3D9C3}" type="presParOf" srcId="{1D320A0C-C43F-4774-9E76-318B97D20423}" destId="{8B66BE83-8FF0-417A-B255-4BA2733F8C36}" srcOrd="1" destOrd="0" presId="urn:microsoft.com/office/officeart/2018/2/layout/IconLabelList"/>
    <dgm:cxn modelId="{1E6E5B4E-58C5-44AE-90B9-45EA8EDC3A6B}" type="presParOf" srcId="{1D320A0C-C43F-4774-9E76-318B97D20423}" destId="{CA7695D2-F65F-45D7-8832-F5768AF0E444}" srcOrd="2" destOrd="0" presId="urn:microsoft.com/office/officeart/2018/2/layout/IconLabelList"/>
    <dgm:cxn modelId="{353FD4F7-F2E9-4E7B-A03F-298991B81B27}" type="presParOf" srcId="{183C9768-6CAB-401D-87CA-A97E049B4DCA}" destId="{E9FA525C-36EC-4497-A0C0-037234B1AC26}" srcOrd="1" destOrd="0" presId="urn:microsoft.com/office/officeart/2018/2/layout/IconLabelList"/>
    <dgm:cxn modelId="{F13FF2C1-B6FD-4BDF-AB6D-D05209A45B0B}" type="presParOf" srcId="{183C9768-6CAB-401D-87CA-A97E049B4DCA}" destId="{EE0E4D21-398A-4F54-87B0-F41D1C370A3E}" srcOrd="2" destOrd="0" presId="urn:microsoft.com/office/officeart/2018/2/layout/IconLabelList"/>
    <dgm:cxn modelId="{EEABFA04-51AF-4826-8F3A-86F2A285FBFA}" type="presParOf" srcId="{EE0E4D21-398A-4F54-87B0-F41D1C370A3E}" destId="{DDF865AE-EDC3-490C-B133-6E206111C76F}" srcOrd="0" destOrd="0" presId="urn:microsoft.com/office/officeart/2018/2/layout/IconLabelList"/>
    <dgm:cxn modelId="{073B61D0-1208-45C1-99B1-75C445B82EB2}" type="presParOf" srcId="{EE0E4D21-398A-4F54-87B0-F41D1C370A3E}" destId="{BBD3316D-5F74-40CF-9F1A-EB77D5BFC714}" srcOrd="1" destOrd="0" presId="urn:microsoft.com/office/officeart/2018/2/layout/IconLabelList"/>
    <dgm:cxn modelId="{42B221CF-96DB-4E82-9D24-13EEEA348F0B}" type="presParOf" srcId="{EE0E4D21-398A-4F54-87B0-F41D1C370A3E}" destId="{8A49127D-34B9-4576-B9AA-CAFF389DFE06}" srcOrd="2" destOrd="0" presId="urn:microsoft.com/office/officeart/2018/2/layout/IconLabelList"/>
    <dgm:cxn modelId="{CC71614F-AB6E-4FBF-ACC1-ABA0F595E7F7}" type="presParOf" srcId="{183C9768-6CAB-401D-87CA-A97E049B4DCA}" destId="{ED5DE04E-6F51-421F-92FA-6C32CB023E63}" srcOrd="3" destOrd="0" presId="urn:microsoft.com/office/officeart/2018/2/layout/IconLabelList"/>
    <dgm:cxn modelId="{CD3EC5C5-84C6-4F9C-8685-BD4260293AD3}" type="presParOf" srcId="{183C9768-6CAB-401D-87CA-A97E049B4DCA}" destId="{1B61B3E7-C516-4FB3-A27C-2CC6A8BD7882}" srcOrd="4" destOrd="0" presId="urn:microsoft.com/office/officeart/2018/2/layout/IconLabelList"/>
    <dgm:cxn modelId="{7E8FA104-AAD9-474F-8017-B53FC205DE95}" type="presParOf" srcId="{1B61B3E7-C516-4FB3-A27C-2CC6A8BD7882}" destId="{881FC74B-9D39-4B21-95A8-0F7C9A024C03}" srcOrd="0" destOrd="0" presId="urn:microsoft.com/office/officeart/2018/2/layout/IconLabelList"/>
    <dgm:cxn modelId="{C13D1751-9136-4DE0-B21B-DB5603E059BA}" type="presParOf" srcId="{1B61B3E7-C516-4FB3-A27C-2CC6A8BD7882}" destId="{4C8F458D-1F83-46AA-96AC-43518466FBB1}" srcOrd="1" destOrd="0" presId="urn:microsoft.com/office/officeart/2018/2/layout/IconLabelList"/>
    <dgm:cxn modelId="{27A3FA46-F013-49E6-A0FC-7282D52A9BC7}" type="presParOf" srcId="{1B61B3E7-C516-4FB3-A27C-2CC6A8BD7882}" destId="{4756D3B2-17AC-440D-8A0F-8108BBB980E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B2E07B-9BA1-4A86-A68A-FBA366E481A1}">
      <dsp:nvSpPr>
        <dsp:cNvPr id="0" name=""/>
        <dsp:cNvSpPr/>
      </dsp:nvSpPr>
      <dsp:spPr>
        <a:xfrm>
          <a:off x="232330" y="1350944"/>
          <a:ext cx="1346235" cy="134623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EE2F3E-E1CB-4390-B2ED-FC45D0A4066F}">
      <dsp:nvSpPr>
        <dsp:cNvPr id="0" name=""/>
        <dsp:cNvSpPr/>
      </dsp:nvSpPr>
      <dsp:spPr>
        <a:xfrm>
          <a:off x="524386" y="1605615"/>
          <a:ext cx="780816" cy="780816"/>
        </a:xfrm>
        <a:prstGeom prst="rect">
          <a:avLst/>
        </a:prstGeom>
        <a:blipFill>
          <a:blip xmlns:r="http://schemas.openxmlformats.org/officeDocument/2006/relationships"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E89F41-8BEC-44EC-B1AE-E14E8DE9BF43}">
      <dsp:nvSpPr>
        <dsp:cNvPr id="0" name=""/>
        <dsp:cNvSpPr/>
      </dsp:nvSpPr>
      <dsp:spPr>
        <a:xfrm>
          <a:off x="1867044" y="1350944"/>
          <a:ext cx="3173268" cy="1346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900" b="1" kern="1200" dirty="0" smtClean="0"/>
            <a:t>Napięcie powierzchniowe </a:t>
          </a:r>
          <a:r>
            <a:rPr lang="pl-PL" sz="1900" kern="1200" dirty="0" smtClean="0"/>
            <a:t>to siła, która </a:t>
          </a:r>
          <a:r>
            <a:rPr lang="pl-PL" sz="1900" kern="1200" dirty="0" smtClean="0">
              <a:solidFill>
                <a:schemeClr val="tx1"/>
              </a:solidFill>
            </a:rPr>
            <a:t>powouje</a:t>
          </a:r>
          <a:r>
            <a:rPr lang="pl-PL" sz="1900" kern="1200" dirty="0" smtClean="0"/>
            <a:t>, że powierzchnia cieczy zachowuje się jak sprężysta błona.</a:t>
          </a:r>
          <a:endParaRPr lang="en-US" sz="1900" kern="1200" dirty="0"/>
        </a:p>
      </dsp:txBody>
      <dsp:txXfrm>
        <a:off x="1867044" y="1350944"/>
        <a:ext cx="3173268" cy="1346235"/>
      </dsp:txXfrm>
    </dsp:sp>
    <dsp:sp modelId="{A4434C21-EA5E-4292-96D3-6B86E3698902}">
      <dsp:nvSpPr>
        <dsp:cNvPr id="0" name=""/>
        <dsp:cNvSpPr/>
      </dsp:nvSpPr>
      <dsp:spPr>
        <a:xfrm>
          <a:off x="5593230" y="1350944"/>
          <a:ext cx="1346235" cy="134623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B95D58-7C1B-402A-81E2-81817CAF66D7}">
      <dsp:nvSpPr>
        <dsp:cNvPr id="0" name=""/>
        <dsp:cNvSpPr/>
      </dsp:nvSpPr>
      <dsp:spPr>
        <a:xfrm>
          <a:off x="5875940" y="1633654"/>
          <a:ext cx="780816" cy="780816"/>
        </a:xfrm>
        <a:prstGeom prst="rect">
          <a:avLst/>
        </a:prstGeom>
        <a:blipFill>
          <a:blip xmlns:r="http://schemas.openxmlformats.org/officeDocument/2006/relationships"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0D3349-23F2-4430-90AF-E479B255891D}">
      <dsp:nvSpPr>
        <dsp:cNvPr id="0" name=""/>
        <dsp:cNvSpPr/>
      </dsp:nvSpPr>
      <dsp:spPr>
        <a:xfrm>
          <a:off x="7227945" y="1350944"/>
          <a:ext cx="3173268" cy="1346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900" kern="1200" dirty="0" smtClean="0"/>
            <a:t>Powodują je </a:t>
          </a:r>
          <a:r>
            <a:rPr lang="pl-PL" sz="1900" b="1" kern="1200" dirty="0" smtClean="0"/>
            <a:t>siły przyciągania </a:t>
          </a:r>
          <a:r>
            <a:rPr lang="pl-PL" sz="1900" kern="1200" dirty="0" smtClean="0"/>
            <a:t>między cząsteczkami cieczy.</a:t>
          </a:r>
          <a:endParaRPr lang="en-US" sz="1900" kern="1200" dirty="0"/>
        </a:p>
      </dsp:txBody>
      <dsp:txXfrm>
        <a:off x="7227945" y="1350944"/>
        <a:ext cx="3173268" cy="13462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1A0892-32AA-4270-9A61-4920755847F6}">
      <dsp:nvSpPr>
        <dsp:cNvPr id="0" name=""/>
        <dsp:cNvSpPr/>
      </dsp:nvSpPr>
      <dsp:spPr>
        <a:xfrm>
          <a:off x="948998" y="223001"/>
          <a:ext cx="780732" cy="780732"/>
        </a:xfrm>
        <a:prstGeom prst="rect">
          <a:avLst/>
        </a:prstGeom>
        <a:blipFill>
          <a:blip xmlns:r="http://schemas.openxmlformats.org/officeDocument/2006/relationships" r:embed="rId1">
            <a:biLevel thresh="75000"/>
            <a:extLs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7695D2-F65F-45D7-8832-F5768AF0E444}">
      <dsp:nvSpPr>
        <dsp:cNvPr id="0" name=""/>
        <dsp:cNvSpPr/>
      </dsp:nvSpPr>
      <dsp:spPr>
        <a:xfrm>
          <a:off x="471883" y="1264814"/>
          <a:ext cx="1734960" cy="693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 dirty="0">
              <a:latin typeface="+mn-lt"/>
            </a:rPr>
            <a:t>Zmniejszają napięcie powierzchniowe cieczy.</a:t>
          </a:r>
          <a:endParaRPr lang="en-US" sz="1300" kern="1200" dirty="0">
            <a:latin typeface="+mn-lt"/>
          </a:endParaRPr>
        </a:p>
      </dsp:txBody>
      <dsp:txXfrm>
        <a:off x="471883" y="1264814"/>
        <a:ext cx="1734960" cy="693984"/>
      </dsp:txXfrm>
    </dsp:sp>
    <dsp:sp modelId="{DDF865AE-EDC3-490C-B133-6E206111C76F}">
      <dsp:nvSpPr>
        <dsp:cNvPr id="0" name=""/>
        <dsp:cNvSpPr/>
      </dsp:nvSpPr>
      <dsp:spPr>
        <a:xfrm>
          <a:off x="3017073" y="217037"/>
          <a:ext cx="780732" cy="780732"/>
        </a:xfrm>
        <a:prstGeom prst="rect">
          <a:avLst/>
        </a:prstGeom>
        <a:blipFill>
          <a:blip xmlns:r="http://schemas.openxmlformats.org/officeDocument/2006/relationships"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49127D-34B9-4576-B9AA-CAFF389DFE06}">
      <dsp:nvSpPr>
        <dsp:cNvPr id="0" name=""/>
        <dsp:cNvSpPr/>
      </dsp:nvSpPr>
      <dsp:spPr>
        <a:xfrm>
          <a:off x="2510463" y="1264814"/>
          <a:ext cx="1734960" cy="693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 dirty="0">
              <a:latin typeface="+mn-lt"/>
            </a:rPr>
            <a:t>Znajdują się w płynach do zmywania oraz proszkach do prania</a:t>
          </a:r>
          <a:endParaRPr lang="en-US" sz="1300" kern="1200" dirty="0">
            <a:latin typeface="+mn-lt"/>
          </a:endParaRPr>
        </a:p>
      </dsp:txBody>
      <dsp:txXfrm>
        <a:off x="2510463" y="1264814"/>
        <a:ext cx="1734960" cy="693984"/>
      </dsp:txXfrm>
    </dsp:sp>
    <dsp:sp modelId="{881FC74B-9D39-4B21-95A8-0F7C9A024C03}">
      <dsp:nvSpPr>
        <dsp:cNvPr id="0" name=""/>
        <dsp:cNvSpPr/>
      </dsp:nvSpPr>
      <dsp:spPr>
        <a:xfrm>
          <a:off x="1968287" y="2392539"/>
          <a:ext cx="780732" cy="780732"/>
        </a:xfrm>
        <a:prstGeom prst="rect">
          <a:avLst/>
        </a:prstGeom>
        <a:blipFill rotWithShape="1">
          <a:blip xmlns:r="http://schemas.openxmlformats.org/officeDocument/2006/relationships"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083" b="90000" l="5917" r="94750">
                        <a14:foregroundMark x1="27250" y1="16667" x2="27250" y2="16667"/>
                        <a14:foregroundMark x1="19333" y1="23083" x2="19333" y2="23083"/>
                        <a14:foregroundMark x1="5917" y1="61500" x2="5917" y2="61500"/>
                        <a14:foregroundMark x1="16333" y1="79167" x2="16333" y2="79167"/>
                        <a14:foregroundMark x1="88000" y1="34667" x2="88000" y2="34667"/>
                        <a14:foregroundMark x1="94750" y1="61583" x2="94750" y2="61583"/>
                        <a14:foregroundMark x1="48000" y1="5083" x2="48000" y2="50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56D3B2-17AC-440D-8A0F-8108BBB980E2}">
      <dsp:nvSpPr>
        <dsp:cNvPr id="0" name=""/>
        <dsp:cNvSpPr/>
      </dsp:nvSpPr>
      <dsp:spPr>
        <a:xfrm>
          <a:off x="1491173" y="3434351"/>
          <a:ext cx="1734960" cy="693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 dirty="0">
              <a:latin typeface="+mn-lt"/>
            </a:rPr>
            <a:t>Składa się z dwóch części: hydrofobowej i hydrofilowej.</a:t>
          </a:r>
          <a:endParaRPr lang="en-US" sz="1300" kern="1200" dirty="0">
            <a:latin typeface="+mn-lt"/>
          </a:endParaRPr>
        </a:p>
      </dsp:txBody>
      <dsp:txXfrm>
        <a:off x="1491173" y="3434351"/>
        <a:ext cx="1734960" cy="6939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1C009-8A68-4842-8C8E-E8BD8252B1AE}" type="datetimeFigureOut">
              <a:rPr lang="pl-PL" smtClean="0"/>
              <a:t>17.03.2024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9B9E0-DCF7-4A8A-9C64-507173D04D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3373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CZYTAJ</a:t>
            </a:r>
            <a:r>
              <a:rPr lang="pl-PL" baseline="0" dirty="0" smtClean="0"/>
              <a:t> NOTATKI TUTAJ!!!!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9B9E0-DCF7-4A8A-9C64-507173D04D97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72774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Utrudnia oderwanie</a:t>
            </a:r>
            <a:r>
              <a:rPr lang="pl-PL" baseline="0" dirty="0" smtClean="0"/>
              <a:t> się od cieczy</a:t>
            </a:r>
          </a:p>
          <a:p>
            <a:r>
              <a:rPr lang="pl-PL" dirty="0" smtClean="0"/>
              <a:t>Niektóre owady i rośliny wykorzystują napięcie powierzchniowe wody</a:t>
            </a:r>
          </a:p>
          <a:p>
            <a:r>
              <a:rPr lang="pl-PL" dirty="0" smtClean="0">
                <a:solidFill>
                  <a:srgbClr val="FFFF00"/>
                </a:solidFill>
              </a:rPr>
              <a:t>Nadaje kształt kropli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9B9E0-DCF7-4A8A-9C64-507173D04D97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72027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Utrudnia oderwanie</a:t>
            </a:r>
            <a:r>
              <a:rPr lang="pl-PL" baseline="0" dirty="0" smtClean="0"/>
              <a:t> się od cieczy</a:t>
            </a:r>
          </a:p>
          <a:p>
            <a:r>
              <a:rPr lang="pl-PL" dirty="0" smtClean="0"/>
              <a:t>Niektóre owady i rośliny wykorzystują napięcie powierzchniowe wody</a:t>
            </a:r>
          </a:p>
          <a:p>
            <a:r>
              <a:rPr lang="pl-PL" dirty="0" smtClean="0">
                <a:solidFill>
                  <a:srgbClr val="FFFF00"/>
                </a:solidFill>
              </a:rPr>
              <a:t>Nadaje kształt kropli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9B9E0-DCF7-4A8A-9C64-507173D04D97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5266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smtClean="0"/>
              <a:t>Im niższe jest napięcie powierzchniowe, tym większa jest przyczepność. Środki czyszczące zmniejszają napięcie powierzchniowe wody, przez co wchłania kurz.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9B9E0-DCF7-4A8A-9C64-507173D04D97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815656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Substancje powierzchniowo czynne, znane również jako środki powierzchniowo czynne lub surfaktanty, to związki chemiczne, które zmniejszają napięcie powierzchniowe między dwoma fazami, na przykład między cieczą a gazem lub między cieczą a ciałem stałym.</a:t>
            </a:r>
          </a:p>
          <a:p>
            <a:r>
              <a:rPr lang="pl-PL" dirty="0" smtClean="0"/>
              <a:t>Mają one szerokie zastosowanie w różnych dziedzinach, takich jak przemysł kosmetyczny, farmaceutyczny, spożywczy, rolniczy i przemysłowy.</a:t>
            </a:r>
          </a:p>
          <a:p>
            <a:r>
              <a:rPr lang="pl-PL" dirty="0" smtClean="0"/>
              <a:t>Ich głównym zadaniem jest skuteczne usuwanie wszelkiego rodzaju zanieczyszczeń ze skóry i włosów, ale wykazują także działanie pianotwórcze.</a:t>
            </a:r>
          </a:p>
          <a:p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Zmniejszanie </a:t>
            </a:r>
            <a:r>
              <a:rPr lang="pl-PL" dirty="0"/>
              <a:t>napięcia powierzchniowego cieczy ułatwia usuwanie tłuszczu i brudu z naczyń oraz ułatwia wnikanie wody w tkaniny.</a:t>
            </a:r>
          </a:p>
          <a:p>
            <a:r>
              <a:rPr lang="pl-PL" dirty="0"/>
              <a:t>Część hydrofobowa, to ta która "nie lubi" wody, a hydrofilowa to ta która "lubi wodę". </a:t>
            </a:r>
            <a:r>
              <a:rPr lang="pl-PL" b="1" dirty="0"/>
              <a:t>hydrofilowa jest zaznaczona w </a:t>
            </a:r>
            <a:r>
              <a:rPr lang="pl-PL" b="1" i="1" dirty="0"/>
              <a:t>niebieskim kółku.</a:t>
            </a:r>
            <a:endParaRPr lang="pl-PL" b="1" dirty="0">
              <a:cs typeface="Calibri"/>
            </a:endParaRPr>
          </a:p>
          <a:p>
            <a:r>
              <a:rPr lang="pl-PL" dirty="0">
                <a:cs typeface="Calibri"/>
              </a:rPr>
              <a:t>Na zdjęciu przedstawiony jest model stearynianu sodu, (lub </a:t>
            </a:r>
            <a:r>
              <a:rPr lang="pl-PL" dirty="0" err="1"/>
              <a:t>oktadekanian</a:t>
            </a:r>
            <a:r>
              <a:rPr lang="pl-PL" dirty="0"/>
              <a:t> sodu, </a:t>
            </a:r>
            <a:r>
              <a:rPr lang="pl-PL" b="1" dirty="0"/>
              <a:t>główny</a:t>
            </a:r>
            <a:r>
              <a:rPr lang="pl-PL" b="1" dirty="0">
                <a:cs typeface="Calibri"/>
              </a:rPr>
              <a:t> składnik mydeł, wygląda jak biały proszek</a:t>
            </a:r>
            <a:r>
              <a:rPr lang="pl-PL" dirty="0">
                <a:cs typeface="Calibri"/>
              </a:rPr>
              <a:t>), poza środkiem powierzchniowo czynnym stosowany jest np. do wyrobu dezodorantów.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649B3E-F53D-4776-94F2-D0DF193446A7}" type="slidenum"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57632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l-PL" dirty="0"/>
              <a:t>Na zdjęciu cząsteczka substancji powierzchniowo czynnej z hydrofilową (niebieską) i hydrofobową (złotą) częścią.</a:t>
            </a:r>
            <a:endParaRPr lang="pl-PL" dirty="0"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l-PL" dirty="0">
                <a:cs typeface="Calibri"/>
              </a:rPr>
              <a:t>Micela: skupiska jonów mydła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649B3E-F53D-4776-94F2-D0DF193446A7}" type="slidenum"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42470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>
                <a:cs typeface="Calibri"/>
              </a:rPr>
              <a:t>Mieszamy substancje SPC z wodą</a:t>
            </a:r>
          </a:p>
          <a:p>
            <a:pPr marL="228600" indent="-228600">
              <a:buAutoNum type="arabicPeriod"/>
            </a:pPr>
            <a:r>
              <a:rPr lang="en-US" dirty="0" smtClean="0">
                <a:cs typeface="Calibri"/>
              </a:rPr>
              <a:t>Pojawia się micela, czyli skupisko jonów mydła, w której wnętrzu zamknięty jest pęcherzyk powietrza</a:t>
            </a:r>
          </a:p>
          <a:p>
            <a:pPr marL="228600" indent="-228600">
              <a:buAutoNum type="arabicPeriod"/>
            </a:pPr>
            <a:r>
              <a:rPr lang="en-US" dirty="0" smtClean="0">
                <a:cs typeface="Calibri"/>
              </a:rPr>
              <a:t>Micela unosi się na powierzchnię wody, co tworzy pianę</a:t>
            </a:r>
          </a:p>
          <a:p>
            <a:pPr marL="228600" indent="-228600">
              <a:buAutoNum type="arabicPeriod"/>
            </a:pPr>
            <a:r>
              <a:rPr lang="en-US" dirty="0" smtClean="0">
                <a:cs typeface="Calibri"/>
              </a:rPr>
              <a:t>Micela może unieść się nad wodę, co tworzy "bańkę mydlaną"</a:t>
            </a:r>
          </a:p>
          <a:p>
            <a:r>
              <a:rPr lang="pl-PL" i="1" dirty="0" smtClean="0"/>
              <a:t>Micela: skupiska jonów mydła</a:t>
            </a:r>
            <a:endParaRPr lang="en-US" i="1" smtClean="0"/>
          </a:p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9B9E0-DCF7-4A8A-9C64-507173D04D97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77300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>
                <a:cs typeface="Calibri"/>
              </a:rPr>
              <a:t>Mieszamy substancje SPC z wodą</a:t>
            </a:r>
          </a:p>
          <a:p>
            <a:pPr marL="228600" indent="-228600">
              <a:buAutoNum type="arabicPeriod"/>
            </a:pPr>
            <a:r>
              <a:rPr lang="en-US" dirty="0" smtClean="0">
                <a:cs typeface="Calibri"/>
              </a:rPr>
              <a:t>Pojawia się micela, czyli skupisko jonów mydła, w której wnętrzu zamknięty jest pęcherzyk powietrza</a:t>
            </a:r>
          </a:p>
          <a:p>
            <a:pPr marL="228600" indent="-228600">
              <a:buAutoNum type="arabicPeriod"/>
            </a:pPr>
            <a:r>
              <a:rPr lang="en-US" dirty="0" smtClean="0">
                <a:cs typeface="Calibri"/>
              </a:rPr>
              <a:t>Micela unosi się na powierzchnię wody, co tworzy pianę</a:t>
            </a:r>
          </a:p>
          <a:p>
            <a:pPr marL="228600" indent="-228600">
              <a:buAutoNum type="arabicPeriod"/>
            </a:pPr>
            <a:r>
              <a:rPr lang="en-US" dirty="0" smtClean="0">
                <a:cs typeface="Calibri"/>
              </a:rPr>
              <a:t>Micela może unieść się nad wodę, co tworzy "bańkę mydlaną"</a:t>
            </a:r>
          </a:p>
          <a:p>
            <a:r>
              <a:rPr lang="pl-PL" i="1" dirty="0" smtClean="0"/>
              <a:t>Micela: skupiska jonów mydła</a:t>
            </a:r>
            <a:endParaRPr lang="en-US" i="1" smtClean="0"/>
          </a:p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9B9E0-DCF7-4A8A-9C64-507173D04D97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837603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>
                <a:cs typeface="Calibri"/>
              </a:rPr>
              <a:t>Mieszamy substancje SPC z wodą</a:t>
            </a:r>
          </a:p>
          <a:p>
            <a:pPr marL="228600" indent="-228600">
              <a:buAutoNum type="arabicPeriod"/>
            </a:pPr>
            <a:r>
              <a:rPr lang="en-US" dirty="0" smtClean="0">
                <a:cs typeface="Calibri"/>
              </a:rPr>
              <a:t>Pojawia się micela, czyli skupisko jonów mydła, w której wnętrzu zamknięty jest pęcherzyk powietrza</a:t>
            </a:r>
          </a:p>
          <a:p>
            <a:pPr marL="228600" indent="-228600">
              <a:buAutoNum type="arabicPeriod"/>
            </a:pPr>
            <a:r>
              <a:rPr lang="en-US" dirty="0" smtClean="0">
                <a:cs typeface="Calibri"/>
              </a:rPr>
              <a:t>Micela unosi się na powierzchnię wody, co tworzy pianę</a:t>
            </a:r>
          </a:p>
          <a:p>
            <a:pPr marL="228600" indent="-228600">
              <a:buAutoNum type="arabicPeriod"/>
            </a:pPr>
            <a:r>
              <a:rPr lang="en-US" dirty="0" smtClean="0">
                <a:cs typeface="Calibri"/>
              </a:rPr>
              <a:t>Micela może unieść się nad wodę, co tworzy "bańkę mydlaną"</a:t>
            </a:r>
          </a:p>
          <a:p>
            <a:r>
              <a:rPr lang="pl-PL" i="1" dirty="0" smtClean="0"/>
              <a:t>Micela: skupiska jonów mydła</a:t>
            </a:r>
            <a:endParaRPr lang="en-US" i="1" smtClean="0"/>
          </a:p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9B9E0-DCF7-4A8A-9C64-507173D04D97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29505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>
                <a:cs typeface="Calibri"/>
              </a:rPr>
              <a:t>Mieszamy substancje SPC z wodą</a:t>
            </a:r>
          </a:p>
          <a:p>
            <a:pPr marL="228600" indent="-228600">
              <a:buAutoNum type="arabicPeriod"/>
            </a:pPr>
            <a:r>
              <a:rPr lang="en-US" dirty="0" smtClean="0">
                <a:cs typeface="Calibri"/>
              </a:rPr>
              <a:t>Pojawia się micela, czyli skupisko jonów mydła, w której wnętrzu zamknięty jest pęcherzyk powietrza</a:t>
            </a:r>
          </a:p>
          <a:p>
            <a:pPr marL="228600" indent="-228600">
              <a:buAutoNum type="arabicPeriod"/>
            </a:pPr>
            <a:r>
              <a:rPr lang="en-US" dirty="0" smtClean="0">
                <a:cs typeface="Calibri"/>
              </a:rPr>
              <a:t>Micela unosi się na powierzchnię wody, co tworzy pianę</a:t>
            </a:r>
          </a:p>
          <a:p>
            <a:pPr marL="228600" indent="-228600">
              <a:buAutoNum type="arabicPeriod"/>
            </a:pPr>
            <a:r>
              <a:rPr lang="en-US" dirty="0" smtClean="0">
                <a:cs typeface="Calibri"/>
              </a:rPr>
              <a:t>Micela może unieść się nad wodę, co tworzy "bańkę mydlaną"</a:t>
            </a:r>
          </a:p>
          <a:p>
            <a:r>
              <a:rPr lang="pl-PL" i="1" dirty="0" smtClean="0"/>
              <a:t>Micela: skupiska jonów mydła</a:t>
            </a:r>
            <a:endParaRPr lang="en-US" i="1" smtClean="0"/>
          </a:p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9B9E0-DCF7-4A8A-9C64-507173D04D97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21404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SLS - stosowany w wielu produktach kosmetycznych, jest to jedna z najbardziej drażniących substancji myjących. Nie powinien być stosowany u osób z nadwrażliwością skóry.</a:t>
            </a:r>
          </a:p>
          <a:p>
            <a:r>
              <a:rPr lang="pl-PL" baseline="0" dirty="0" smtClean="0"/>
              <a:t>         do odtłuszczania, </a:t>
            </a:r>
            <a:r>
              <a:rPr lang="pl-PL" dirty="0" smtClean="0"/>
              <a:t>jest często stosowany w mleku do mycia twarzy, ze względu na nadmierną zdolność czyszczenia i wysoką drażliwość, długotrwałe stosowanie znacznie zmniejsza zdolność obronną skóry.</a:t>
            </a:r>
          </a:p>
          <a:p>
            <a:r>
              <a:rPr lang="pl-PL" dirty="0" smtClean="0"/>
              <a:t>SLES -</a:t>
            </a:r>
            <a:r>
              <a:rPr lang="pl-PL" baseline="0" dirty="0" smtClean="0"/>
              <a:t> </a:t>
            </a:r>
            <a:r>
              <a:rPr lang="pl-PL" dirty="0" smtClean="0"/>
              <a:t>powstaje na skutek dodania do (SLS) tlenku etylenu,</a:t>
            </a:r>
            <a:r>
              <a:rPr lang="pl-PL" baseline="0" dirty="0" smtClean="0"/>
              <a:t> </a:t>
            </a:r>
            <a:r>
              <a:rPr lang="pl-PL" dirty="0" smtClean="0"/>
              <a:t>który łagodzi działanie drażniące substancji</a:t>
            </a:r>
          </a:p>
          <a:p>
            <a:r>
              <a:rPr lang="pl-PL" dirty="0" smtClean="0"/>
              <a:t>           jest substancją drażniącą, ale tylko wtedy gdy jest stosowany jako pojedyncza substancja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9B9E0-DCF7-4A8A-9C64-507173D04D97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5652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Calibri"/>
              <a:buChar char="-"/>
            </a:pPr>
            <a:r>
              <a:rPr lang="pl-PL" dirty="0" smtClean="0"/>
              <a:t>Tworzenie się menisków - zakrzywienie powierzchni swobodnej cieczy w pobliżu rozdzielenia od siebie powierzchni swobodnej cieczy i ciała stałego lub innej niemieszającej się cieczy.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Calibri"/>
              <a:buChar char="-"/>
            </a:pPr>
            <a:r>
              <a:rPr lang="pl-PL" dirty="0" smtClean="0">
                <a:cs typeface="Calibri"/>
              </a:rPr>
              <a:t>Zwilżalność –</a:t>
            </a:r>
            <a:r>
              <a:rPr lang="pl-PL" baseline="0" dirty="0" smtClean="0">
                <a:cs typeface="Calibri"/>
              </a:rPr>
              <a:t> polega na zwiększeniu hydrofobii cieczy</a:t>
            </a:r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9B9E0-DCF7-4A8A-9C64-507173D04D97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19576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Mają słabsze działanie niż Anionowe SPC, są wykorzystywane w preparatach do włosów, ponieważ wykazują dużo właściwości poprawiających strukturę włosów.</a:t>
            </a:r>
          </a:p>
          <a:p>
            <a:endParaRPr lang="pl-PL" dirty="0" smtClean="0"/>
          </a:p>
          <a:p>
            <a:r>
              <a:rPr lang="pl-PL" dirty="0" smtClean="0"/>
              <a:t>Quaternium-15 - wykorzystywany jest szeroko stosowany jako konserwant w produktach kosmetycznych, takich jak szampony, odżywki do włosów, płyny do kąpieli, czy środki do demakijażu. Z powodu, że może wywoływać silne reakcję alergiczne został zakazany w UE. Maksymalne dopuszczalne stężenie w kosmetykach, zarówno w Chinach, jak i w Europie, wynosi 0,2%.</a:t>
            </a:r>
          </a:p>
          <a:p>
            <a:r>
              <a:rPr lang="pl-PL" dirty="0" smtClean="0"/>
              <a:t>	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smtClean="0"/>
              <a:t>Quaternium-23 - jest wykorzystywyany do wszelkiego rodzaju kosmetyków do włosów, ale podobnie jak Quaternium-15 został zakazany z powodu swojej bardzo wysokiej toksyczności.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9B9E0-DCF7-4A8A-9C64-507173D04D97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25050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Stosowane są przeważnie z anionowymi SPC ponieważ obniżają ich drażniące właściwości, oraz wpływają na gęstość kosmetyków i stabilizują pianę.</a:t>
            </a:r>
          </a:p>
          <a:p>
            <a:endParaRPr lang="pl-PL" dirty="0" smtClean="0"/>
          </a:p>
          <a:p>
            <a:r>
              <a:rPr lang="pl-PL" dirty="0" smtClean="0"/>
              <a:t>CAPB cocamidopropyl betaine (Kokamidopropylobetaina) - Jest często stosowany w szamponach, otrzymywany w reakcji oleju kokosowego lub uzyskanych z niego kwasów tłuszczowych z dimetyloaminopropyloaminą.</a:t>
            </a:r>
          </a:p>
          <a:p>
            <a:r>
              <a:rPr lang="pl-PL" dirty="0" smtClean="0"/>
              <a:t>	- Betaina kokamidopropylowa jest nie tylko bezwonna, jasna, o niskiej zawartości soli i delikatna dla skóry, ale ma również doskonałe właściwości nawilżające, dyspergujące, odkażające, penetrujące, antystatyczne, sterylizujące, kondycjonujące, zagęszczające, dyspersję mydła wapniowego i właściwości biodegradacyjne.</a:t>
            </a:r>
          </a:p>
          <a:p>
            <a:r>
              <a:rPr lang="pl-PL" dirty="0" smtClean="0"/>
              <a:t>CB (Betanina kokosowa) - Podobne zastosowanie i właściwości jak CAPB.</a:t>
            </a:r>
          </a:p>
          <a:p>
            <a:r>
              <a:rPr lang="pl-PL" dirty="0" smtClean="0"/>
              <a:t>	-Budowa(skład chemiczny) - Wykorzystując olej kokosowy jako surowiec, dwustopniową reakcję chromowania poprzez syntezę z N, N-dwu-metyloaminą w celu wytworzenia PKO i chloranu sodu (produkowany z monochlorooctanu i węglanu sodu)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9B9E0-DCF7-4A8A-9C64-507173D04D97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81288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Wykazują delikatniejsze działanie pianotwórcze i oczyszczające. Stosowane są samodzielnie lub z anionowymi SPC w celu obniżenia ich działania drażniącego. Wykorzystywane są do kosmetyków przeznaczonych do oczyszczania skóry.</a:t>
            </a:r>
          </a:p>
          <a:p>
            <a:endParaRPr lang="pl-PL" dirty="0" smtClean="0"/>
          </a:p>
          <a:p>
            <a:r>
              <a:rPr lang="pl-PL" dirty="0" smtClean="0"/>
              <a:t>Poliglukozyd laurylowy - Wykazuje działanie pianotwórcze oraz oczyszczające. Dodatkowo pomaga tworzyć stabilne emulsje i zapobiega ich rozwarstwianiu. Często stosowany jest wraz z anionowymi SPC, ponieważ łagodzi ich działanie drażniące.</a:t>
            </a:r>
          </a:p>
          <a:p>
            <a:r>
              <a:rPr lang="pl-PL" dirty="0" smtClean="0"/>
              <a:t>-Budowa(skład chemiczny) - Jest to glikozyd wytwarzany z glukozy i alkoholu laurylowego.</a:t>
            </a:r>
          </a:p>
          <a:p>
            <a:r>
              <a:rPr lang="pl-PL" dirty="0" smtClean="0"/>
              <a:t>Glukozyd decylowy - Identyczne zastosowanie jak Poliglukozyd laurylowy.</a:t>
            </a:r>
          </a:p>
          <a:p>
            <a:r>
              <a:rPr lang="pl-PL" dirty="0" smtClean="0"/>
              <a:t>-Budowa(skład chemiczny) -otrzymywana w reakcji glukozy powstałej w procesie hydrolizy skrobi kukurydzianej z dekanolem - długołańcuchowym alkoholem pozyskiwanym z orzecha kokosowego(C16 H32 O6)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9B9E0-DCF7-4A8A-9C64-507173D04D97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72349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l-PL" dirty="0" smtClean="0"/>
              <a:t>Fizyczne –przyczyną tych zanieczyszczeń jest działanie czynników fizycznych np.: osiadający kurz, brud itp.</a:t>
            </a:r>
          </a:p>
          <a:p>
            <a:pPr lvl="0"/>
            <a:r>
              <a:rPr lang="pl-PL" dirty="0" smtClean="0"/>
              <a:t>Chemiczne – te zanieczyszczenia powstają na skutek reakcji chemicznych. Np.: korozja (reakcja niektórych metali z wodą i tlenem), naloty powstające w wyniku działania substancji chemicznych (sole, kwasy).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9B9E0-DCF7-4A8A-9C64-507173D04D97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99548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9B9E0-DCF7-4A8A-9C64-507173D04D97}" type="slidenum">
              <a:rPr lang="pl-PL" smtClean="0"/>
              <a:t>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88034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9B9E0-DCF7-4A8A-9C64-507173D04D97}" type="slidenum">
              <a:rPr lang="pl-PL" smtClean="0"/>
              <a:t>30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9187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Calibri"/>
              <a:buChar char="-"/>
            </a:pPr>
            <a:r>
              <a:rPr lang="pl-PL" dirty="0" smtClean="0"/>
              <a:t>Tworzenie się menisków - zakrzywienie powierzchni swobodnej cieczy w pobliżu rozdzielenia od siebie powierzchni swobodnej cieczy i ciała stałego lub innej niemieszającej się cieczy.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Calibri"/>
              <a:buChar char="-"/>
            </a:pPr>
            <a:r>
              <a:rPr lang="pl-PL" dirty="0" smtClean="0">
                <a:cs typeface="Calibri"/>
              </a:rPr>
              <a:t>Zwilżalność –</a:t>
            </a:r>
            <a:r>
              <a:rPr lang="pl-PL" baseline="0" dirty="0" smtClean="0">
                <a:cs typeface="Calibri"/>
              </a:rPr>
              <a:t> polega </a:t>
            </a:r>
            <a:r>
              <a:rPr lang="pl-PL" baseline="0" smtClean="0">
                <a:cs typeface="Calibri"/>
              </a:rPr>
              <a:t>na zwiększeniu hydrofobii cieczy</a:t>
            </a:r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9B9E0-DCF7-4A8A-9C64-507173D04D97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880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Calibri"/>
              <a:buChar char="-"/>
            </a:pPr>
            <a:r>
              <a:rPr lang="pl-PL" dirty="0" smtClean="0"/>
              <a:t>Tworzenie się menisków - zakrzywienie powierzchni swobodnej cieczy w pobliżu rozdzielenia od siebie powierzchni swobodnej cieczy i ciała stałego lub innej niemieszającej się cieczy.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Calibri"/>
              <a:buChar char="-"/>
            </a:pPr>
            <a:r>
              <a:rPr lang="pl-PL" dirty="0" smtClean="0">
                <a:cs typeface="Calibri"/>
              </a:rPr>
              <a:t>Zwilżalność –</a:t>
            </a:r>
            <a:r>
              <a:rPr lang="pl-PL" baseline="0" dirty="0" smtClean="0">
                <a:cs typeface="Calibri"/>
              </a:rPr>
              <a:t> polega </a:t>
            </a:r>
            <a:r>
              <a:rPr lang="pl-PL" baseline="0" smtClean="0">
                <a:cs typeface="Calibri"/>
              </a:rPr>
              <a:t>na zwiększeniu hydrofobii cieczy</a:t>
            </a:r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9B9E0-DCF7-4A8A-9C64-507173D04D97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6356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Calibri"/>
              <a:buChar char="-"/>
            </a:pPr>
            <a:r>
              <a:rPr lang="pl-PL" dirty="0" smtClean="0"/>
              <a:t>Tworzenie się menisków - zakrzywienie powierzchni swobodnej cieczy w pobliżu rozdzielenia od siebie powierzchni swobodnej cieczy i ciała stałego lub innej niemieszającej się cieczy.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Calibri"/>
              <a:buChar char="-"/>
            </a:pPr>
            <a:r>
              <a:rPr lang="pl-PL" dirty="0" smtClean="0">
                <a:cs typeface="Calibri"/>
              </a:rPr>
              <a:t>Zwilżalność –</a:t>
            </a:r>
            <a:r>
              <a:rPr lang="pl-PL" baseline="0" dirty="0" smtClean="0">
                <a:cs typeface="Calibri"/>
              </a:rPr>
              <a:t> polega na zwiększeniu hydrofobii cieczy</a:t>
            </a:r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9B9E0-DCF7-4A8A-9C64-507173D04D97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4995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Utrudnia oderwanie</a:t>
            </a:r>
            <a:r>
              <a:rPr lang="pl-PL" baseline="0" dirty="0" smtClean="0"/>
              <a:t> się od cieczy</a:t>
            </a:r>
          </a:p>
          <a:p>
            <a:r>
              <a:rPr lang="pl-PL" dirty="0" smtClean="0"/>
              <a:t>Niektóre owady i rośliny wykorzystują napięcie powierzchniowe wody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9B9E0-DCF7-4A8A-9C64-507173D04D97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9372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Utrudnia oderwanie</a:t>
            </a:r>
            <a:r>
              <a:rPr lang="pl-PL" baseline="0" dirty="0" smtClean="0"/>
              <a:t> się od cieczy</a:t>
            </a:r>
          </a:p>
          <a:p>
            <a:r>
              <a:rPr lang="pl-PL" dirty="0" smtClean="0"/>
              <a:t>Niektóre owady i rośliny wykorzystują napięcie powierzchniowe wody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9B9E0-DCF7-4A8A-9C64-507173D04D97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8227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Utrudnia oderwanie</a:t>
            </a:r>
            <a:r>
              <a:rPr lang="pl-PL" baseline="0" dirty="0" smtClean="0"/>
              <a:t> się od cieczy</a:t>
            </a:r>
          </a:p>
          <a:p>
            <a:r>
              <a:rPr lang="pl-PL" dirty="0" smtClean="0"/>
              <a:t>Niektóre owady i rośliny wykorzystują napięcie powierzchniowe wody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9B9E0-DCF7-4A8A-9C64-507173D04D97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8255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Utrudnia oderwanie</a:t>
            </a:r>
            <a:r>
              <a:rPr lang="pl-PL" baseline="0" dirty="0" smtClean="0"/>
              <a:t> się od cieczy</a:t>
            </a:r>
          </a:p>
          <a:p>
            <a:r>
              <a:rPr lang="pl-PL" dirty="0" smtClean="0"/>
              <a:t>Niektóre owady i rośliny wykorzystują napięcie powierzchniowe wody</a:t>
            </a:r>
          </a:p>
          <a:p>
            <a:r>
              <a:rPr lang="pl-PL" dirty="0" smtClean="0">
                <a:solidFill>
                  <a:srgbClr val="FFFF00"/>
                </a:solidFill>
              </a:rPr>
              <a:t>Nadaje kształt kropli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9B9E0-DCF7-4A8A-9C64-507173D04D97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1076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7B3F-932E-4412-A69B-13239EC34B92}" type="datetimeFigureOut">
              <a:rPr lang="pl-PL" smtClean="0"/>
              <a:t>17.03.2024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3050-73F4-472E-93ED-A2212BC188D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2229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7B3F-932E-4412-A69B-13239EC34B92}" type="datetimeFigureOut">
              <a:rPr lang="pl-PL" smtClean="0"/>
              <a:t>17.03.2024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3050-73F4-472E-93ED-A2212BC188D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2314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7B3F-932E-4412-A69B-13239EC34B92}" type="datetimeFigureOut">
              <a:rPr lang="pl-PL" smtClean="0"/>
              <a:t>17.03.2024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3050-73F4-472E-93ED-A2212BC188D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8195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7B3F-932E-4412-A69B-13239EC34B92}" type="datetimeFigureOut">
              <a:rPr lang="pl-PL" smtClean="0"/>
              <a:t>17.03.2024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3050-73F4-472E-93ED-A2212BC188D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7397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7B3F-932E-4412-A69B-13239EC34B92}" type="datetimeFigureOut">
              <a:rPr lang="pl-PL" smtClean="0"/>
              <a:t>17.03.2024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3050-73F4-472E-93ED-A2212BC188D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7999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7B3F-932E-4412-A69B-13239EC34B92}" type="datetimeFigureOut">
              <a:rPr lang="pl-PL" smtClean="0"/>
              <a:t>17.03.2024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3050-73F4-472E-93ED-A2212BC188D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2234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7B3F-932E-4412-A69B-13239EC34B92}" type="datetimeFigureOut">
              <a:rPr lang="pl-PL" smtClean="0"/>
              <a:t>17.03.2024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3050-73F4-472E-93ED-A2212BC188D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1895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7B3F-932E-4412-A69B-13239EC34B92}" type="datetimeFigureOut">
              <a:rPr lang="pl-PL" smtClean="0"/>
              <a:t>17.03.2024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3050-73F4-472E-93ED-A2212BC188D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4008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7B3F-932E-4412-A69B-13239EC34B92}" type="datetimeFigureOut">
              <a:rPr lang="pl-PL" smtClean="0"/>
              <a:t>17.03.2024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3050-73F4-472E-93ED-A2212BC188D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3943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7B3F-932E-4412-A69B-13239EC34B92}" type="datetimeFigureOut">
              <a:rPr lang="pl-PL" smtClean="0"/>
              <a:t>17.03.2024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3050-73F4-472E-93ED-A2212BC188D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8021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7B3F-932E-4412-A69B-13239EC34B92}" type="datetimeFigureOut">
              <a:rPr lang="pl-PL" smtClean="0"/>
              <a:t>17.03.2024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3050-73F4-472E-93ED-A2212BC188D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2840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A7B3F-932E-4412-A69B-13239EC34B92}" type="datetimeFigureOut">
              <a:rPr lang="pl-PL" smtClean="0"/>
              <a:t>17.03.2024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93050-73F4-472E-93ED-A2212BC188D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787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7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8.wdp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a.baamboozle.com/uploads/images/70704/1599571617_565075" TargetMode="External"/><Relationship Id="rId13" Type="http://schemas.openxmlformats.org/officeDocument/2006/relationships/hyperlink" Target="https://zielonyogrodek.pl/i/2020/06/08/83253-2547-1920x0-sc1x33333_lilie-wodne-jakie-mog-si-pojawi-problemy-w-uprawie-fot-dae-jeung-kim-pixabay.jpg" TargetMode="External"/><Relationship Id="rId3" Type="http://schemas.openxmlformats.org/officeDocument/2006/relationships/hyperlink" Target="https://ru.wikipedia.org/wiki/&#1052;&#1077;&#1085;&#1080;&#1089;&#1082;_(&#1075;&#1080;&#1076;&#1088;&#1086;&#1089;&#1090;&#1072;&#1090;&#1080;&#1082;&#1072;)#/media/&#1060;&#1072;&#1081;&#1083;:Reading_the_meniscus.svg" TargetMode="External"/><Relationship Id="rId7" Type="http://schemas.openxmlformats.org/officeDocument/2006/relationships/hyperlink" Target="https://pl.wikipedia.org/wiki/Napi%C4%99cie_powierzchniowe" TargetMode="External"/><Relationship Id="rId12" Type="http://schemas.openxmlformats.org/officeDocument/2006/relationships/hyperlink" Target="https://sauberlab.pl/sposob-napiecie-powierzchniowe-cieczy-pomaga-sprzataniu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pload.wikimedia.org/wikipedia/commons/3/3f/Melvin_floating_water_inside_the_Space_Shuttle.jpg" TargetMode="External"/><Relationship Id="rId11" Type="http://schemas.openxmlformats.org/officeDocument/2006/relationships/hyperlink" Target="https://upload.wikimedia.org/wikipedia/commons/3/36/Wasserl%C3%A4ufer_bei_der_Paarung_crop.jpg" TargetMode="External"/><Relationship Id="rId5" Type="http://schemas.openxmlformats.org/officeDocument/2006/relationships/hyperlink" Target="https://www.youtube.com/watch?v=vjK9oPuoooY" TargetMode="External"/><Relationship Id="rId15" Type="http://schemas.openxmlformats.org/officeDocument/2006/relationships/hyperlink" Target="https://baike.baidu.com/item/%E8%A1%A8%E9%9D%A2%E6%B4%BB%E6%80%A7%E5%89%82/5032610?fr=ge_ala" TargetMode="External"/><Relationship Id="rId10" Type="http://schemas.openxmlformats.org/officeDocument/2006/relationships/hyperlink" Target="https://c7.alamy.com/zooms/9/9c5f78ead5fc4ab6836d1d241b7d054f/2g3h3gk.jpg" TargetMode="External"/><Relationship Id="rId4" Type="http://schemas.openxmlformats.org/officeDocument/2006/relationships/hyperlink" Target="http://blizejzrodel.pl/wp-content/uploads/2015/02/tumblr_inline_njvefdDi2M1s3srwt.jpg" TargetMode="External"/><Relationship Id="rId9" Type="http://schemas.openxmlformats.org/officeDocument/2006/relationships/hyperlink" Target="https://i.ytimg.com/vi/Tb55IHACe9M/maxresdefault.jpg" TargetMode="External"/><Relationship Id="rId14" Type="http://schemas.openxmlformats.org/officeDocument/2006/relationships/hyperlink" Target="https://upload.wikimedia.org/wikipedia/commons/d/d8/Temperature_dependence_surface_tension_of_water.sv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eb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9462" y="1122363"/>
            <a:ext cx="10413076" cy="2387600"/>
          </a:xfrm>
        </p:spPr>
        <p:txBody>
          <a:bodyPr>
            <a:normAutofit/>
          </a:bodyPr>
          <a:lstStyle/>
          <a:p>
            <a:r>
              <a:rPr lang="pl-PL" dirty="0" smtClean="0">
                <a:solidFill>
                  <a:schemeClr val="accent1"/>
                </a:solidFill>
                <a:ea typeface="Roboto Medium" panose="02000000000000000000" pitchFamily="2" charset="0"/>
              </a:rPr>
              <a:t>Mechanizm</a:t>
            </a:r>
            <a:r>
              <a:rPr lang="pl-PL" sz="6600" dirty="0" smtClean="0">
                <a:solidFill>
                  <a:schemeClr val="accent1"/>
                </a:solidFill>
                <a:ea typeface="Roboto Medium" panose="02000000000000000000" pitchFamily="2" charset="0"/>
              </a:rPr>
              <a:t> mycia i prania</a:t>
            </a:r>
            <a:endParaRPr lang="pl-PL" sz="6600" dirty="0">
              <a:solidFill>
                <a:schemeClr val="accent1"/>
              </a:solidFill>
              <a:ea typeface="Roboto Medium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Rafał Tumasz, Bartosz Grzyb, Maciej Musielik, Piotr Niemiec 3k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​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397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2" b="25481"/>
          <a:stretch/>
        </p:blipFill>
        <p:spPr>
          <a:xfrm>
            <a:off x="3046019" y="1930400"/>
            <a:ext cx="6103138" cy="440944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839788" y="365127"/>
            <a:ext cx="10515600" cy="132556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4000" smtClean="0"/>
              <a:t>Przykłady napięcia powierzchniowego cieczy w naturze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3301078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ymbol zastępczy zawartości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893" y="1690690"/>
            <a:ext cx="5591389" cy="4661769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39788" y="365127"/>
            <a:ext cx="10515600" cy="132556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4000" dirty="0" smtClean="0"/>
              <a:t>Przykłady napięcia powierzchniowego cieczy w naturze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2841071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31" t="8248" r="17816" b="5517"/>
          <a:stretch/>
        </p:blipFill>
        <p:spPr>
          <a:xfrm>
            <a:off x="3360738" y="1690690"/>
            <a:ext cx="5473700" cy="4925059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839788" y="365127"/>
            <a:ext cx="10515600" cy="132556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4000" dirty="0" smtClean="0"/>
              <a:t>Przykłady napięcia powierzchniowego cieczy w naturze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4074428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ymbol zastępczy zawartości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1" y="0"/>
            <a:ext cx="9601199" cy="6858000"/>
          </a:xfrm>
        </p:spPr>
      </p:pic>
    </p:spTree>
    <p:extLst>
      <p:ext uri="{BB962C8B-B14F-4D97-AF65-F5344CB8AC3E}">
        <p14:creationId xmlns:p14="http://schemas.microsoft.com/office/powerpoint/2010/main" val="3240319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="" xmlns:a16="http://schemas.microsoft.com/office/drawing/2014/main" id="{F93B3649-E7B7-7079-5B40-2A5EDA5F0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4000" b="1" dirty="0"/>
              <a:t>Substancje </a:t>
            </a:r>
            <a:r>
              <a:rPr lang="pl-PL" sz="4000" b="1" dirty="0" smtClean="0"/>
              <a:t>czynne </a:t>
            </a:r>
            <a:r>
              <a:rPr lang="pl-PL" sz="4000" b="1" dirty="0" smtClean="0">
                <a:ea typeface="+mj-lt"/>
                <a:cs typeface="+mj-lt"/>
              </a:rPr>
              <a:t>powierzchniowo </a:t>
            </a:r>
            <a:r>
              <a:rPr lang="pl-PL" sz="4000" b="1" dirty="0" smtClean="0"/>
              <a:t>(</a:t>
            </a:r>
            <a:r>
              <a:rPr lang="pl-PL" sz="4000" b="1" dirty="0"/>
              <a:t>SCP)</a:t>
            </a:r>
          </a:p>
        </p:txBody>
      </p:sp>
      <p:graphicFrame>
        <p:nvGraphicFramePr>
          <p:cNvPr id="11" name="Symbol zastępczy zawartości 5">
            <a:extLst>
              <a:ext uri="{FF2B5EF4-FFF2-40B4-BE49-F238E27FC236}">
                <a16:creationId xmlns="" xmlns:a16="http://schemas.microsoft.com/office/drawing/2014/main" id="{B01F4C86-A915-16F0-2D34-634C6F6DA0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6746468"/>
              </p:ext>
            </p:extLst>
          </p:nvPr>
        </p:nvGraphicFramePr>
        <p:xfrm>
          <a:off x="838200" y="1825625"/>
          <a:ext cx="471730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Obraz 7" descr="https://upload.wikimedia.org/wikipedia/commons/thumb/3/37/Stearic_Acid_Sodium_Salt_Structural_Formula_V.2.svg/1024px-Stearic_Acid_Sodium_Salt_Structural_Formula_V.2.svg.png">
            <a:extLst>
              <a:ext uri="{FF2B5EF4-FFF2-40B4-BE49-F238E27FC236}">
                <a16:creationId xmlns="" xmlns:a16="http://schemas.microsoft.com/office/drawing/2014/main" id="{4D9D9E28-7318-A058-BD50-D2BBDC0AEA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7486" y="2042658"/>
            <a:ext cx="5871029" cy="3516540"/>
          </a:xfrm>
          <a:prstGeom prst="rect">
            <a:avLst/>
          </a:prstGeom>
        </p:spPr>
      </p:pic>
      <p:sp>
        <p:nvSpPr>
          <p:cNvPr id="9" name="Owal 8">
            <a:extLst>
              <a:ext uri="{FF2B5EF4-FFF2-40B4-BE49-F238E27FC236}">
                <a16:creationId xmlns="" xmlns:a16="http://schemas.microsoft.com/office/drawing/2014/main" id="{C0CE059E-65D9-2067-809A-68F927BB71E5}"/>
              </a:ext>
            </a:extLst>
          </p:cNvPr>
          <p:cNvSpPr/>
          <p:nvPr/>
        </p:nvSpPr>
        <p:spPr>
          <a:xfrm>
            <a:off x="9432636" y="1870363"/>
            <a:ext cx="1812636" cy="1847272"/>
          </a:xfrm>
          <a:prstGeom prst="ellipse">
            <a:avLst/>
          </a:prstGeom>
          <a:solidFill>
            <a:srgbClr val="5BCEF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2637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="" xmlns:a16="http://schemas.microsoft.com/office/drawing/2014/main" id="{DDB3445C-4E7D-BED2-E0E4-40556341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Rola SPC w mechanizmie mycia i prania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="" xmlns:a16="http://schemas.microsoft.com/office/drawing/2014/main" id="{511BD7F0-AB7B-813E-9D4A-AADEA25D4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60107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/>
              <a:t>Część hydrofilowa przyciąga wodę, </a:t>
            </a:r>
            <a:br>
              <a:rPr lang="pl-PL" dirty="0"/>
            </a:br>
            <a:r>
              <a:rPr lang="pl-PL" dirty="0"/>
              <a:t>tworząc micelę z brudem w środku.</a:t>
            </a:r>
          </a:p>
          <a:p>
            <a:r>
              <a:rPr lang="pl-PL" dirty="0"/>
              <a:t>Część hydrofobowa wnika w tłuszcz i brud, otaczając je.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="" xmlns:a16="http://schemas.microsoft.com/office/drawing/2014/main" id="{7BCF168B-64DE-19B9-4885-2C34C6AF4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42" b="89766" l="7102" r="89920">
                        <a14:foregroundMark x1="13402" y1="46491" x2="13402" y2="46491"/>
                        <a14:foregroundMark x1="7102" y1="41520" x2="7102" y2="41520"/>
                        <a14:backgroundMark x1="10882" y1="83041" x2="10882" y2="83041"/>
                        <a14:backgroundMark x1="22108" y1="85088" x2="22108" y2="85088"/>
                        <a14:backgroundMark x1="30928" y1="74269" x2="30928" y2="7426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04926" y="4001294"/>
            <a:ext cx="6348874" cy="248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07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Powstawanie piany i baniek mydlanych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284" y="1690690"/>
            <a:ext cx="6177431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907941" y="3744696"/>
            <a:ext cx="459119" cy="94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726409" y="3744696"/>
            <a:ext cx="459119" cy="944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544877" y="3744696"/>
            <a:ext cx="459119" cy="944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363345" y="3744696"/>
            <a:ext cx="459119" cy="944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181813" y="3744696"/>
            <a:ext cx="459119" cy="944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000281" y="3744696"/>
            <a:ext cx="459119" cy="944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818749" y="3744696"/>
            <a:ext cx="459119" cy="944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637217" y="3744696"/>
            <a:ext cx="459119" cy="9442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455685" y="3744696"/>
            <a:ext cx="459119" cy="9442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274153" y="3744696"/>
            <a:ext cx="459119" cy="9442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092621" y="3744696"/>
            <a:ext cx="459119" cy="9442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911089" y="3744696"/>
            <a:ext cx="459119" cy="9442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729557" y="3744695"/>
            <a:ext cx="459119" cy="9442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548025" y="3744695"/>
            <a:ext cx="459119" cy="944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66493" y="3744695"/>
            <a:ext cx="459119" cy="9442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184961" y="3744695"/>
            <a:ext cx="459119" cy="9442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003429" y="3744695"/>
            <a:ext cx="459119" cy="9442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821897" y="3744695"/>
            <a:ext cx="459119" cy="9442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40365" y="3744695"/>
            <a:ext cx="459119" cy="9442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58833" y="3744695"/>
            <a:ext cx="459119" cy="9442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277301" y="3744695"/>
            <a:ext cx="459119" cy="9442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95769" y="3744695"/>
            <a:ext cx="459119" cy="9442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14237" y="3744695"/>
            <a:ext cx="459119" cy="9442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32705" y="3744695"/>
            <a:ext cx="459119" cy="9442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551173" y="3744694"/>
            <a:ext cx="459119" cy="9442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69641" y="3744694"/>
            <a:ext cx="459119" cy="9442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88109" y="3744694"/>
            <a:ext cx="459119" cy="9442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006577" y="3744694"/>
            <a:ext cx="459119" cy="9442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825045" y="3744694"/>
            <a:ext cx="459119" cy="9442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643513" y="3744694"/>
            <a:ext cx="459119" cy="9442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461981" y="3744694"/>
            <a:ext cx="459119" cy="9442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280449" y="3744694"/>
            <a:ext cx="459119" cy="9442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098917" y="3744694"/>
            <a:ext cx="459119" cy="9442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17385" y="3744694"/>
            <a:ext cx="459119" cy="9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449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Powstawanie piany i baniek mydlanych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284" y="1690690"/>
            <a:ext cx="6177431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907941" y="3744696"/>
            <a:ext cx="459119" cy="94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726409" y="3744696"/>
            <a:ext cx="459119" cy="944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544877" y="3744696"/>
            <a:ext cx="459119" cy="944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363345" y="3744696"/>
            <a:ext cx="459119" cy="944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181813" y="3744696"/>
            <a:ext cx="459119" cy="944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000281" y="3744696"/>
            <a:ext cx="459119" cy="944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818749" y="3744696"/>
            <a:ext cx="459119" cy="944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637217" y="3744696"/>
            <a:ext cx="459119" cy="9442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455685" y="3744696"/>
            <a:ext cx="459119" cy="9442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274153" y="3744696"/>
            <a:ext cx="459119" cy="9442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092621" y="3744696"/>
            <a:ext cx="459119" cy="9442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911089" y="3744696"/>
            <a:ext cx="459119" cy="9442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729557" y="3744695"/>
            <a:ext cx="459119" cy="9442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548025" y="3744695"/>
            <a:ext cx="459119" cy="944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66493" y="3744695"/>
            <a:ext cx="459119" cy="9442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184961" y="3744695"/>
            <a:ext cx="459119" cy="9442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003429" y="3744695"/>
            <a:ext cx="459119" cy="9442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821897" y="3744695"/>
            <a:ext cx="459119" cy="9442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40365" y="3744695"/>
            <a:ext cx="459119" cy="9442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58833" y="3744695"/>
            <a:ext cx="459119" cy="9442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277301" y="3744695"/>
            <a:ext cx="459119" cy="9442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95769" y="3744695"/>
            <a:ext cx="459119" cy="9442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14237" y="3744695"/>
            <a:ext cx="459119" cy="9442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32705" y="3744695"/>
            <a:ext cx="459119" cy="9442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551173" y="3744694"/>
            <a:ext cx="459119" cy="9442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69641" y="3744694"/>
            <a:ext cx="459119" cy="9442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88109" y="3744694"/>
            <a:ext cx="459119" cy="9442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006577" y="3744694"/>
            <a:ext cx="459119" cy="9442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825045" y="3744694"/>
            <a:ext cx="459119" cy="9442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643513" y="3744694"/>
            <a:ext cx="459119" cy="9442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461981" y="3744694"/>
            <a:ext cx="459119" cy="9442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280449" y="3744694"/>
            <a:ext cx="459119" cy="9442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098917" y="3744694"/>
            <a:ext cx="459119" cy="9442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17385" y="3744694"/>
            <a:ext cx="459119" cy="94429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965" y="4412605"/>
            <a:ext cx="1234982" cy="123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14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Powstawanie piany i baniek mydlanych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284" y="1690690"/>
            <a:ext cx="6177431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907941" y="3744696"/>
            <a:ext cx="459119" cy="94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726409" y="3744696"/>
            <a:ext cx="459119" cy="944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544877" y="3744696"/>
            <a:ext cx="459119" cy="944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363345" y="3744696"/>
            <a:ext cx="459119" cy="944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181813" y="3744696"/>
            <a:ext cx="459119" cy="944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000281" y="3744696"/>
            <a:ext cx="459119" cy="944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818749" y="3744696"/>
            <a:ext cx="459119" cy="944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637217" y="3744696"/>
            <a:ext cx="459119" cy="9442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455685" y="3744696"/>
            <a:ext cx="459119" cy="9442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274153" y="3744696"/>
            <a:ext cx="459119" cy="9442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092621" y="3744696"/>
            <a:ext cx="459119" cy="9442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911089" y="3744696"/>
            <a:ext cx="459119" cy="9442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729557" y="3744695"/>
            <a:ext cx="459119" cy="9442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548025" y="3744695"/>
            <a:ext cx="459119" cy="944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66493" y="3744695"/>
            <a:ext cx="459119" cy="9442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184961" y="3744695"/>
            <a:ext cx="459119" cy="9442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003429" y="3744695"/>
            <a:ext cx="459119" cy="9442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821897" y="3744695"/>
            <a:ext cx="459119" cy="9442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40365" y="3744695"/>
            <a:ext cx="459119" cy="9442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58833" y="3744695"/>
            <a:ext cx="459119" cy="9442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277301" y="3744695"/>
            <a:ext cx="459119" cy="9442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95769" y="3744695"/>
            <a:ext cx="459119" cy="9442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14237" y="3744695"/>
            <a:ext cx="459119" cy="9442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27825">
            <a:off x="4756910" y="3573955"/>
            <a:ext cx="459119" cy="9442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26514">
            <a:off x="4572470" y="3402197"/>
            <a:ext cx="459119" cy="9442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886386">
            <a:off x="4379056" y="3340762"/>
            <a:ext cx="459119" cy="9442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64994" y="3285574"/>
            <a:ext cx="459119" cy="9442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527769">
            <a:off x="3978234" y="3361811"/>
            <a:ext cx="459119" cy="9442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585242">
            <a:off x="3742306" y="3427152"/>
            <a:ext cx="459119" cy="9442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70247">
            <a:off x="3610831" y="3584299"/>
            <a:ext cx="459119" cy="9442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461981" y="3744694"/>
            <a:ext cx="459119" cy="9442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280449" y="3744694"/>
            <a:ext cx="459119" cy="9442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098917" y="3744694"/>
            <a:ext cx="459119" cy="9442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17385" y="3744694"/>
            <a:ext cx="459119" cy="94429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630" y="3616280"/>
            <a:ext cx="1234982" cy="123828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258" y="4718050"/>
            <a:ext cx="930351" cy="93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13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Powstawanie piany i baniek mydlanych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116" y="1690690"/>
            <a:ext cx="6177431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907941" y="3744696"/>
            <a:ext cx="459119" cy="94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726409" y="3744696"/>
            <a:ext cx="459119" cy="944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544877" y="3744696"/>
            <a:ext cx="459119" cy="944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363345" y="3744696"/>
            <a:ext cx="459119" cy="944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181813" y="3744696"/>
            <a:ext cx="459119" cy="944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000281" y="3744696"/>
            <a:ext cx="459119" cy="944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818749" y="3744696"/>
            <a:ext cx="459119" cy="944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637217" y="3744696"/>
            <a:ext cx="459119" cy="9442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455685" y="3744696"/>
            <a:ext cx="459119" cy="9442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274153" y="3744696"/>
            <a:ext cx="459119" cy="9442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092621" y="3744696"/>
            <a:ext cx="459119" cy="9442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911089" y="3744696"/>
            <a:ext cx="459119" cy="9442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729557" y="3744695"/>
            <a:ext cx="459119" cy="9442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548025" y="3744695"/>
            <a:ext cx="459119" cy="944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66493" y="3744695"/>
            <a:ext cx="459119" cy="9442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184961" y="3744695"/>
            <a:ext cx="459119" cy="9442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003429" y="3744695"/>
            <a:ext cx="459119" cy="9442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821897" y="3744695"/>
            <a:ext cx="459119" cy="9442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40365" y="3744695"/>
            <a:ext cx="459119" cy="9442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58833" y="3744695"/>
            <a:ext cx="459119" cy="9442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277301" y="3744695"/>
            <a:ext cx="459119" cy="9442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95769" y="3744695"/>
            <a:ext cx="459119" cy="9442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14237" y="3744695"/>
            <a:ext cx="459119" cy="9442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32705" y="3744695"/>
            <a:ext cx="459119" cy="9442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551173" y="3744694"/>
            <a:ext cx="459119" cy="9442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69641" y="3744694"/>
            <a:ext cx="459119" cy="9442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88109" y="3744694"/>
            <a:ext cx="459119" cy="9442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006577" y="3744694"/>
            <a:ext cx="459119" cy="9442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825045" y="3744694"/>
            <a:ext cx="459119" cy="9442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643513" y="3744694"/>
            <a:ext cx="459119" cy="9442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461981" y="3744694"/>
            <a:ext cx="459119" cy="9442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280449" y="3744694"/>
            <a:ext cx="459119" cy="9442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098917" y="3744694"/>
            <a:ext cx="459119" cy="9442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17385" y="3744694"/>
            <a:ext cx="459119" cy="94429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55" y="2140892"/>
            <a:ext cx="1234982" cy="123828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258" y="4718050"/>
            <a:ext cx="930351" cy="932839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33622">
            <a:off x="4658339" y="3231598"/>
            <a:ext cx="459119" cy="9442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40702">
            <a:off x="3575262" y="2190337"/>
            <a:ext cx="459119" cy="94429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80061">
            <a:off x="4848890" y="2908373"/>
            <a:ext cx="459119" cy="94429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487141">
            <a:off x="3404482" y="2535709"/>
            <a:ext cx="459119" cy="94429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56291">
            <a:off x="4312802" y="3432168"/>
            <a:ext cx="459119" cy="94429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63371">
            <a:off x="3923993" y="1993115"/>
            <a:ext cx="459119" cy="94429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69332">
            <a:off x="3914807" y="3423547"/>
            <a:ext cx="459119" cy="9442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76412">
            <a:off x="4333388" y="2001998"/>
            <a:ext cx="459119" cy="94429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74626">
            <a:off x="4850026" y="2514280"/>
            <a:ext cx="459119" cy="94429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1706">
            <a:off x="3402656" y="2928277"/>
            <a:ext cx="459119" cy="94429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37661">
            <a:off x="3625475" y="3280757"/>
            <a:ext cx="459119" cy="94429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44741">
            <a:off x="4614591" y="2136636"/>
            <a:ext cx="459119" cy="9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091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Napięcie powierzchniowe cieczy</a:t>
            </a:r>
            <a:endParaRPr lang="pl-PL" dirty="0"/>
          </a:p>
        </p:txBody>
      </p:sp>
      <p:graphicFrame>
        <p:nvGraphicFramePr>
          <p:cNvPr id="12" name="Symbol zastępczy zawartości 2">
            <a:extLst>
              <a:ext uri="{FF2B5EF4-FFF2-40B4-BE49-F238E27FC236}">
                <a16:creationId xmlns:a16="http://schemas.microsoft.com/office/drawing/2014/main" xmlns="" id="{817351A7-DBA8-57CB-B4E6-B86EEC4B29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1988328"/>
              </p:ext>
            </p:extLst>
          </p:nvPr>
        </p:nvGraphicFramePr>
        <p:xfrm>
          <a:off x="644056" y="1790699"/>
          <a:ext cx="10633544" cy="4048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2625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Rodzaje SPC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993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l-PL" dirty="0" smtClean="0">
                <a:latin typeface="+mj-lt"/>
              </a:rPr>
              <a:t>Anionowe surfaktanty</a:t>
            </a:r>
            <a:endParaRPr lang="pl-PL" dirty="0">
              <a:latin typeface="+mj-lt"/>
            </a:endParaRPr>
          </a:p>
          <a:p>
            <a:r>
              <a:rPr lang="pl-PL" dirty="0" smtClean="0"/>
              <a:t>Posiadają </a:t>
            </a:r>
            <a:r>
              <a:rPr lang="pl-PL" dirty="0"/>
              <a:t>one grupę </a:t>
            </a:r>
            <a:r>
              <a:rPr lang="pl-PL" dirty="0" smtClean="0"/>
              <a:t>hydrofobową</a:t>
            </a:r>
            <a:r>
              <a:rPr lang="pl-PL" dirty="0"/>
              <a:t> </a:t>
            </a:r>
            <a:r>
              <a:rPr lang="pl-PL" dirty="0" smtClean="0"/>
              <a:t>(niepolarną) </a:t>
            </a:r>
            <a:r>
              <a:rPr lang="pl-PL" dirty="0"/>
              <a:t>i grupę </a:t>
            </a:r>
            <a:r>
              <a:rPr lang="pl-PL" dirty="0" smtClean="0"/>
              <a:t>hydrofilową</a:t>
            </a:r>
            <a:r>
              <a:rPr lang="pl-PL" dirty="0"/>
              <a:t> </a:t>
            </a:r>
            <a:r>
              <a:rPr lang="pl-PL" dirty="0" smtClean="0"/>
              <a:t>(polarną).</a:t>
            </a:r>
            <a:endParaRPr lang="pl-PL" dirty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>
                <a:latin typeface="+mj-lt"/>
              </a:rPr>
              <a:t>Przykłady:</a:t>
            </a:r>
            <a:endParaRPr lang="pl-PL" dirty="0">
              <a:latin typeface="+mj-lt"/>
            </a:endParaRPr>
          </a:p>
          <a:p>
            <a:r>
              <a:rPr lang="pl-PL" dirty="0" smtClean="0"/>
              <a:t>Laurylosiarczan </a:t>
            </a:r>
            <a:r>
              <a:rPr lang="pl-PL" dirty="0"/>
              <a:t>sodu (SLS) - stosowany w wielu produktach </a:t>
            </a:r>
            <a:r>
              <a:rPr lang="pl-PL" dirty="0" smtClean="0"/>
              <a:t>kosmetycznych. </a:t>
            </a:r>
          </a:p>
          <a:p>
            <a:pPr lvl="1"/>
            <a:r>
              <a:rPr lang="pl-PL" dirty="0" smtClean="0"/>
              <a:t>Budowa - </a:t>
            </a:r>
            <a:r>
              <a:rPr lang="pl-PL" dirty="0"/>
              <a:t>(NaC</a:t>
            </a:r>
            <a:r>
              <a:rPr lang="pl-PL" baseline="-25000" dirty="0"/>
              <a:t>12</a:t>
            </a:r>
            <a:r>
              <a:rPr lang="pl-PL" dirty="0"/>
              <a:t>H</a:t>
            </a:r>
            <a:r>
              <a:rPr lang="pl-PL" baseline="-25000" dirty="0"/>
              <a:t>25</a:t>
            </a:r>
            <a:r>
              <a:rPr lang="pl-PL" dirty="0"/>
              <a:t>SO</a:t>
            </a:r>
            <a:r>
              <a:rPr lang="pl-PL" baseline="-25000" dirty="0"/>
              <a:t>4</a:t>
            </a:r>
            <a:r>
              <a:rPr lang="pl-PL" dirty="0" smtClean="0"/>
              <a:t>)</a:t>
            </a:r>
          </a:p>
          <a:p>
            <a:r>
              <a:rPr lang="pl-PL" dirty="0" smtClean="0"/>
              <a:t>(</a:t>
            </a:r>
            <a:r>
              <a:rPr lang="pl-PL" dirty="0"/>
              <a:t>SLES) jest to pochodna od (</a:t>
            </a:r>
            <a:r>
              <a:rPr lang="pl-PL" dirty="0" smtClean="0"/>
              <a:t>SLS)</a:t>
            </a:r>
          </a:p>
          <a:p>
            <a:pPr lvl="1"/>
            <a:r>
              <a:rPr lang="pl-PL" dirty="0" smtClean="0"/>
              <a:t>Budowa - </a:t>
            </a:r>
            <a:r>
              <a:rPr lang="pl-PL" dirty="0"/>
              <a:t>(CH</a:t>
            </a:r>
            <a:r>
              <a:rPr lang="pl-PL" baseline="-25000" dirty="0"/>
              <a:t>3</a:t>
            </a:r>
            <a:r>
              <a:rPr lang="pl-PL" dirty="0"/>
              <a:t>(CH</a:t>
            </a:r>
            <a:r>
              <a:rPr lang="pl-PL" baseline="-25000" dirty="0"/>
              <a:t>2</a:t>
            </a:r>
            <a:r>
              <a:rPr lang="pl-PL" dirty="0"/>
              <a:t>)</a:t>
            </a:r>
            <a:r>
              <a:rPr lang="pl-PL" baseline="-25000" dirty="0"/>
              <a:t>10</a:t>
            </a:r>
            <a:r>
              <a:rPr lang="pl-PL" dirty="0"/>
              <a:t>CH</a:t>
            </a:r>
            <a:r>
              <a:rPr lang="pl-PL" baseline="-25000" dirty="0"/>
              <a:t>2</a:t>
            </a:r>
            <a:r>
              <a:rPr lang="pl-PL" dirty="0"/>
              <a:t>(OCH</a:t>
            </a:r>
            <a:r>
              <a:rPr lang="pl-PL" baseline="-25000" dirty="0"/>
              <a:t>2</a:t>
            </a:r>
            <a:r>
              <a:rPr lang="pl-PL" dirty="0"/>
              <a:t>CH</a:t>
            </a:r>
            <a:r>
              <a:rPr lang="pl-PL" baseline="-25000" dirty="0"/>
              <a:t>2</a:t>
            </a:r>
            <a:r>
              <a:rPr lang="pl-PL" dirty="0"/>
              <a:t>)</a:t>
            </a:r>
            <a:r>
              <a:rPr lang="pl-PL" baseline="-25000" dirty="0"/>
              <a:t>n</a:t>
            </a:r>
            <a:r>
              <a:rPr lang="pl-PL" dirty="0"/>
              <a:t>OSO</a:t>
            </a:r>
            <a:r>
              <a:rPr lang="pl-PL" baseline="-25000" dirty="0"/>
              <a:t>3</a:t>
            </a:r>
            <a:r>
              <a:rPr lang="pl-PL" dirty="0"/>
              <a:t>Na)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11" b="95097" l="9988" r="89952">
                        <a14:foregroundMark x1="68947" y1="42433" x2="68947" y2="42433"/>
                        <a14:foregroundMark x1="67978" y1="38196" x2="67978" y2="38196"/>
                        <a14:foregroundMark x1="69310" y1="77421" x2="69310" y2="77421"/>
                        <a14:foregroundMark x1="67312" y1="81356" x2="67312" y2="81356"/>
                        <a14:foregroundMark x1="69915" y1="81961" x2="69915" y2="81961"/>
                        <a14:foregroundMark x1="67312" y1="78814" x2="67312" y2="78814"/>
                        <a14:foregroundMark x1="66162" y1="76998" x2="66162" y2="76998"/>
                        <a14:foregroundMark x1="64467" y1="77845" x2="64467" y2="77845"/>
                        <a14:foregroundMark x1="63801" y1="79843" x2="63801" y2="79843"/>
                        <a14:foregroundMark x1="64407" y1="81901" x2="64407" y2="81901"/>
                        <a14:foregroundMark x1="65375" y1="79843" x2="65375" y2="79843"/>
                        <a14:foregroundMark x1="67797" y1="76513" x2="67797" y2="76513"/>
                        <a14:foregroundMark x1="64952" y1="84080" x2="64952" y2="84080"/>
                        <a14:foregroundMark x1="71489" y1="76211" x2="71489" y2="76211"/>
                        <a14:foregroundMark x1="71731" y1="81174" x2="71731" y2="81174"/>
                        <a14:foregroundMark x1="70944" y1="71671" x2="70944" y2="71671"/>
                        <a14:foregroundMark x1="72397" y1="65981" x2="72397" y2="65981"/>
                        <a14:foregroundMark x1="72458" y1="57990" x2="72458" y2="57990"/>
                        <a14:foregroundMark x1="72458" y1="51090" x2="72458" y2="51090"/>
                        <a14:foregroundMark x1="73123" y1="80206" x2="73123" y2="80206"/>
                        <a14:foregroundMark x1="73366" y1="79116" x2="73366" y2="79116"/>
                        <a14:foregroundMark x1="73426" y1="51211" x2="73426" y2="51211"/>
                        <a14:foregroundMark x1="73305" y1="51695" x2="73305" y2="51695"/>
                        <a14:foregroundMark x1="73608" y1="46671" x2="73608" y2="46671"/>
                        <a14:foregroundMark x1="73608" y1="50182" x2="73608" y2="50182"/>
                        <a14:foregroundMark x1="73668" y1="44431" x2="73668" y2="44431"/>
                        <a14:foregroundMark x1="73850" y1="49153" x2="73850" y2="49153"/>
                        <a14:foregroundMark x1="73608" y1="58959" x2="73608" y2="58959"/>
                        <a14:foregroundMark x1="73608" y1="77603" x2="73608" y2="77603"/>
                        <a14:foregroundMark x1="73547" y1="79782" x2="73547" y2="79782"/>
                        <a14:foregroundMark x1="73547" y1="78329" x2="73547" y2="78329"/>
                        <a14:foregroundMark x1="73668" y1="45460" x2="73668" y2="45460"/>
                        <a14:foregroundMark x1="63378" y1="88680" x2="63378" y2="88680"/>
                        <a14:foregroundMark x1="31235" y1="88257" x2="31235" y2="88257"/>
                        <a14:foregroundMark x1="52785" y1="15496" x2="52785" y2="15496"/>
                        <a14:foregroundMark x1="57688" y1="7264" x2="57688" y2="7264"/>
                        <a14:foregroundMark x1="59140" y1="12712" x2="59140" y2="12712"/>
                        <a14:foregroundMark x1="63741" y1="14346" x2="39528" y2="3571"/>
                        <a14:foregroundMark x1="36562" y1="4782" x2="34383" y2="15073"/>
                        <a14:foregroundMark x1="68160" y1="16283" x2="59080" y2="4177"/>
                        <a14:foregroundMark x1="65738" y1="4540" x2="67797" y2="11743"/>
                        <a14:foregroundMark x1="70884" y1="66525" x2="70884" y2="66525"/>
                        <a14:foregroundMark x1="73305" y1="69492" x2="73305" y2="69492"/>
                        <a14:foregroundMark x1="28208" y1="86138" x2="67312" y2="87893"/>
                        <a14:foregroundMark x1="72094" y1="87772" x2="45157" y2="95097"/>
                        <a14:foregroundMark x1="67433" y1="5751" x2="66102" y2="3571"/>
                        <a14:foregroundMark x1="27240" y1="74395" x2="27119" y2="69128"/>
                        <a14:backgroundMark x1="36804" y1="726" x2="39649" y2="605"/>
                        <a14:backgroundMark x1="65617" y1="1574" x2="53935" y2="484"/>
                        <a14:backgroundMark x1="40738" y1="847" x2="53814" y2="0"/>
                        <a14:backgroundMark x1="53329" y1="847" x2="51029" y2="6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500" y="1690690"/>
            <a:ext cx="38862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589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Rodzaje SPC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993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 smtClean="0">
                <a:latin typeface="+mj-lt"/>
              </a:rPr>
              <a:t>Kationowe surfaktanty</a:t>
            </a:r>
            <a:endParaRPr lang="pl-PL" dirty="0">
              <a:latin typeface="+mj-lt"/>
            </a:endParaRPr>
          </a:p>
          <a:p>
            <a:r>
              <a:rPr lang="pl-PL" dirty="0" smtClean="0"/>
              <a:t>Mają </a:t>
            </a:r>
            <a:r>
              <a:rPr lang="pl-PL" dirty="0"/>
              <a:t>słabsze działanie niż Anionowe SPC, są wykorzystywane w preparatach do </a:t>
            </a:r>
            <a:r>
              <a:rPr lang="pl-PL" dirty="0" smtClean="0"/>
              <a:t>włosów</a:t>
            </a:r>
          </a:p>
          <a:p>
            <a:pPr marL="0" indent="0">
              <a:buNone/>
            </a:pPr>
            <a:r>
              <a:rPr lang="pl-PL" dirty="0" smtClean="0">
                <a:latin typeface="+mj-lt"/>
              </a:rPr>
              <a:t>Przykłady:</a:t>
            </a:r>
            <a:endParaRPr lang="pl-PL" dirty="0">
              <a:latin typeface="+mj-lt"/>
            </a:endParaRPr>
          </a:p>
          <a:p>
            <a:r>
              <a:rPr lang="pl-PL" dirty="0"/>
              <a:t>Quaternium-15 - </a:t>
            </a:r>
            <a:r>
              <a:rPr lang="pl-PL" dirty="0" smtClean="0"/>
              <a:t>konserwant </a:t>
            </a:r>
            <a:r>
              <a:rPr lang="pl-PL" dirty="0"/>
              <a:t>w produktach </a:t>
            </a:r>
            <a:r>
              <a:rPr lang="pl-PL" dirty="0" smtClean="0"/>
              <a:t>kosmetycznych. </a:t>
            </a:r>
          </a:p>
          <a:p>
            <a:pPr lvl="1"/>
            <a:r>
              <a:rPr lang="pl-PL" dirty="0"/>
              <a:t>Budowa: C</a:t>
            </a:r>
            <a:r>
              <a:rPr lang="pl-PL" baseline="-25000" dirty="0"/>
              <a:t>9</a:t>
            </a:r>
            <a:r>
              <a:rPr lang="pl-PL" dirty="0"/>
              <a:t>H</a:t>
            </a:r>
            <a:r>
              <a:rPr lang="pl-PL" baseline="-25000" dirty="0"/>
              <a:t>16</a:t>
            </a:r>
            <a:r>
              <a:rPr lang="pl-PL" dirty="0"/>
              <a:t>Cl</a:t>
            </a:r>
            <a:r>
              <a:rPr lang="pl-PL" baseline="-25000" dirty="0"/>
              <a:t>2</a:t>
            </a:r>
            <a:r>
              <a:rPr lang="pl-PL" dirty="0"/>
              <a:t>N</a:t>
            </a:r>
            <a:r>
              <a:rPr lang="pl-PL" baseline="-25000" dirty="0"/>
              <a:t>4</a:t>
            </a:r>
            <a:r>
              <a:rPr lang="pl-PL" dirty="0"/>
              <a:t>	</a:t>
            </a:r>
            <a:endParaRPr lang="pl-PL" dirty="0" smtClean="0"/>
          </a:p>
          <a:p>
            <a:r>
              <a:rPr lang="pl-PL" dirty="0"/>
              <a:t>Quaternium-23 - jest wykorzystywyany do </a:t>
            </a:r>
            <a:r>
              <a:rPr lang="pl-PL" dirty="0" smtClean="0"/>
              <a:t>kosmetyków </a:t>
            </a:r>
            <a:r>
              <a:rPr lang="pl-PL" dirty="0"/>
              <a:t>do </a:t>
            </a:r>
            <a:r>
              <a:rPr lang="pl-PL" dirty="0" smtClean="0"/>
              <a:t>włosów.</a:t>
            </a:r>
            <a:endParaRPr lang="pl-P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892" y="2231229"/>
            <a:ext cx="2989768" cy="263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149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Rodzaje </a:t>
            </a:r>
            <a:r>
              <a:rPr lang="pl-PL" dirty="0" smtClean="0"/>
              <a:t>SPC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43636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 smtClean="0">
                <a:latin typeface="+mj-lt"/>
              </a:rPr>
              <a:t>Amfoteryczne surfaktanty</a:t>
            </a:r>
            <a:endParaRPr lang="pl-PL" dirty="0">
              <a:latin typeface="+mj-lt"/>
            </a:endParaRPr>
          </a:p>
          <a:p>
            <a:r>
              <a:rPr lang="pl-PL" dirty="0"/>
              <a:t>Stosowane są przeważnie z anionowymi SPC ponieważ obniżają ich drażniące </a:t>
            </a:r>
            <a:r>
              <a:rPr lang="pl-PL" dirty="0" smtClean="0"/>
              <a:t>właściwości</a:t>
            </a:r>
          </a:p>
          <a:p>
            <a:pPr marL="0" indent="0">
              <a:buNone/>
            </a:pPr>
            <a:r>
              <a:rPr lang="pl-PL" dirty="0" smtClean="0">
                <a:latin typeface="+mj-lt"/>
              </a:rPr>
              <a:t>Przykłady:</a:t>
            </a:r>
            <a:endParaRPr lang="pl-PL" dirty="0">
              <a:latin typeface="+mj-lt"/>
            </a:endParaRPr>
          </a:p>
          <a:p>
            <a:r>
              <a:rPr lang="pl-PL" dirty="0"/>
              <a:t>CAPB cocamidopropyl </a:t>
            </a:r>
            <a:r>
              <a:rPr lang="pl-PL" dirty="0" smtClean="0"/>
              <a:t>betaine - </a:t>
            </a:r>
            <a:r>
              <a:rPr lang="pl-PL" dirty="0"/>
              <a:t>Jest często </a:t>
            </a:r>
            <a:r>
              <a:rPr lang="pl-PL" dirty="0" smtClean="0"/>
              <a:t>stosowana </a:t>
            </a:r>
            <a:r>
              <a:rPr lang="pl-PL" dirty="0"/>
              <a:t>w </a:t>
            </a:r>
            <a:r>
              <a:rPr lang="pl-PL" dirty="0" smtClean="0"/>
              <a:t>szamponach.</a:t>
            </a:r>
          </a:p>
          <a:p>
            <a:pPr lvl="1"/>
            <a:r>
              <a:rPr lang="pl-PL" dirty="0" smtClean="0"/>
              <a:t>otrzymywana </a:t>
            </a:r>
            <a:r>
              <a:rPr lang="pl-PL" dirty="0"/>
              <a:t>w reakcji oleju kokosowego lub uzyskanych z niego kwasów tłuszczowych z </a:t>
            </a:r>
            <a:r>
              <a:rPr lang="pl-PL" dirty="0" smtClean="0"/>
              <a:t>dimetyloaminopropyloaminą</a:t>
            </a:r>
          </a:p>
          <a:p>
            <a:pPr lvl="1"/>
            <a:r>
              <a:rPr lang="pl-PL" dirty="0"/>
              <a:t>Budowa: C</a:t>
            </a:r>
            <a:r>
              <a:rPr lang="pl-PL" baseline="-25000" dirty="0"/>
              <a:t>19</a:t>
            </a:r>
            <a:r>
              <a:rPr lang="pl-PL" dirty="0"/>
              <a:t>H</a:t>
            </a:r>
            <a:r>
              <a:rPr lang="pl-PL" baseline="-25000" dirty="0"/>
              <a:t>38</a:t>
            </a:r>
            <a:r>
              <a:rPr lang="pl-PL" dirty="0"/>
              <a:t>N</a:t>
            </a:r>
            <a:r>
              <a:rPr lang="pl-PL" baseline="-25000" dirty="0"/>
              <a:t>2</a:t>
            </a:r>
            <a:r>
              <a:rPr lang="pl-PL" dirty="0"/>
              <a:t>O</a:t>
            </a:r>
            <a:r>
              <a:rPr lang="pl-PL" baseline="-25000" dirty="0"/>
              <a:t>3</a:t>
            </a:r>
            <a:endParaRPr lang="pl-PL" dirty="0"/>
          </a:p>
          <a:p>
            <a:r>
              <a:rPr lang="pl-PL" dirty="0" smtClean="0"/>
              <a:t>CB </a:t>
            </a:r>
            <a:r>
              <a:rPr lang="pl-PL" dirty="0"/>
              <a:t>(</a:t>
            </a:r>
            <a:r>
              <a:rPr lang="pl-PL" dirty="0" smtClean="0"/>
              <a:t>Betaina </a:t>
            </a:r>
            <a:r>
              <a:rPr lang="pl-PL" dirty="0"/>
              <a:t>kokosowa</a:t>
            </a:r>
            <a:r>
              <a:rPr lang="pl-PL" dirty="0" smtClean="0"/>
              <a:t>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45" b="98212" l="9954" r="89815">
                        <a14:foregroundMark x1="15046" y1="40238" x2="15741" y2="95082"/>
                        <a14:foregroundMark x1="17130" y1="94486" x2="73380" y2="98212"/>
                        <a14:foregroundMark x1="15278" y1="40238" x2="16435" y2="32191"/>
                        <a14:foregroundMark x1="16667" y1="31595" x2="41667" y2="8793"/>
                        <a14:foregroundMark x1="42361" y1="9538" x2="41204" y2="745"/>
                        <a14:foregroundMark x1="41204" y1="1937" x2="60185" y2="1192"/>
                        <a14:foregroundMark x1="59954" y1="2086" x2="59491" y2="8346"/>
                        <a14:foregroundMark x1="59491" y1="8346" x2="72685" y2="10283"/>
                        <a14:foregroundMark x1="72685" y1="10283" x2="84491" y2="44709"/>
                        <a14:foregroundMark x1="84491" y1="44709" x2="84491" y2="96721"/>
                        <a14:foregroundMark x1="84491" y1="96721" x2="69444" y2="97317"/>
                        <a14:foregroundMark x1="80556" y1="91505" x2="15509" y2="43219"/>
                        <a14:foregroundMark x1="80324" y1="44858" x2="19907" y2="91952"/>
                        <a14:backgroundMark x1="64352" y1="13860" x2="71759" y2="29359"/>
                        <a14:backgroundMark x1="13889" y1="99702" x2="28241" y2="9985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73993" y="283716"/>
            <a:ext cx="4115374" cy="639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902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Rodzaje </a:t>
            </a:r>
            <a:r>
              <a:rPr lang="pl-PL" dirty="0" smtClean="0"/>
              <a:t>SPC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43636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dirty="0" smtClean="0">
                <a:latin typeface="+mj-lt"/>
              </a:rPr>
              <a:t>Niejonowe SPC</a:t>
            </a:r>
            <a:endParaRPr lang="pl-PL" dirty="0">
              <a:latin typeface="+mj-lt"/>
            </a:endParaRPr>
          </a:p>
          <a:p>
            <a:r>
              <a:rPr lang="pl-PL" dirty="0"/>
              <a:t>Wykazują delikatniejsze działanie pianotwórcze i </a:t>
            </a:r>
            <a:r>
              <a:rPr lang="pl-PL" dirty="0" smtClean="0"/>
              <a:t>oczyszczające</a:t>
            </a:r>
          </a:p>
          <a:p>
            <a:pPr marL="0" indent="0">
              <a:buNone/>
            </a:pPr>
            <a:r>
              <a:rPr lang="pl-PL" dirty="0" smtClean="0">
                <a:latin typeface="+mj-lt"/>
              </a:rPr>
              <a:t>Przykłady:</a:t>
            </a:r>
            <a:endParaRPr lang="pl-PL" dirty="0">
              <a:latin typeface="+mj-lt"/>
            </a:endParaRPr>
          </a:p>
          <a:p>
            <a:r>
              <a:rPr lang="pl-PL" dirty="0" smtClean="0"/>
              <a:t>Poliglukozyd laurylowy - Wykazuje działanie pianotwórcze oraz oczyszczające</a:t>
            </a:r>
          </a:p>
          <a:p>
            <a:pPr lvl="1"/>
            <a:r>
              <a:rPr lang="pl-PL" dirty="0"/>
              <a:t>Jest to glikozyd wytwarzany z glukozy i alkoholu </a:t>
            </a:r>
            <a:r>
              <a:rPr lang="pl-PL" dirty="0" smtClean="0"/>
              <a:t>laurylowego</a:t>
            </a:r>
          </a:p>
          <a:p>
            <a:r>
              <a:rPr lang="pl-PL" dirty="0"/>
              <a:t>Glukozyd </a:t>
            </a:r>
            <a:r>
              <a:rPr lang="pl-PL" dirty="0" smtClean="0"/>
              <a:t>decylowy </a:t>
            </a:r>
          </a:p>
          <a:p>
            <a:pPr lvl="1"/>
            <a:r>
              <a:rPr lang="pl-PL" dirty="0" smtClean="0"/>
              <a:t>otrzymywany </a:t>
            </a:r>
            <a:r>
              <a:rPr lang="pl-PL" dirty="0"/>
              <a:t>w reakcji glukozy powstałej w procesie hydrolizy skrobi kukurydzianej z dekanolem </a:t>
            </a:r>
            <a:endParaRPr lang="pl-PL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2167" l="10000" r="90000">
                        <a14:foregroundMark x1="34167" y1="89000" x2="55833" y2="92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040" y="683260"/>
            <a:ext cx="5171440" cy="517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077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000" dirty="0" smtClean="0"/>
              <a:t>Rodzaje zanieczyszczeń powierzchni metali:</a:t>
            </a:r>
            <a:endParaRPr lang="pl-PL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/>
              <a:t>Fizyczne </a:t>
            </a:r>
            <a:r>
              <a:rPr lang="pl-PL" dirty="0" smtClean="0"/>
              <a:t>– przyczyną </a:t>
            </a:r>
            <a:r>
              <a:rPr lang="pl-PL" dirty="0"/>
              <a:t>tych zanieczyszczeń jest działanie czynników fizycznych np.: osiadający kurz, brud itp.</a:t>
            </a:r>
          </a:p>
          <a:p>
            <a:pPr lvl="0"/>
            <a:r>
              <a:rPr lang="pl-PL" dirty="0"/>
              <a:t>Chemiczne – te zanieczyszczenia powstają na skutek reakcji chemicznych. Np.: korozja (reakcja niektórych metali z wodą i tlenem), naloty powstające w wyniku działania substancji chemicznych (sole, kwasy).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21082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Przykłady zanieczyszczeń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42280" cy="4351338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>
                <a:latin typeface="+mj-lt"/>
              </a:rPr>
              <a:t>Rdza</a:t>
            </a:r>
          </a:p>
          <a:p>
            <a:r>
              <a:rPr lang="pl-PL" dirty="0" smtClean="0"/>
              <a:t>Stal nieszlachetna ulega korozji pod wpływem tlenu i pary wodnej w powietrzu.</a:t>
            </a:r>
          </a:p>
          <a:p>
            <a:r>
              <a:rPr lang="pl-PL" dirty="0" smtClean="0"/>
              <a:t>Sposób usuwania: czyszczenie 10% roztworem HCl lub NaOH, a potem płukanie wodą i roztworem sody oczyszczonej</a:t>
            </a: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88" r="21100"/>
          <a:stretch/>
        </p:blipFill>
        <p:spPr>
          <a:xfrm>
            <a:off x="6817361" y="1604963"/>
            <a:ext cx="4165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957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Przykłady zanieczyszczeń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16600" cy="4351338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>
                <a:latin typeface="+mj-lt"/>
              </a:rPr>
              <a:t>Czarny nalot na srebrze</a:t>
            </a:r>
          </a:p>
          <a:p>
            <a:r>
              <a:rPr lang="pl-PL" dirty="0" smtClean="0"/>
              <a:t>Przedmioty ze srebra na skutej reakcji ze związkami siarki (występujące w zanieczyszczonym powietrzu) pokrywają się czarną warstwą siarczku srebra(I)</a:t>
            </a:r>
          </a:p>
          <a:p>
            <a:r>
              <a:rPr lang="pl-PL" dirty="0" smtClean="0"/>
              <a:t>Sposób usuwania: mycie gorącą wodą z dodatkiem octu i sody oczyszczonej</a:t>
            </a: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86" t="21522" b="18493"/>
          <a:stretch/>
        </p:blipFill>
        <p:spPr>
          <a:xfrm>
            <a:off x="6553199" y="2149630"/>
            <a:ext cx="5269865" cy="333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118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Przykłady zanieczyszczeń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61480" cy="4351338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>
                <a:latin typeface="+mj-lt"/>
              </a:rPr>
              <a:t>Patyna na miedzi i stopach miedzi</a:t>
            </a:r>
          </a:p>
          <a:p>
            <a:r>
              <a:rPr lang="pl-PL" dirty="0" smtClean="0"/>
              <a:t>Powierzchnie wykonane z miedzi bądź ich stopów (np.: </a:t>
            </a:r>
            <a:r>
              <a:rPr lang="pl-PL" dirty="0"/>
              <a:t>b</a:t>
            </a:r>
            <a:r>
              <a:rPr lang="pl-PL" dirty="0" smtClean="0"/>
              <a:t>rąz, mosiądz) pokrywają się zielonym nalotem węglanu wodorotlenku miedzi(II); powstaje z reakcji miedzi i CO2 i H2O w powietrzu.</a:t>
            </a:r>
          </a:p>
          <a:p>
            <a:r>
              <a:rPr lang="pl-PL" dirty="0" smtClean="0"/>
              <a:t>Sposób usuwania: mycie roztowrem amoniaku lub soli kuchennej i octu w ciepłej wodzie</a:t>
            </a:r>
            <a:endParaRPr lang="pl-P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5"/>
          <a:stretch/>
        </p:blipFill>
        <p:spPr>
          <a:xfrm>
            <a:off x="7599680" y="1825625"/>
            <a:ext cx="408882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043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Inne metody usuwania zanieczyszczeń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smtClean="0"/>
              <a:t>piaskowanie </a:t>
            </a:r>
            <a:r>
              <a:rPr lang="pl-PL" dirty="0"/>
              <a:t>(strzelanie strumieniami sprężonego powietrza z piaskiem</a:t>
            </a:r>
            <a:r>
              <a:rPr lang="pl-PL" dirty="0" smtClean="0"/>
              <a:t>),</a:t>
            </a:r>
          </a:p>
          <a:p>
            <a:r>
              <a:rPr lang="pl-PL" dirty="0" smtClean="0"/>
              <a:t>śrutowanie,</a:t>
            </a:r>
          </a:p>
          <a:p>
            <a:r>
              <a:rPr lang="pl-PL" dirty="0" smtClean="0"/>
              <a:t>szlifowanie,</a:t>
            </a:r>
          </a:p>
          <a:p>
            <a:r>
              <a:rPr lang="pl-PL" dirty="0" smtClean="0"/>
              <a:t>ścieranie,</a:t>
            </a:r>
          </a:p>
          <a:p>
            <a:r>
              <a:rPr lang="pl-PL" dirty="0" smtClean="0"/>
              <a:t>stosowanie </a:t>
            </a:r>
            <a:r>
              <a:rPr lang="pl-PL" dirty="0"/>
              <a:t>detergentów i rozpuszczalników (np. do usunięcia olejów, smarów</a:t>
            </a:r>
            <a:r>
              <a:rPr lang="pl-PL" dirty="0" smtClean="0"/>
              <a:t>),</a:t>
            </a:r>
          </a:p>
          <a:p>
            <a:r>
              <a:rPr lang="pl-PL" dirty="0" smtClean="0"/>
              <a:t>spalenie </a:t>
            </a:r>
            <a:r>
              <a:rPr lang="pl-PL" dirty="0"/>
              <a:t>zanieczyszczeń</a:t>
            </a:r>
            <a:r>
              <a:rPr lang="pl-PL" dirty="0" smtClean="0"/>
              <a:t>,</a:t>
            </a:r>
          </a:p>
          <a:p>
            <a:r>
              <a:rPr lang="pl-PL" dirty="0" smtClean="0"/>
              <a:t>suszenie,</a:t>
            </a:r>
          </a:p>
          <a:p>
            <a:r>
              <a:rPr lang="pl-PL" dirty="0" smtClean="0"/>
              <a:t>oczyszczanie </a:t>
            </a:r>
            <a:r>
              <a:rPr lang="pl-PL" dirty="0"/>
              <a:t>ultradźwiękami, 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2541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accent1"/>
                </a:solidFill>
              </a:rPr>
              <a:t>Źródła</a:t>
            </a:r>
            <a:endParaRPr lang="pl-PL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200" dirty="0">
                <a:solidFill>
                  <a:schemeClr val="accent1"/>
                </a:solidFill>
                <a:hlinkClick r:id="rId3"/>
              </a:rPr>
              <a:t>https://ru.wikipedia.org/wiki/</a:t>
            </a:r>
            <a:r>
              <a:rPr lang="az-Cyrl-AZ" sz="1200" dirty="0">
                <a:solidFill>
                  <a:schemeClr val="accent1"/>
                </a:solidFill>
                <a:hlinkClick r:id="rId3"/>
              </a:rPr>
              <a:t>Мениск_(гидростатика)#/</a:t>
            </a:r>
            <a:r>
              <a:rPr lang="pl-PL" sz="1200" dirty="0">
                <a:solidFill>
                  <a:schemeClr val="accent1"/>
                </a:solidFill>
                <a:hlinkClick r:id="rId3"/>
              </a:rPr>
              <a:t>media/</a:t>
            </a:r>
            <a:r>
              <a:rPr lang="az-Cyrl-AZ" sz="1200" dirty="0">
                <a:solidFill>
                  <a:schemeClr val="accent1"/>
                </a:solidFill>
                <a:hlinkClick r:id="rId3"/>
              </a:rPr>
              <a:t>Файл:</a:t>
            </a:r>
            <a:r>
              <a:rPr lang="pl-PL" sz="1200" dirty="0" smtClean="0">
                <a:solidFill>
                  <a:schemeClr val="accent1"/>
                </a:solidFill>
                <a:hlinkClick r:id="rId3"/>
              </a:rPr>
              <a:t>Reading_the_meniscus.svg</a:t>
            </a:r>
            <a:endParaRPr lang="pl-PL" sz="1200" dirty="0">
              <a:solidFill>
                <a:schemeClr val="accent1"/>
              </a:solidFill>
            </a:endParaRPr>
          </a:p>
          <a:p>
            <a:r>
              <a:rPr lang="pl-PL" sz="1200" dirty="0">
                <a:solidFill>
                  <a:schemeClr val="accent1"/>
                </a:solidFill>
                <a:hlinkClick r:id="rId4"/>
              </a:rPr>
              <a:t>http://</a:t>
            </a:r>
            <a:r>
              <a:rPr lang="pl-PL" sz="1200" dirty="0" smtClean="0">
                <a:solidFill>
                  <a:schemeClr val="accent1"/>
                </a:solidFill>
                <a:hlinkClick r:id="rId4"/>
              </a:rPr>
              <a:t>blizejzrodel.pl/wp-content/uploads/2015/02/tumblr_inline_njvefdDi2M1s3srwt.jpg</a:t>
            </a:r>
            <a:endParaRPr lang="pl-PL" sz="1200" dirty="0">
              <a:solidFill>
                <a:schemeClr val="accent1"/>
              </a:solidFill>
            </a:endParaRPr>
          </a:p>
          <a:p>
            <a:r>
              <a:rPr lang="pl-PL" sz="1200" dirty="0">
                <a:solidFill>
                  <a:schemeClr val="accent1"/>
                </a:solidFill>
                <a:hlinkClick r:id="rId5"/>
              </a:rPr>
              <a:t>https://</a:t>
            </a:r>
            <a:r>
              <a:rPr lang="pl-PL" sz="1200" dirty="0" smtClean="0">
                <a:solidFill>
                  <a:schemeClr val="accent1"/>
                </a:solidFill>
                <a:hlinkClick r:id="rId5"/>
              </a:rPr>
              <a:t>www.youtube.com/watch?v=vjK9oPuoooY</a:t>
            </a:r>
            <a:endParaRPr lang="pl-PL" sz="1200" dirty="0">
              <a:solidFill>
                <a:schemeClr val="accent1"/>
              </a:solidFill>
            </a:endParaRPr>
          </a:p>
          <a:p>
            <a:r>
              <a:rPr lang="pl-PL" sz="1200" dirty="0">
                <a:solidFill>
                  <a:schemeClr val="accent1"/>
                </a:solidFill>
                <a:hlinkClick r:id="rId6"/>
              </a:rPr>
              <a:t>https://</a:t>
            </a:r>
            <a:r>
              <a:rPr lang="pl-PL" sz="1200" dirty="0" smtClean="0">
                <a:solidFill>
                  <a:schemeClr val="accent1"/>
                </a:solidFill>
                <a:hlinkClick r:id="rId6"/>
              </a:rPr>
              <a:t>upload.wikimedia.org/wikipedia/commons/3/3f/Melvin_floating_water_inside_the_Space_Shuttle.jpg</a:t>
            </a:r>
            <a:endParaRPr lang="pl-PL" sz="1200" dirty="0">
              <a:solidFill>
                <a:schemeClr val="accent1"/>
              </a:solidFill>
            </a:endParaRPr>
          </a:p>
          <a:p>
            <a:r>
              <a:rPr lang="pl-PL" sz="1200" dirty="0">
                <a:solidFill>
                  <a:schemeClr val="accent1"/>
                </a:solidFill>
                <a:hlinkClick r:id="rId7"/>
              </a:rPr>
              <a:t>https://</a:t>
            </a:r>
            <a:r>
              <a:rPr lang="pl-PL" sz="1200" dirty="0" smtClean="0">
                <a:solidFill>
                  <a:schemeClr val="accent1"/>
                </a:solidFill>
                <a:hlinkClick r:id="rId7"/>
              </a:rPr>
              <a:t>pl.wikipedia.org/wiki/Napi%C4%99cie_powierzchniowe</a:t>
            </a:r>
            <a:endParaRPr lang="pl-PL" sz="1200" dirty="0">
              <a:solidFill>
                <a:schemeClr val="accent1"/>
              </a:solidFill>
            </a:endParaRPr>
          </a:p>
          <a:p>
            <a:r>
              <a:rPr lang="pl-PL" sz="1200" dirty="0">
                <a:solidFill>
                  <a:schemeClr val="accent1"/>
                </a:solidFill>
                <a:hlinkClick r:id="rId8"/>
              </a:rPr>
              <a:t>https://</a:t>
            </a:r>
            <a:r>
              <a:rPr lang="pl-PL" sz="1200" dirty="0" smtClean="0">
                <a:solidFill>
                  <a:schemeClr val="accent1"/>
                </a:solidFill>
                <a:hlinkClick r:id="rId8"/>
              </a:rPr>
              <a:t>media.baamboozle.com/uploads/images/70704/1599571617_565075</a:t>
            </a:r>
            <a:endParaRPr lang="pl-PL" sz="1200" dirty="0">
              <a:solidFill>
                <a:schemeClr val="accent1"/>
              </a:solidFill>
            </a:endParaRPr>
          </a:p>
          <a:p>
            <a:r>
              <a:rPr lang="pl-PL" sz="1200" dirty="0">
                <a:solidFill>
                  <a:schemeClr val="accent1"/>
                </a:solidFill>
                <a:hlinkClick r:id="rId9"/>
              </a:rPr>
              <a:t>https://</a:t>
            </a:r>
            <a:r>
              <a:rPr lang="pl-PL" sz="1200" dirty="0" smtClean="0">
                <a:solidFill>
                  <a:schemeClr val="accent1"/>
                </a:solidFill>
                <a:hlinkClick r:id="rId9"/>
              </a:rPr>
              <a:t>i.ytimg.com/vi/Tb55IHACe9M/maxresdefault.jpg</a:t>
            </a:r>
            <a:endParaRPr lang="pl-PL" sz="1200" dirty="0">
              <a:solidFill>
                <a:schemeClr val="accent1"/>
              </a:solidFill>
            </a:endParaRPr>
          </a:p>
          <a:p>
            <a:r>
              <a:rPr lang="pl-PL" sz="1200" dirty="0">
                <a:solidFill>
                  <a:schemeClr val="accent1"/>
                </a:solidFill>
                <a:hlinkClick r:id="rId10"/>
              </a:rPr>
              <a:t>https://</a:t>
            </a:r>
            <a:r>
              <a:rPr lang="pl-PL" sz="1200" dirty="0" smtClean="0">
                <a:solidFill>
                  <a:schemeClr val="accent1"/>
                </a:solidFill>
                <a:hlinkClick r:id="rId10"/>
              </a:rPr>
              <a:t>c7.alamy.com/zooms/9/9c5f78ead5fc4ab6836d1d241b7d054f/2g3h3gk.jpg</a:t>
            </a:r>
            <a:endParaRPr lang="pl-PL" sz="1200" dirty="0">
              <a:solidFill>
                <a:schemeClr val="accent1"/>
              </a:solidFill>
            </a:endParaRPr>
          </a:p>
          <a:p>
            <a:r>
              <a:rPr lang="pl-PL" sz="1200" dirty="0">
                <a:solidFill>
                  <a:schemeClr val="accent1"/>
                </a:solidFill>
                <a:hlinkClick r:id="rId11"/>
              </a:rPr>
              <a:t>https://</a:t>
            </a:r>
            <a:r>
              <a:rPr lang="pl-PL" sz="1200" dirty="0" smtClean="0">
                <a:solidFill>
                  <a:schemeClr val="accent1"/>
                </a:solidFill>
                <a:hlinkClick r:id="rId11"/>
              </a:rPr>
              <a:t>upload.wikimedia.org/wikipedia/commons/3/36/Wasserl%C3%A4ufer_bei_der_Paarung_crop.jpg</a:t>
            </a:r>
            <a:endParaRPr lang="pl-PL" sz="1200" dirty="0">
              <a:solidFill>
                <a:schemeClr val="accent1"/>
              </a:solidFill>
            </a:endParaRPr>
          </a:p>
          <a:p>
            <a:r>
              <a:rPr lang="pl-PL" sz="1200" dirty="0">
                <a:solidFill>
                  <a:schemeClr val="accent1"/>
                </a:solidFill>
                <a:hlinkClick r:id="rId12"/>
              </a:rPr>
              <a:t>https://sauberlab.pl/sposob-napiecie-powierzchniowe-cieczy-pomaga-sprzataniu</a:t>
            </a:r>
            <a:r>
              <a:rPr lang="pl-PL" sz="1200" dirty="0" smtClean="0">
                <a:solidFill>
                  <a:schemeClr val="accent1"/>
                </a:solidFill>
                <a:hlinkClick r:id="rId12"/>
              </a:rPr>
              <a:t>/</a:t>
            </a:r>
            <a:endParaRPr lang="pl-PL" sz="1200" dirty="0">
              <a:solidFill>
                <a:schemeClr val="accent1"/>
              </a:solidFill>
            </a:endParaRPr>
          </a:p>
          <a:p>
            <a:r>
              <a:rPr lang="pl-PL" sz="1200" dirty="0">
                <a:solidFill>
                  <a:schemeClr val="accent1"/>
                </a:solidFill>
                <a:hlinkClick r:id="rId13"/>
              </a:rPr>
              <a:t>https://</a:t>
            </a:r>
            <a:r>
              <a:rPr lang="pl-PL" sz="1200" dirty="0" smtClean="0">
                <a:solidFill>
                  <a:schemeClr val="accent1"/>
                </a:solidFill>
                <a:hlinkClick r:id="rId13"/>
              </a:rPr>
              <a:t>zielonyogrodek.pl/i/2020/06/08/83253-2547-1920x0-sc1x33333_lilie-wodne-jakie-mog-si-pojawi-problemy-w-uprawie-fot-dae-jeung-kim-pixabay.jpg</a:t>
            </a:r>
            <a:endParaRPr lang="pl-PL" sz="1200" dirty="0">
              <a:solidFill>
                <a:schemeClr val="accent1"/>
              </a:solidFill>
            </a:endParaRPr>
          </a:p>
          <a:p>
            <a:r>
              <a:rPr lang="pl-PL" sz="1200" dirty="0">
                <a:solidFill>
                  <a:schemeClr val="accent1"/>
                </a:solidFill>
                <a:hlinkClick r:id="rId14"/>
              </a:rPr>
              <a:t>https://</a:t>
            </a:r>
            <a:r>
              <a:rPr lang="pl-PL" sz="1200" dirty="0" smtClean="0">
                <a:solidFill>
                  <a:schemeClr val="accent1"/>
                </a:solidFill>
                <a:hlinkClick r:id="rId14"/>
              </a:rPr>
              <a:t>upload.wikimedia.org/wikipedia/commons/d/d8/Temperature_dependence_surface_tension_of_water.svg</a:t>
            </a:r>
            <a:endParaRPr lang="pl-PL" sz="1200" dirty="0" smtClean="0">
              <a:solidFill>
                <a:schemeClr val="accent1"/>
              </a:solidFill>
            </a:endParaRPr>
          </a:p>
          <a:p>
            <a:r>
              <a:rPr lang="pl-PL" sz="1200" dirty="0">
                <a:hlinkClick r:id="rId15" tooltip="https://baike.baidu.com/item/表面活性剂/5032610?fr=ge_ala"/>
              </a:rPr>
              <a:t>https://baike.baidu.com/item/</a:t>
            </a:r>
            <a:r>
              <a:rPr lang="ja-JP" altLang="en-US" sz="1200" dirty="0">
                <a:hlinkClick r:id="rId15" tooltip="https://baike.baidu.com/item/表面活性剂/5032610?fr=ge_ala"/>
              </a:rPr>
              <a:t>表面活性剂</a:t>
            </a:r>
            <a:r>
              <a:rPr lang="en-US" altLang="ja-JP" sz="1200" dirty="0">
                <a:hlinkClick r:id="rId15" tooltip="https://baike.baidu.com/item/表面活性剂/5032610?fr=ge_ala"/>
              </a:rPr>
              <a:t>/5032610?</a:t>
            </a:r>
            <a:r>
              <a:rPr lang="pl-PL" sz="1200" dirty="0" smtClean="0">
                <a:hlinkClick r:id="rId15" tooltip="https://baike.baidu.com/item/表面活性剂/5032610?fr=ge_ala"/>
              </a:rPr>
              <a:t>fr=ge_ala</a:t>
            </a:r>
            <a:endParaRPr lang="pl-PL" sz="1200" dirty="0" smtClean="0"/>
          </a:p>
          <a:p>
            <a:endParaRPr lang="pl-PL" sz="1200" dirty="0">
              <a:solidFill>
                <a:schemeClr val="accent1"/>
              </a:solidFill>
            </a:endParaRPr>
          </a:p>
          <a:p>
            <a:endParaRPr lang="pl-PL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462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4000" dirty="0" smtClean="0"/>
              <a:t>Przykłady napięcia powierzchniowego cieczy w naturze</a:t>
            </a:r>
            <a:endParaRPr lang="pl-PL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l-PL" dirty="0" smtClean="0"/>
              <a:t>Meniski</a:t>
            </a:r>
            <a:endParaRPr lang="pl-P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13076" y="1681163"/>
            <a:ext cx="3901438" cy="823912"/>
          </a:xfrm>
        </p:spPr>
        <p:txBody>
          <a:bodyPr/>
          <a:lstStyle/>
          <a:p>
            <a:pPr algn="ctr"/>
            <a:r>
              <a:rPr lang="pl-PL" dirty="0"/>
              <a:t>Zwilżalność</a:t>
            </a:r>
          </a:p>
        </p:txBody>
      </p:sp>
      <p:pic>
        <p:nvPicPr>
          <p:cNvPr id="19" name="Content Placeholder 1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996674"/>
            <a:ext cx="5157787" cy="2701390"/>
          </a:xfr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543" y="4406776"/>
            <a:ext cx="1650794" cy="165079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398" y="4203602"/>
            <a:ext cx="3250794" cy="10158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398" y="4305189"/>
            <a:ext cx="3250794" cy="2323809"/>
          </a:xfrm>
          <a:prstGeom prst="rect">
            <a:avLst/>
          </a:prstGeom>
        </p:spPr>
      </p:pic>
      <p:sp>
        <p:nvSpPr>
          <p:cNvPr id="29" name="Text Placeholder 4"/>
          <p:cNvSpPr txBox="1">
            <a:spLocks/>
          </p:cNvSpPr>
          <p:nvPr/>
        </p:nvSpPr>
        <p:spPr>
          <a:xfrm>
            <a:off x="6813076" y="4408261"/>
            <a:ext cx="390143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sz="2000" b="0" i="1" dirty="0" smtClean="0"/>
              <a:t>hydrofilowe</a:t>
            </a:r>
            <a:endParaRPr lang="pl-PL" sz="2000" b="0" i="1" dirty="0"/>
          </a:p>
        </p:txBody>
      </p:sp>
    </p:spTree>
    <p:extLst>
      <p:ext uri="{BB962C8B-B14F-4D97-AF65-F5344CB8AC3E}">
        <p14:creationId xmlns:p14="http://schemas.microsoft.com/office/powerpoint/2010/main" val="1577726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2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>
                <a:solidFill>
                  <a:schemeClr val="accent1"/>
                </a:solidFill>
              </a:rPr>
              <a:t>Dziękujemy za uwagę</a:t>
            </a:r>
            <a:endParaRPr lang="pl-PL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Rafał Tumasz, Bartosz Grzyb, Maciej Musielik, Piotr Niemiec 3k</a:t>
            </a:r>
            <a:r>
              <a:rPr lang="en-US" sz="16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​</a:t>
            </a:r>
            <a:endParaRPr lang="en-US" sz="16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11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4000" dirty="0" smtClean="0"/>
              <a:t>Przykłady napięcia powierzchniowego cieczy w naturze</a:t>
            </a:r>
            <a:endParaRPr lang="pl-PL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l-PL" dirty="0" smtClean="0"/>
              <a:t>Meniski</a:t>
            </a:r>
            <a:endParaRPr lang="pl-P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13076" y="1681163"/>
            <a:ext cx="3901438" cy="823912"/>
          </a:xfrm>
        </p:spPr>
        <p:txBody>
          <a:bodyPr/>
          <a:lstStyle/>
          <a:p>
            <a:pPr algn="ctr"/>
            <a:r>
              <a:rPr lang="pl-PL" dirty="0"/>
              <a:t>Zwilżalność</a:t>
            </a:r>
          </a:p>
        </p:txBody>
      </p:sp>
      <p:pic>
        <p:nvPicPr>
          <p:cNvPr id="19" name="Content Placeholder 1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996674"/>
            <a:ext cx="5157787" cy="2701390"/>
          </a:xfr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398" y="3705223"/>
            <a:ext cx="1650794" cy="165079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398" y="4479827"/>
            <a:ext cx="3250794" cy="10158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398" y="4305189"/>
            <a:ext cx="3250794" cy="2323809"/>
          </a:xfrm>
          <a:prstGeom prst="rect">
            <a:avLst/>
          </a:prstGeom>
        </p:spPr>
      </p:pic>
      <p:sp>
        <p:nvSpPr>
          <p:cNvPr id="29" name="Text Placeholder 4"/>
          <p:cNvSpPr txBox="1">
            <a:spLocks/>
          </p:cNvSpPr>
          <p:nvPr/>
        </p:nvSpPr>
        <p:spPr>
          <a:xfrm>
            <a:off x="6813076" y="4408261"/>
            <a:ext cx="390143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sz="2000" b="0" i="1" dirty="0" smtClean="0"/>
              <a:t>częściowo hydrofilowe</a:t>
            </a:r>
            <a:endParaRPr lang="pl-PL" sz="2000" b="0" i="1" dirty="0"/>
          </a:p>
        </p:txBody>
      </p:sp>
    </p:spTree>
    <p:extLst>
      <p:ext uri="{BB962C8B-B14F-4D97-AF65-F5344CB8AC3E}">
        <p14:creationId xmlns:p14="http://schemas.microsoft.com/office/powerpoint/2010/main" val="3201502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4000" dirty="0" smtClean="0"/>
              <a:t>Przykłady napięcia powierzchniowego cieczy w naturze</a:t>
            </a:r>
            <a:endParaRPr lang="pl-PL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l-PL" dirty="0" smtClean="0"/>
              <a:t>Meniski</a:t>
            </a:r>
            <a:endParaRPr lang="pl-P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13076" y="1681163"/>
            <a:ext cx="3901438" cy="823912"/>
          </a:xfrm>
        </p:spPr>
        <p:txBody>
          <a:bodyPr/>
          <a:lstStyle/>
          <a:p>
            <a:pPr algn="ctr"/>
            <a:r>
              <a:rPr lang="pl-PL" dirty="0"/>
              <a:t>Zwilżalność</a:t>
            </a:r>
          </a:p>
        </p:txBody>
      </p:sp>
      <p:pic>
        <p:nvPicPr>
          <p:cNvPr id="19" name="Content Placeholder 1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996674"/>
            <a:ext cx="5157787" cy="2701390"/>
          </a:xfr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398" y="3305173"/>
            <a:ext cx="1650794" cy="165079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398" y="4479827"/>
            <a:ext cx="3250794" cy="10158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398" y="4305189"/>
            <a:ext cx="3250794" cy="2323809"/>
          </a:xfrm>
          <a:prstGeom prst="rect">
            <a:avLst/>
          </a:prstGeom>
        </p:spPr>
      </p:pic>
      <p:sp>
        <p:nvSpPr>
          <p:cNvPr id="29" name="Text Placeholder 4"/>
          <p:cNvSpPr txBox="1">
            <a:spLocks/>
          </p:cNvSpPr>
          <p:nvPr/>
        </p:nvSpPr>
        <p:spPr>
          <a:xfrm>
            <a:off x="6813076" y="4408261"/>
            <a:ext cx="390143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sz="2000" b="0" i="1" dirty="0" smtClean="0"/>
              <a:t>częściowo hydrofobowe</a:t>
            </a:r>
            <a:endParaRPr lang="pl-PL" sz="2000" b="0" i="1" dirty="0"/>
          </a:p>
        </p:txBody>
      </p:sp>
    </p:spTree>
    <p:extLst>
      <p:ext uri="{BB962C8B-B14F-4D97-AF65-F5344CB8AC3E}">
        <p14:creationId xmlns:p14="http://schemas.microsoft.com/office/powerpoint/2010/main" val="2358493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4000" dirty="0" smtClean="0"/>
              <a:t>Przykłady napięcia powierzchniowego cieczy w naturze</a:t>
            </a:r>
            <a:endParaRPr lang="pl-PL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l-PL" dirty="0" smtClean="0"/>
              <a:t>Meniski</a:t>
            </a:r>
            <a:endParaRPr lang="pl-P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13076" y="1681163"/>
            <a:ext cx="3901438" cy="823912"/>
          </a:xfrm>
        </p:spPr>
        <p:txBody>
          <a:bodyPr/>
          <a:lstStyle/>
          <a:p>
            <a:pPr algn="ctr"/>
            <a:r>
              <a:rPr lang="pl-PL" dirty="0"/>
              <a:t>Zwilżalność</a:t>
            </a:r>
          </a:p>
        </p:txBody>
      </p:sp>
      <p:pic>
        <p:nvPicPr>
          <p:cNvPr id="19" name="Content Placeholder 1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996674"/>
            <a:ext cx="5157787" cy="2701390"/>
          </a:xfr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398" y="2654395"/>
            <a:ext cx="1650794" cy="165079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398" y="4479827"/>
            <a:ext cx="3250794" cy="10158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398" y="4305189"/>
            <a:ext cx="3250794" cy="2323809"/>
          </a:xfrm>
          <a:prstGeom prst="rect">
            <a:avLst/>
          </a:prstGeom>
        </p:spPr>
      </p:pic>
      <p:sp>
        <p:nvSpPr>
          <p:cNvPr id="29" name="Text Placeholder 4"/>
          <p:cNvSpPr txBox="1">
            <a:spLocks/>
          </p:cNvSpPr>
          <p:nvPr/>
        </p:nvSpPr>
        <p:spPr>
          <a:xfrm>
            <a:off x="6813076" y="4408261"/>
            <a:ext cx="390143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sz="2000" b="0" i="1" dirty="0" smtClean="0"/>
              <a:t>hydrofobowe</a:t>
            </a:r>
            <a:endParaRPr lang="pl-PL" sz="2000" b="0" i="1" dirty="0"/>
          </a:p>
        </p:txBody>
      </p:sp>
    </p:spTree>
    <p:extLst>
      <p:ext uri="{BB962C8B-B14F-4D97-AF65-F5344CB8AC3E}">
        <p14:creationId xmlns:p14="http://schemas.microsoft.com/office/powerpoint/2010/main" val="2749419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zawartości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598"/>
          <a:stretch/>
        </p:blipFill>
        <p:spPr>
          <a:xfrm>
            <a:off x="2101322" y="1690690"/>
            <a:ext cx="7992532" cy="449580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839788" y="365127"/>
            <a:ext cx="10515600" cy="132556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4000" smtClean="0"/>
              <a:t>Przykłady napięcia powierzchniowego cieczy w naturze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3253937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588" y="1690690"/>
            <a:ext cx="8381999" cy="4714874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39788" y="365127"/>
            <a:ext cx="10515600" cy="132556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4000" smtClean="0"/>
              <a:t>Przykłady napięcia powierzchniowego cieczy w naturze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4022265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98"/>
          <a:stretch/>
        </p:blipFill>
        <p:spPr>
          <a:xfrm>
            <a:off x="3268980" y="1859280"/>
            <a:ext cx="5012267" cy="461264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839788" y="365127"/>
            <a:ext cx="10515600" cy="132556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4000" smtClean="0"/>
              <a:t>Przykłady napięcia powierzchniowego cieczy w naturze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1853818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ailwind">
      <a:dk1>
        <a:srgbClr val="020617"/>
      </a:dk1>
      <a:lt1>
        <a:srgbClr val="E2E8F0"/>
      </a:lt1>
      <a:dk2>
        <a:srgbClr val="475569"/>
      </a:dk2>
      <a:lt2>
        <a:srgbClr val="E2E8F0"/>
      </a:lt2>
      <a:accent1>
        <a:srgbClr val="14B8A6"/>
      </a:accent1>
      <a:accent2>
        <a:srgbClr val="A855F7"/>
      </a:accent2>
      <a:accent3>
        <a:srgbClr val="06B6D4"/>
      </a:accent3>
      <a:accent4>
        <a:srgbClr val="84CC16"/>
      </a:accent4>
      <a:accent5>
        <a:srgbClr val="0EA5E9"/>
      </a:accent5>
      <a:accent6>
        <a:srgbClr val="4F46E5"/>
      </a:accent6>
      <a:hlink>
        <a:srgbClr val="40BCFA"/>
      </a:hlink>
      <a:folHlink>
        <a:srgbClr val="94A3B8"/>
      </a:folHlink>
    </a:clrScheme>
    <a:fontScheme name="Roboto">
      <a:majorFont>
        <a:latin typeface="Roboto Black"/>
        <a:ea typeface=""/>
        <a:cs typeface=""/>
      </a:majorFont>
      <a:minorFont>
        <a:latin typeface="Robo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</TotalTime>
  <Words>1477</Words>
  <Application>Microsoft Office PowerPoint</Application>
  <PresentationFormat>Widescreen</PresentationFormat>
  <Paragraphs>211</Paragraphs>
  <Slides>30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Roboto</vt:lpstr>
      <vt:lpstr>Roboto Black</vt:lpstr>
      <vt:lpstr>Roboto Medium</vt:lpstr>
      <vt:lpstr>Office Theme</vt:lpstr>
      <vt:lpstr>Mechanizm mycia i prania</vt:lpstr>
      <vt:lpstr>Napięcie powierzchniowe cieczy</vt:lpstr>
      <vt:lpstr>Przykłady napięcia powierzchniowego cieczy w naturze</vt:lpstr>
      <vt:lpstr>Przykłady napięcia powierzchniowego cieczy w naturze</vt:lpstr>
      <vt:lpstr>Przykłady napięcia powierzchniowego cieczy w naturze</vt:lpstr>
      <vt:lpstr>Przykłady napięcia powierzchniowego cieczy w naturze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Substancje czynne powierzchniowo (SCP)</vt:lpstr>
      <vt:lpstr>Rola SPC w mechanizmie mycia i prania</vt:lpstr>
      <vt:lpstr>Powstawanie piany i baniek mydlanych</vt:lpstr>
      <vt:lpstr>Powstawanie piany i baniek mydlanych</vt:lpstr>
      <vt:lpstr>Powstawanie piany i baniek mydlanych</vt:lpstr>
      <vt:lpstr>Powstawanie piany i baniek mydlanych</vt:lpstr>
      <vt:lpstr>Rodzaje SPC</vt:lpstr>
      <vt:lpstr>Rodzaje SPC</vt:lpstr>
      <vt:lpstr>Rodzaje SPC</vt:lpstr>
      <vt:lpstr>Rodzaje SPC</vt:lpstr>
      <vt:lpstr>Rodzaje zanieczyszczeń powierzchni metali:</vt:lpstr>
      <vt:lpstr>Przykłady zanieczyszczeń</vt:lpstr>
      <vt:lpstr>Przykłady zanieczyszczeń</vt:lpstr>
      <vt:lpstr>Przykłady zanieczyszczeń</vt:lpstr>
      <vt:lpstr>Inne metody usuwania zanieczyszczeń</vt:lpstr>
      <vt:lpstr>Źródła</vt:lpstr>
      <vt:lpstr>Dziękujemy za uwagę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Mechanizm mycia i prania</dc:title>
  <dc:creator>Arch Linux--</dc:creator>
  <cp:lastModifiedBy>Arch Linux--</cp:lastModifiedBy>
  <cp:revision>33</cp:revision>
  <dcterms:created xsi:type="dcterms:W3CDTF">2024-02-26T19:51:45Z</dcterms:created>
  <dcterms:modified xsi:type="dcterms:W3CDTF">2024-03-17T11:00:40Z</dcterms:modified>
</cp:coreProperties>
</file>