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63" r:id="rId5"/>
    <p:sldId id="264"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10"/>
  </p:normalViewPr>
  <p:slideViewPr>
    <p:cSldViewPr snapToGrid="0">
      <p:cViewPr varScale="1">
        <p:scale>
          <a:sx n="90" d="100"/>
          <a:sy n="90" d="100"/>
        </p:scale>
        <p:origin x="2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D01DDD-3372-4273-8E7C-3495AF19F453}"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16E6D364-BB97-43B4-A239-04CB656412AC}">
      <dgm:prSet/>
      <dgm:spPr/>
      <dgm:t>
        <a:bodyPr/>
        <a:lstStyle/>
        <a:p>
          <a:r>
            <a:rPr lang="en-US" b="1" baseline="0"/>
            <a:t>primary dataset</a:t>
          </a:r>
          <a:r>
            <a:rPr lang="en-US" baseline="0"/>
            <a:t>: "Heart Disease UCI dataset"</a:t>
          </a:r>
          <a:endParaRPr lang="en-US"/>
        </a:p>
      </dgm:t>
    </dgm:pt>
    <dgm:pt modelId="{19A38984-56CF-4411-9F81-1EFB1B123F66}" type="parTrans" cxnId="{5DA23504-FE2B-4A0F-A580-CD6310A5C22A}">
      <dgm:prSet/>
      <dgm:spPr/>
      <dgm:t>
        <a:bodyPr/>
        <a:lstStyle/>
        <a:p>
          <a:endParaRPr lang="en-US"/>
        </a:p>
      </dgm:t>
    </dgm:pt>
    <dgm:pt modelId="{6963E384-5E5F-415B-B210-DFB0CD9165A9}" type="sibTrans" cxnId="{5DA23504-FE2B-4A0F-A580-CD6310A5C22A}">
      <dgm:prSet/>
      <dgm:spPr/>
      <dgm:t>
        <a:bodyPr/>
        <a:lstStyle/>
        <a:p>
          <a:endParaRPr lang="en-US"/>
        </a:p>
      </dgm:t>
    </dgm:pt>
    <dgm:pt modelId="{C79C794D-A2E2-4F3A-9338-9ECAE991E645}">
      <dgm:prSet/>
      <dgm:spPr/>
      <dgm:t>
        <a:bodyPr/>
        <a:lstStyle/>
        <a:p>
          <a:r>
            <a:rPr lang="en-US" b="1" baseline="0"/>
            <a:t>supplementary data</a:t>
          </a:r>
          <a:r>
            <a:rPr lang="en-US" baseline="0"/>
            <a:t>: "National Center for Health Statistics (NCHS)"</a:t>
          </a:r>
          <a:endParaRPr lang="en-US"/>
        </a:p>
      </dgm:t>
    </dgm:pt>
    <dgm:pt modelId="{57A8EEAE-C3F7-4EBC-B0EF-F5F737DF97DF}" type="parTrans" cxnId="{86F15FC5-9E01-4A8A-AA10-F3FC3BEFF991}">
      <dgm:prSet/>
      <dgm:spPr/>
      <dgm:t>
        <a:bodyPr/>
        <a:lstStyle/>
        <a:p>
          <a:endParaRPr lang="en-US"/>
        </a:p>
      </dgm:t>
    </dgm:pt>
    <dgm:pt modelId="{7F770562-58B3-4297-9434-124265D485A9}" type="sibTrans" cxnId="{86F15FC5-9E01-4A8A-AA10-F3FC3BEFF991}">
      <dgm:prSet/>
      <dgm:spPr/>
      <dgm:t>
        <a:bodyPr/>
        <a:lstStyle/>
        <a:p>
          <a:endParaRPr lang="en-US"/>
        </a:p>
      </dgm:t>
    </dgm:pt>
    <dgm:pt modelId="{5D6725C9-8D13-4580-8E01-677E15933ECA}">
      <dgm:prSet/>
      <dgm:spPr/>
      <dgm:t>
        <a:bodyPr/>
        <a:lstStyle/>
        <a:p>
          <a:r>
            <a:rPr lang="en-US" b="1" baseline="0"/>
            <a:t>Key Features</a:t>
          </a:r>
          <a:r>
            <a:rPr lang="en-US" baseline="0"/>
            <a:t>: Age, cholesterol, blood pressure, etc.</a:t>
          </a:r>
          <a:endParaRPr lang="en-US"/>
        </a:p>
      </dgm:t>
    </dgm:pt>
    <dgm:pt modelId="{D347ECBB-8835-4171-8B93-BC5723D7499A}" type="parTrans" cxnId="{A2B2FFFE-28C1-4EED-9AC8-263E67A2473C}">
      <dgm:prSet/>
      <dgm:spPr/>
      <dgm:t>
        <a:bodyPr/>
        <a:lstStyle/>
        <a:p>
          <a:endParaRPr lang="en-US"/>
        </a:p>
      </dgm:t>
    </dgm:pt>
    <dgm:pt modelId="{141FC896-B618-4550-BC4B-4E7AD15CCCB6}" type="sibTrans" cxnId="{A2B2FFFE-28C1-4EED-9AC8-263E67A2473C}">
      <dgm:prSet/>
      <dgm:spPr/>
      <dgm:t>
        <a:bodyPr/>
        <a:lstStyle/>
        <a:p>
          <a:endParaRPr lang="en-US"/>
        </a:p>
      </dgm:t>
    </dgm:pt>
    <dgm:pt modelId="{9CF8251B-E4D6-B44A-A55C-7D49A10C2173}" type="pres">
      <dgm:prSet presAssocID="{ACD01DDD-3372-4273-8E7C-3495AF19F453}" presName="vert0" presStyleCnt="0">
        <dgm:presLayoutVars>
          <dgm:dir/>
          <dgm:animOne val="branch"/>
          <dgm:animLvl val="lvl"/>
        </dgm:presLayoutVars>
      </dgm:prSet>
      <dgm:spPr/>
    </dgm:pt>
    <dgm:pt modelId="{2CB7C784-B423-104B-9625-0B8FEB5865B3}" type="pres">
      <dgm:prSet presAssocID="{16E6D364-BB97-43B4-A239-04CB656412AC}" presName="thickLine" presStyleLbl="alignNode1" presStyleIdx="0" presStyleCnt="3"/>
      <dgm:spPr/>
    </dgm:pt>
    <dgm:pt modelId="{45F55888-8FF3-AD43-9CEC-13CB2304783E}" type="pres">
      <dgm:prSet presAssocID="{16E6D364-BB97-43B4-A239-04CB656412AC}" presName="horz1" presStyleCnt="0"/>
      <dgm:spPr/>
    </dgm:pt>
    <dgm:pt modelId="{16CE04AE-4562-5F47-B3CE-EDE4AF4BE03D}" type="pres">
      <dgm:prSet presAssocID="{16E6D364-BB97-43B4-A239-04CB656412AC}" presName="tx1" presStyleLbl="revTx" presStyleIdx="0" presStyleCnt="3"/>
      <dgm:spPr/>
    </dgm:pt>
    <dgm:pt modelId="{3C83EDBA-F52A-9744-BF3D-744A3174A69B}" type="pres">
      <dgm:prSet presAssocID="{16E6D364-BB97-43B4-A239-04CB656412AC}" presName="vert1" presStyleCnt="0"/>
      <dgm:spPr/>
    </dgm:pt>
    <dgm:pt modelId="{54064152-2E01-9F48-8AE0-EF60CA8684CE}" type="pres">
      <dgm:prSet presAssocID="{C79C794D-A2E2-4F3A-9338-9ECAE991E645}" presName="thickLine" presStyleLbl="alignNode1" presStyleIdx="1" presStyleCnt="3"/>
      <dgm:spPr/>
    </dgm:pt>
    <dgm:pt modelId="{D49B57AB-B212-BC48-8C1D-F7E2936306C0}" type="pres">
      <dgm:prSet presAssocID="{C79C794D-A2E2-4F3A-9338-9ECAE991E645}" presName="horz1" presStyleCnt="0"/>
      <dgm:spPr/>
    </dgm:pt>
    <dgm:pt modelId="{E5F07F20-9BDB-1541-B722-38A309476E58}" type="pres">
      <dgm:prSet presAssocID="{C79C794D-A2E2-4F3A-9338-9ECAE991E645}" presName="tx1" presStyleLbl="revTx" presStyleIdx="1" presStyleCnt="3"/>
      <dgm:spPr/>
    </dgm:pt>
    <dgm:pt modelId="{A8CF00C1-33BA-2B40-8245-7EE928359BDB}" type="pres">
      <dgm:prSet presAssocID="{C79C794D-A2E2-4F3A-9338-9ECAE991E645}" presName="vert1" presStyleCnt="0"/>
      <dgm:spPr/>
    </dgm:pt>
    <dgm:pt modelId="{E614A19F-FDAF-7448-B1A0-D37277127851}" type="pres">
      <dgm:prSet presAssocID="{5D6725C9-8D13-4580-8E01-677E15933ECA}" presName="thickLine" presStyleLbl="alignNode1" presStyleIdx="2" presStyleCnt="3"/>
      <dgm:spPr/>
    </dgm:pt>
    <dgm:pt modelId="{F1402BA3-1166-2E4A-ACA1-231AC024EFE7}" type="pres">
      <dgm:prSet presAssocID="{5D6725C9-8D13-4580-8E01-677E15933ECA}" presName="horz1" presStyleCnt="0"/>
      <dgm:spPr/>
    </dgm:pt>
    <dgm:pt modelId="{684A27E9-3A90-0E4D-A012-42B7B4461DA7}" type="pres">
      <dgm:prSet presAssocID="{5D6725C9-8D13-4580-8E01-677E15933ECA}" presName="tx1" presStyleLbl="revTx" presStyleIdx="2" presStyleCnt="3"/>
      <dgm:spPr/>
    </dgm:pt>
    <dgm:pt modelId="{ED164B1E-919E-9747-923E-32AE226BDB63}" type="pres">
      <dgm:prSet presAssocID="{5D6725C9-8D13-4580-8E01-677E15933ECA}" presName="vert1" presStyleCnt="0"/>
      <dgm:spPr/>
    </dgm:pt>
  </dgm:ptLst>
  <dgm:cxnLst>
    <dgm:cxn modelId="{493A4802-5FAF-4C45-AB4D-83D04D95C03C}" type="presOf" srcId="{16E6D364-BB97-43B4-A239-04CB656412AC}" destId="{16CE04AE-4562-5F47-B3CE-EDE4AF4BE03D}" srcOrd="0" destOrd="0" presId="urn:microsoft.com/office/officeart/2008/layout/LinedList"/>
    <dgm:cxn modelId="{5DA23504-FE2B-4A0F-A580-CD6310A5C22A}" srcId="{ACD01DDD-3372-4273-8E7C-3495AF19F453}" destId="{16E6D364-BB97-43B4-A239-04CB656412AC}" srcOrd="0" destOrd="0" parTransId="{19A38984-56CF-4411-9F81-1EFB1B123F66}" sibTransId="{6963E384-5E5F-415B-B210-DFB0CD9165A9}"/>
    <dgm:cxn modelId="{43989292-EEB0-7B40-8254-5BE3232990B5}" type="presOf" srcId="{ACD01DDD-3372-4273-8E7C-3495AF19F453}" destId="{9CF8251B-E4D6-B44A-A55C-7D49A10C2173}" srcOrd="0" destOrd="0" presId="urn:microsoft.com/office/officeart/2008/layout/LinedList"/>
    <dgm:cxn modelId="{ECEB35B3-7BB9-904C-BEB3-C3A9B175ECDE}" type="presOf" srcId="{5D6725C9-8D13-4580-8E01-677E15933ECA}" destId="{684A27E9-3A90-0E4D-A012-42B7B4461DA7}" srcOrd="0" destOrd="0" presId="urn:microsoft.com/office/officeart/2008/layout/LinedList"/>
    <dgm:cxn modelId="{86F15FC5-9E01-4A8A-AA10-F3FC3BEFF991}" srcId="{ACD01DDD-3372-4273-8E7C-3495AF19F453}" destId="{C79C794D-A2E2-4F3A-9338-9ECAE991E645}" srcOrd="1" destOrd="0" parTransId="{57A8EEAE-C3F7-4EBC-B0EF-F5F737DF97DF}" sibTransId="{7F770562-58B3-4297-9434-124265D485A9}"/>
    <dgm:cxn modelId="{E9ADCAFD-6CF6-F14B-8231-3BEFEEFB84E2}" type="presOf" srcId="{C79C794D-A2E2-4F3A-9338-9ECAE991E645}" destId="{E5F07F20-9BDB-1541-B722-38A309476E58}" srcOrd="0" destOrd="0" presId="urn:microsoft.com/office/officeart/2008/layout/LinedList"/>
    <dgm:cxn modelId="{A2B2FFFE-28C1-4EED-9AC8-263E67A2473C}" srcId="{ACD01DDD-3372-4273-8E7C-3495AF19F453}" destId="{5D6725C9-8D13-4580-8E01-677E15933ECA}" srcOrd="2" destOrd="0" parTransId="{D347ECBB-8835-4171-8B93-BC5723D7499A}" sibTransId="{141FC896-B618-4550-BC4B-4E7AD15CCCB6}"/>
    <dgm:cxn modelId="{D27EC166-B342-8246-B5C0-3E0AF1DE358D}" type="presParOf" srcId="{9CF8251B-E4D6-B44A-A55C-7D49A10C2173}" destId="{2CB7C784-B423-104B-9625-0B8FEB5865B3}" srcOrd="0" destOrd="0" presId="urn:microsoft.com/office/officeart/2008/layout/LinedList"/>
    <dgm:cxn modelId="{5280DA6C-E58B-8B49-9337-19EFFA39CE6D}" type="presParOf" srcId="{9CF8251B-E4D6-B44A-A55C-7D49A10C2173}" destId="{45F55888-8FF3-AD43-9CEC-13CB2304783E}" srcOrd="1" destOrd="0" presId="urn:microsoft.com/office/officeart/2008/layout/LinedList"/>
    <dgm:cxn modelId="{A3053832-8A3D-A74C-B08E-EE53695F6164}" type="presParOf" srcId="{45F55888-8FF3-AD43-9CEC-13CB2304783E}" destId="{16CE04AE-4562-5F47-B3CE-EDE4AF4BE03D}" srcOrd="0" destOrd="0" presId="urn:microsoft.com/office/officeart/2008/layout/LinedList"/>
    <dgm:cxn modelId="{E58B8EB4-0C50-9340-9B32-5055A8479CA9}" type="presParOf" srcId="{45F55888-8FF3-AD43-9CEC-13CB2304783E}" destId="{3C83EDBA-F52A-9744-BF3D-744A3174A69B}" srcOrd="1" destOrd="0" presId="urn:microsoft.com/office/officeart/2008/layout/LinedList"/>
    <dgm:cxn modelId="{C64D1098-F162-6241-9B29-EC781FF7A8CB}" type="presParOf" srcId="{9CF8251B-E4D6-B44A-A55C-7D49A10C2173}" destId="{54064152-2E01-9F48-8AE0-EF60CA8684CE}" srcOrd="2" destOrd="0" presId="urn:microsoft.com/office/officeart/2008/layout/LinedList"/>
    <dgm:cxn modelId="{B3811341-DFDF-4343-868C-D1E543C13172}" type="presParOf" srcId="{9CF8251B-E4D6-B44A-A55C-7D49A10C2173}" destId="{D49B57AB-B212-BC48-8C1D-F7E2936306C0}" srcOrd="3" destOrd="0" presId="urn:microsoft.com/office/officeart/2008/layout/LinedList"/>
    <dgm:cxn modelId="{05B07A06-5530-3346-B2CF-E9C07B1AA0F1}" type="presParOf" srcId="{D49B57AB-B212-BC48-8C1D-F7E2936306C0}" destId="{E5F07F20-9BDB-1541-B722-38A309476E58}" srcOrd="0" destOrd="0" presId="urn:microsoft.com/office/officeart/2008/layout/LinedList"/>
    <dgm:cxn modelId="{AEA761AD-915E-6047-B54E-A18DB24A74ED}" type="presParOf" srcId="{D49B57AB-B212-BC48-8C1D-F7E2936306C0}" destId="{A8CF00C1-33BA-2B40-8245-7EE928359BDB}" srcOrd="1" destOrd="0" presId="urn:microsoft.com/office/officeart/2008/layout/LinedList"/>
    <dgm:cxn modelId="{FC783C60-1712-A74F-ADD6-561D8D6EEE8D}" type="presParOf" srcId="{9CF8251B-E4D6-B44A-A55C-7D49A10C2173}" destId="{E614A19F-FDAF-7448-B1A0-D37277127851}" srcOrd="4" destOrd="0" presId="urn:microsoft.com/office/officeart/2008/layout/LinedList"/>
    <dgm:cxn modelId="{09C1D520-76B5-0246-A5B0-3FC2B142E331}" type="presParOf" srcId="{9CF8251B-E4D6-B44A-A55C-7D49A10C2173}" destId="{F1402BA3-1166-2E4A-ACA1-231AC024EFE7}" srcOrd="5" destOrd="0" presId="urn:microsoft.com/office/officeart/2008/layout/LinedList"/>
    <dgm:cxn modelId="{CE9A1F6B-D3BB-D147-8C4C-602DBD73D79B}" type="presParOf" srcId="{F1402BA3-1166-2E4A-ACA1-231AC024EFE7}" destId="{684A27E9-3A90-0E4D-A012-42B7B4461DA7}" srcOrd="0" destOrd="0" presId="urn:microsoft.com/office/officeart/2008/layout/LinedList"/>
    <dgm:cxn modelId="{E2768385-7075-2941-A157-B0867886F666}" type="presParOf" srcId="{F1402BA3-1166-2E4A-ACA1-231AC024EFE7}" destId="{ED164B1E-919E-9747-923E-32AE226BDB63}"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7C784-B423-104B-9625-0B8FEB5865B3}">
      <dsp:nvSpPr>
        <dsp:cNvPr id="0" name=""/>
        <dsp:cNvSpPr/>
      </dsp:nvSpPr>
      <dsp:spPr>
        <a:xfrm>
          <a:off x="0" y="1754"/>
          <a:ext cx="6305371" cy="0"/>
        </a:xfrm>
        <a:prstGeom prst="line">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CE04AE-4562-5F47-B3CE-EDE4AF4BE03D}">
      <dsp:nvSpPr>
        <dsp:cNvPr id="0" name=""/>
        <dsp:cNvSpPr/>
      </dsp:nvSpPr>
      <dsp:spPr>
        <a:xfrm>
          <a:off x="0" y="1754"/>
          <a:ext cx="6305371" cy="1196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baseline="0"/>
            <a:t>primary dataset</a:t>
          </a:r>
          <a:r>
            <a:rPr lang="en-US" sz="3300" kern="1200" baseline="0"/>
            <a:t>: "Heart Disease UCI dataset"</a:t>
          </a:r>
          <a:endParaRPr lang="en-US" sz="3300" kern="1200"/>
        </a:p>
      </dsp:txBody>
      <dsp:txXfrm>
        <a:off x="0" y="1754"/>
        <a:ext cx="6305371" cy="1196765"/>
      </dsp:txXfrm>
    </dsp:sp>
    <dsp:sp modelId="{54064152-2E01-9F48-8AE0-EF60CA8684CE}">
      <dsp:nvSpPr>
        <dsp:cNvPr id="0" name=""/>
        <dsp:cNvSpPr/>
      </dsp:nvSpPr>
      <dsp:spPr>
        <a:xfrm>
          <a:off x="0" y="1198519"/>
          <a:ext cx="6305371" cy="0"/>
        </a:xfrm>
        <a:prstGeom prst="line">
          <a:avLst/>
        </a:prstGeom>
        <a:solidFill>
          <a:schemeClr val="accent5">
            <a:hueOff val="7693906"/>
            <a:satOff val="-2748"/>
            <a:lumOff val="4412"/>
            <a:alphaOff val="0"/>
          </a:schemeClr>
        </a:solidFill>
        <a:ln w="15875" cap="flat" cmpd="sng" algn="ctr">
          <a:solidFill>
            <a:schemeClr val="accent5">
              <a:hueOff val="7693906"/>
              <a:satOff val="-2748"/>
              <a:lumOff val="4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07F20-9BDB-1541-B722-38A309476E58}">
      <dsp:nvSpPr>
        <dsp:cNvPr id="0" name=""/>
        <dsp:cNvSpPr/>
      </dsp:nvSpPr>
      <dsp:spPr>
        <a:xfrm>
          <a:off x="0" y="1198519"/>
          <a:ext cx="6305371" cy="1196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baseline="0"/>
            <a:t>supplementary data</a:t>
          </a:r>
          <a:r>
            <a:rPr lang="en-US" sz="3300" kern="1200" baseline="0"/>
            <a:t>: "National Center for Health Statistics (NCHS)"</a:t>
          </a:r>
          <a:endParaRPr lang="en-US" sz="3300" kern="1200"/>
        </a:p>
      </dsp:txBody>
      <dsp:txXfrm>
        <a:off x="0" y="1198519"/>
        <a:ext cx="6305371" cy="1196765"/>
      </dsp:txXfrm>
    </dsp:sp>
    <dsp:sp modelId="{E614A19F-FDAF-7448-B1A0-D37277127851}">
      <dsp:nvSpPr>
        <dsp:cNvPr id="0" name=""/>
        <dsp:cNvSpPr/>
      </dsp:nvSpPr>
      <dsp:spPr>
        <a:xfrm>
          <a:off x="0" y="2395285"/>
          <a:ext cx="6305371" cy="0"/>
        </a:xfrm>
        <a:prstGeom prst="line">
          <a:avLst/>
        </a:prstGeom>
        <a:solidFill>
          <a:schemeClr val="accent5">
            <a:hueOff val="15387812"/>
            <a:satOff val="-5496"/>
            <a:lumOff val="8825"/>
            <a:alphaOff val="0"/>
          </a:schemeClr>
        </a:solidFill>
        <a:ln w="15875" cap="flat" cmpd="sng" algn="ctr">
          <a:solidFill>
            <a:schemeClr val="accent5">
              <a:hueOff val="15387812"/>
              <a:satOff val="-5496"/>
              <a:lumOff val="88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4A27E9-3A90-0E4D-A012-42B7B4461DA7}">
      <dsp:nvSpPr>
        <dsp:cNvPr id="0" name=""/>
        <dsp:cNvSpPr/>
      </dsp:nvSpPr>
      <dsp:spPr>
        <a:xfrm>
          <a:off x="0" y="2395285"/>
          <a:ext cx="6305371" cy="1196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b="1" kern="1200" baseline="0"/>
            <a:t>Key Features</a:t>
          </a:r>
          <a:r>
            <a:rPr lang="en-US" sz="3300" kern="1200" baseline="0"/>
            <a:t>: Age, cholesterol, blood pressure, etc.</a:t>
          </a:r>
          <a:endParaRPr lang="en-US" sz="3300" kern="1200"/>
        </a:p>
      </dsp:txBody>
      <dsp:txXfrm>
        <a:off x="0" y="2395285"/>
        <a:ext cx="6305371" cy="11967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8C9FE-BDC6-AD49-BD11-28A1BD72D6F6}" type="datetimeFigureOut">
              <a:rPr lang="en-US" smtClean="0"/>
              <a:t>3/2/25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BB6D88-F636-0845-8F1A-EA662F259C44}" type="slidenum">
              <a:rPr lang="en-US" smtClean="0"/>
              <a:t>‹#›</a:t>
            </a:fld>
            <a:endParaRPr lang="en-US"/>
          </a:p>
        </p:txBody>
      </p:sp>
    </p:spTree>
    <p:extLst>
      <p:ext uri="{BB962C8B-B14F-4D97-AF65-F5344CB8AC3E}">
        <p14:creationId xmlns:p14="http://schemas.microsoft.com/office/powerpoint/2010/main" val="1754341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BB6D88-F636-0845-8F1A-EA662F259C44}" type="slidenum">
              <a:rPr lang="en-US" smtClean="0"/>
              <a:t>1</a:t>
            </a:fld>
            <a:endParaRPr lang="en-US"/>
          </a:p>
        </p:txBody>
      </p:sp>
    </p:spTree>
    <p:extLst>
      <p:ext uri="{BB962C8B-B14F-4D97-AF65-F5344CB8AC3E}">
        <p14:creationId xmlns:p14="http://schemas.microsoft.com/office/powerpoint/2010/main" val="90075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3/1/25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3.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9.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595E478-612A-42ED-816A-0DD5B5C89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a:extLst>
              <a:ext uri="{FF2B5EF4-FFF2-40B4-BE49-F238E27FC236}">
                <a16:creationId xmlns:a16="http://schemas.microsoft.com/office/drawing/2014/main" id="{CB226365-E8CD-4F1B-B318-7598AA28AE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44" name="Picture 43">
            <a:extLst>
              <a:ext uri="{FF2B5EF4-FFF2-40B4-BE49-F238E27FC236}">
                <a16:creationId xmlns:a16="http://schemas.microsoft.com/office/drawing/2014/main" id="{86F8589D-19E8-4616-A2D6-95125B4528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pic>
        <p:nvPicPr>
          <p:cNvPr id="46" name="Picture 45">
            <a:extLst>
              <a:ext uri="{FF2B5EF4-FFF2-40B4-BE49-F238E27FC236}">
                <a16:creationId xmlns:a16="http://schemas.microsoft.com/office/drawing/2014/main" id="{5F9D2829-9A1B-41D9-A712-382721D3A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l="46466" t="75007" r="30510"/>
          <a:stretch/>
        </p:blipFill>
        <p:spPr>
          <a:xfrm>
            <a:off x="7586661" y="815472"/>
            <a:ext cx="4817288" cy="2941444"/>
          </a:xfrm>
          <a:custGeom>
            <a:avLst/>
            <a:gdLst>
              <a:gd name="connsiteX0" fmla="*/ 2051608 w 4103216"/>
              <a:gd name="connsiteY0" fmla="*/ 0 h 1714050"/>
              <a:gd name="connsiteX1" fmla="*/ 4103216 w 4103216"/>
              <a:gd name="connsiteY1" fmla="*/ 1266738 h 1714050"/>
              <a:gd name="connsiteX2" fmla="*/ 4010980 w 4103216"/>
              <a:gd name="connsiteY2" fmla="*/ 1643427 h 1714050"/>
              <a:gd name="connsiteX3" fmla="*/ 3969116 w 4103216"/>
              <a:gd name="connsiteY3" fmla="*/ 1714050 h 1714050"/>
              <a:gd name="connsiteX4" fmla="*/ 134100 w 4103216"/>
              <a:gd name="connsiteY4" fmla="*/ 1714050 h 1714050"/>
              <a:gd name="connsiteX5" fmla="*/ 92237 w 4103216"/>
              <a:gd name="connsiteY5" fmla="*/ 1643427 h 1714050"/>
              <a:gd name="connsiteX6" fmla="*/ 0 w 4103216"/>
              <a:gd name="connsiteY6" fmla="*/ 1266738 h 1714050"/>
              <a:gd name="connsiteX7" fmla="*/ 2051608 w 4103216"/>
              <a:gd name="connsiteY7" fmla="*/ 0 h 171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03216" h="1714050">
                <a:moveTo>
                  <a:pt x="2051608" y="0"/>
                </a:moveTo>
                <a:cubicBezTo>
                  <a:pt x="3184680" y="0"/>
                  <a:pt x="4103216" y="567138"/>
                  <a:pt x="4103216" y="1266738"/>
                </a:cubicBezTo>
                <a:cubicBezTo>
                  <a:pt x="4103216" y="1397913"/>
                  <a:pt x="4070924" y="1524431"/>
                  <a:pt x="4010980" y="1643427"/>
                </a:cubicBezTo>
                <a:lnTo>
                  <a:pt x="3969116" y="1714050"/>
                </a:lnTo>
                <a:lnTo>
                  <a:pt x="134100" y="1714050"/>
                </a:lnTo>
                <a:lnTo>
                  <a:pt x="92237" y="1643427"/>
                </a:lnTo>
                <a:cubicBezTo>
                  <a:pt x="32293" y="1524431"/>
                  <a:pt x="0" y="1397913"/>
                  <a:pt x="0" y="1266738"/>
                </a:cubicBezTo>
                <a:cubicBezTo>
                  <a:pt x="0" y="567138"/>
                  <a:pt x="918536" y="0"/>
                  <a:pt x="2051608" y="0"/>
                </a:cubicBezTo>
                <a:close/>
              </a:path>
            </a:pathLst>
          </a:custGeom>
        </p:spPr>
      </p:pic>
      <p:sp>
        <p:nvSpPr>
          <p:cNvPr id="4" name="Title 3">
            <a:extLst>
              <a:ext uri="{FF2B5EF4-FFF2-40B4-BE49-F238E27FC236}">
                <a16:creationId xmlns:a16="http://schemas.microsoft.com/office/drawing/2014/main" id="{3E5BF55E-FC65-312D-D56E-63817E067D33}"/>
              </a:ext>
            </a:extLst>
          </p:cNvPr>
          <p:cNvSpPr>
            <a:spLocks noGrp="1"/>
          </p:cNvSpPr>
          <p:nvPr>
            <p:ph type="ctrTitle"/>
          </p:nvPr>
        </p:nvSpPr>
        <p:spPr>
          <a:xfrm>
            <a:off x="913774" y="955040"/>
            <a:ext cx="7216098" cy="3616960"/>
          </a:xfrm>
        </p:spPr>
        <p:txBody>
          <a:bodyPr anchor="ctr">
            <a:normAutofit/>
          </a:bodyPr>
          <a:lstStyle/>
          <a:p>
            <a:pPr algn="l"/>
            <a:r>
              <a:rPr lang="en-US" sz="6100" b="1"/>
              <a:t>Predicting Health Outcomes and Disease Risk Using Machine Learning</a:t>
            </a:r>
            <a:endParaRPr lang="en-US" sz="6100"/>
          </a:p>
        </p:txBody>
      </p:sp>
      <p:sp>
        <p:nvSpPr>
          <p:cNvPr id="5" name="Subtitle 4">
            <a:extLst>
              <a:ext uri="{FF2B5EF4-FFF2-40B4-BE49-F238E27FC236}">
                <a16:creationId xmlns:a16="http://schemas.microsoft.com/office/drawing/2014/main" id="{4C895D62-0F69-6664-1F41-113FE1488990}"/>
              </a:ext>
            </a:extLst>
          </p:cNvPr>
          <p:cNvSpPr>
            <a:spLocks noGrp="1"/>
          </p:cNvSpPr>
          <p:nvPr>
            <p:ph type="subTitle" idx="1"/>
          </p:nvPr>
        </p:nvSpPr>
        <p:spPr>
          <a:xfrm>
            <a:off x="913774" y="4572001"/>
            <a:ext cx="7216098" cy="1311274"/>
          </a:xfrm>
        </p:spPr>
        <p:txBody>
          <a:bodyPr anchor="b">
            <a:normAutofit/>
          </a:bodyPr>
          <a:lstStyle/>
          <a:p>
            <a:pPr algn="l"/>
            <a:r>
              <a:rPr lang="en-US" sz="2000">
                <a:solidFill>
                  <a:schemeClr val="tx1"/>
                </a:solidFill>
              </a:rPr>
              <a:t>By Cheryl machingura</a:t>
            </a:r>
          </a:p>
        </p:txBody>
      </p:sp>
      <p:pic>
        <p:nvPicPr>
          <p:cNvPr id="8" name="Audio 7">
            <a:extLst>
              <a:ext uri="{FF2B5EF4-FFF2-40B4-BE49-F238E27FC236}">
                <a16:creationId xmlns:a16="http://schemas.microsoft.com/office/drawing/2014/main" id="{2F9F5AD5-32C1-1428-58C5-C85B683F3668}"/>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792130109"/>
      </p:ext>
    </p:extLst>
  </p:cSld>
  <p:clrMapOvr>
    <a:masterClrMapping/>
  </p:clrMapOvr>
  <mc:AlternateContent xmlns:mc="http://schemas.openxmlformats.org/markup-compatibility/2006">
    <mc:Choice xmlns:p14="http://schemas.microsoft.com/office/powerpoint/2010/main" Requires="p14">
      <p:transition spd="slow" p14:dur="2000" advTm="21010"/>
    </mc:Choice>
    <mc:Fallback>
      <p:transition spd="slow" advTm="210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10" presetClass="entr" presetSubtype="0" fill="hold" grpId="0" nodeType="withEffect">
                                  <p:stCondLst>
                                    <p:cond delay="500"/>
                                  </p:stCondLst>
                                  <p:iterate type="wd">
                                    <p:tmPct val="15000"/>
                                  </p:iterate>
                                  <p:childTnLst>
                                    <p:set>
                                      <p:cBhvr>
                                        <p:cTn id="8" dur="1" fill="hold">
                                          <p:stCondLst>
                                            <p:cond delay="0"/>
                                          </p:stCondLst>
                                        </p:cTn>
                                        <p:tgtEl>
                                          <p:spTgt spid="4"/>
                                        </p:tgtEl>
                                        <p:attrNameLst>
                                          <p:attrName>style.visibility</p:attrName>
                                        </p:attrNameLst>
                                      </p:cBhvr>
                                      <p:to>
                                        <p:strVal val="visible"/>
                                      </p:to>
                                    </p:set>
                                    <p:animEffect transition="in" filter="fade">
                                      <p:cBhvr>
                                        <p:cTn id="9" dur="1000"/>
                                        <p:tgtEl>
                                          <p:spTgt spid="4"/>
                                        </p:tgtEl>
                                      </p:cBhvr>
                                    </p:animEffect>
                                  </p:childTnLst>
                                </p:cTn>
                              </p:par>
                              <p:par>
                                <p:cTn id="10" presetID="10" presetClass="entr" presetSubtype="0" fill="hold" grpId="0" nodeType="withEffect">
                                  <p:stCondLst>
                                    <p:cond delay="1000"/>
                                  </p:stCondLst>
                                  <p:iterate type="wd">
                                    <p:tmPct val="15000"/>
                                  </p:iterate>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 fill="hold" display="0">
                  <p:stCondLst>
                    <p:cond delay="indefinite"/>
                  </p:stCondLst>
                  <p:endCondLst>
                    <p:cond evt="onStopAudio" delay="0">
                      <p:tgtEl>
                        <p:sldTgt/>
                      </p:tgtEl>
                    </p:cond>
                  </p:endCondLst>
                </p:cTn>
                <p:tgtEl>
                  <p:spTgt spid="8"/>
                </p:tgtEl>
              </p:cMediaNode>
            </p:audio>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F386-61DC-6D8D-E0CF-469DADCB3048}"/>
              </a:ext>
            </a:extLst>
          </p:cNvPr>
          <p:cNvSpPr>
            <a:spLocks noGrp="1"/>
          </p:cNvSpPr>
          <p:nvPr>
            <p:ph type="title"/>
          </p:nvPr>
        </p:nvSpPr>
        <p:spPr>
          <a:xfrm>
            <a:off x="913775" y="1343991"/>
            <a:ext cx="3145305" cy="4157256"/>
          </a:xfrm>
        </p:spPr>
        <p:txBody>
          <a:bodyPr>
            <a:normAutofit/>
          </a:bodyPr>
          <a:lstStyle/>
          <a:p>
            <a:pPr algn="l"/>
            <a:r>
              <a:rPr lang="en-US" sz="4400"/>
              <a:t>Data Sources &amp; Key Features</a:t>
            </a:r>
            <a:endParaRPr lang="en-US" sz="4400" dirty="0"/>
          </a:p>
        </p:txBody>
      </p:sp>
      <p:sp>
        <p:nvSpPr>
          <p:cNvPr id="44" name="Rectangle: Rounded Corners 43">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graphicFrame>
        <p:nvGraphicFramePr>
          <p:cNvPr id="27" name="Content Placeholder 2">
            <a:extLst>
              <a:ext uri="{FF2B5EF4-FFF2-40B4-BE49-F238E27FC236}">
                <a16:creationId xmlns:a16="http://schemas.microsoft.com/office/drawing/2014/main" id="{18DD3737-1ABF-B245-6AA9-F05DC6C4DA5E}"/>
              </a:ext>
            </a:extLst>
          </p:cNvPr>
          <p:cNvGraphicFramePr>
            <a:graphicFrameLocks noGrp="1"/>
          </p:cNvGraphicFramePr>
          <p:nvPr>
            <p:ph sz="quarter" idx="13"/>
            <p:extLst>
              <p:ext uri="{D42A27DB-BD31-4B8C-83A1-F6EECF244321}">
                <p14:modId xmlns:p14="http://schemas.microsoft.com/office/powerpoint/2010/main" val="2403065157"/>
              </p:ext>
            </p:extLst>
          </p:nvPr>
        </p:nvGraphicFramePr>
        <p:xfrm>
          <a:off x="4964770" y="1625717"/>
          <a:ext cx="6305371" cy="35938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9" name="Audio 8">
            <a:extLst>
              <a:ext uri="{FF2B5EF4-FFF2-40B4-BE49-F238E27FC236}">
                <a16:creationId xmlns:a16="http://schemas.microsoft.com/office/drawing/2014/main" id="{8A7261ED-DD22-87BF-AD58-06CFBB4A2EC2}"/>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899458694"/>
      </p:ext>
    </p:extLst>
  </p:cSld>
  <p:clrMapOvr>
    <a:masterClrMapping/>
  </p:clrMapOvr>
  <mc:AlternateContent xmlns:mc="http://schemas.openxmlformats.org/markup-compatibility/2006">
    <mc:Choice xmlns:p14="http://schemas.microsoft.com/office/powerpoint/2010/main" Requires="p14">
      <p:transition spd="slow" p14:dur="2000" advTm="35313"/>
    </mc:Choice>
    <mc:Fallback>
      <p:transition spd="slow" advTm="353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05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2058">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61" name="Rectangle 206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3" name="Picture 2062">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052" name="Picture 4" descr="What Is a Regression Model? | IMSL by ...">
            <a:extLst>
              <a:ext uri="{FF2B5EF4-FFF2-40B4-BE49-F238E27FC236}">
                <a16:creationId xmlns:a16="http://schemas.microsoft.com/office/drawing/2014/main" id="{6E1A596E-87BF-5BE0-3163-634432F78FAA}"/>
              </a:ext>
            </a:extLst>
          </p:cNvPr>
          <p:cNvPicPr>
            <a:picLocks noGrp="1" noChangeAspect="1" noChangeArrowheads="1"/>
          </p:cNvPicPr>
          <p:nvPr>
            <p:ph sz="quarter" idx="14"/>
          </p:nvPr>
        </p:nvPicPr>
        <p:blipFill>
          <a:blip r:embed="rId6">
            <a:extLst>
              <a:ext uri="{28A0092B-C50C-407E-A947-70E740481C1C}">
                <a14:useLocalDpi xmlns:a14="http://schemas.microsoft.com/office/drawing/2010/main" val="0"/>
              </a:ext>
            </a:extLst>
          </a:blip>
          <a:stretch>
            <a:fillRect/>
          </a:stretch>
        </p:blipFill>
        <p:spPr bwMode="auto">
          <a:xfrm>
            <a:off x="5248643" y="1275381"/>
            <a:ext cx="6299887" cy="419228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84C215FB-65C4-686F-933C-26F39CF794E0}"/>
              </a:ext>
            </a:extLst>
          </p:cNvPr>
          <p:cNvSpPr>
            <a:spLocks noGrp="1"/>
          </p:cNvSpPr>
          <p:nvPr>
            <p:ph sz="quarter" idx="13"/>
          </p:nvPr>
        </p:nvSpPr>
        <p:spPr>
          <a:xfrm>
            <a:off x="913774" y="2367092"/>
            <a:ext cx="3740509" cy="3881309"/>
          </a:xfrm>
        </p:spPr>
        <p:txBody>
          <a:bodyPr vert="horz" lIns="91440" tIns="45720" rIns="91440" bIns="45720" rtlCol="0">
            <a:normAutofit/>
          </a:bodyPr>
          <a:lstStyle/>
          <a:p>
            <a:pPr marL="0" marR="0">
              <a:spcBef>
                <a:spcPts val="0"/>
              </a:spcBef>
              <a:spcAft>
                <a:spcPts val="0"/>
              </a:spcAft>
            </a:pPr>
            <a:r>
              <a:rPr lang="en-US" sz="1700"/>
              <a:t>The first step was implementing a </a:t>
            </a:r>
            <a:r>
              <a:rPr lang="en-US" sz="1700" b="1"/>
              <a:t>logistic regression model</a:t>
            </a:r>
            <a:r>
              <a:rPr lang="en-US" sz="1700"/>
              <a:t>, serving as a baseline for comparison. Logistic regression is widely used in healthcare due to its interpretability, making it a valuable starting point for understanding the relationships between features and the likelihood of heart disease.</a:t>
            </a:r>
          </a:p>
          <a:p>
            <a:pPr marL="0" marR="0">
              <a:spcBef>
                <a:spcPts val="0"/>
              </a:spcBef>
              <a:spcAft>
                <a:spcPts val="0"/>
              </a:spcAft>
            </a:pPr>
            <a:r>
              <a:rPr lang="en-US" sz="1700"/>
              <a:t> </a:t>
            </a:r>
          </a:p>
          <a:p>
            <a:pPr marL="0"/>
            <a:endParaRPr lang="en-US" sz="1700"/>
          </a:p>
        </p:txBody>
      </p:sp>
      <p:sp>
        <p:nvSpPr>
          <p:cNvPr id="4" name="Title 3">
            <a:extLst>
              <a:ext uri="{FF2B5EF4-FFF2-40B4-BE49-F238E27FC236}">
                <a16:creationId xmlns:a16="http://schemas.microsoft.com/office/drawing/2014/main" id="{462A0C11-6C86-AC5A-85CD-810027D1923D}"/>
              </a:ext>
            </a:extLst>
          </p:cNvPr>
          <p:cNvSpPr>
            <a:spLocks noGrp="1"/>
          </p:cNvSpPr>
          <p:nvPr>
            <p:ph type="title"/>
          </p:nvPr>
        </p:nvSpPr>
        <p:spPr>
          <a:xfrm>
            <a:off x="913774" y="640831"/>
            <a:ext cx="3740515" cy="1573863"/>
          </a:xfrm>
        </p:spPr>
        <p:txBody>
          <a:bodyPr vert="horz" lIns="91440" tIns="45720" rIns="91440" bIns="45720" rtlCol="0" anchor="ctr">
            <a:normAutofit/>
          </a:bodyPr>
          <a:lstStyle/>
          <a:p>
            <a:pPr algn="l"/>
            <a:r>
              <a:rPr lang="en-US" dirty="0"/>
              <a:t>Models Used for Prediction</a:t>
            </a:r>
            <a:endParaRPr lang="en-US"/>
          </a:p>
        </p:txBody>
      </p:sp>
      <p:pic>
        <p:nvPicPr>
          <p:cNvPr id="21" name="Audio 20">
            <a:extLst>
              <a:ext uri="{FF2B5EF4-FFF2-40B4-BE49-F238E27FC236}">
                <a16:creationId xmlns:a16="http://schemas.microsoft.com/office/drawing/2014/main" id="{309B28CC-0AE6-5436-A410-2C756EF4131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254119035"/>
      </p:ext>
    </p:extLst>
  </p:cSld>
  <p:clrMapOvr>
    <a:masterClrMapping/>
  </p:clrMapOvr>
  <mc:AlternateContent xmlns:mc="http://schemas.openxmlformats.org/markup-compatibility/2006">
    <mc:Choice xmlns:p14="http://schemas.microsoft.com/office/powerpoint/2010/main" Requires="p14">
      <p:transition spd="slow" p14:dur="2000" advTm="37536"/>
    </mc:Choice>
    <mc:Fallback>
      <p:transition spd="slow" advTm="375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1"/>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2AC9F-EFE4-F3D2-52F5-165394B241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ED6C27-1E62-217B-666D-FF624192A5EB}"/>
              </a:ext>
            </a:extLst>
          </p:cNvPr>
          <p:cNvSpPr>
            <a:spLocks noGrp="1"/>
          </p:cNvSpPr>
          <p:nvPr>
            <p:ph type="title"/>
          </p:nvPr>
        </p:nvSpPr>
        <p:spPr/>
        <p:txBody>
          <a:bodyPr/>
          <a:lstStyle/>
          <a:p>
            <a:r>
              <a:rPr lang="en-US" dirty="0"/>
              <a:t>Models Used for Prediction</a:t>
            </a:r>
          </a:p>
        </p:txBody>
      </p:sp>
      <p:sp>
        <p:nvSpPr>
          <p:cNvPr id="3" name="Content Placeholder 2">
            <a:extLst>
              <a:ext uri="{FF2B5EF4-FFF2-40B4-BE49-F238E27FC236}">
                <a16:creationId xmlns:a16="http://schemas.microsoft.com/office/drawing/2014/main" id="{4825CE44-0CF5-9717-D7EB-3E3323AE03CF}"/>
              </a:ext>
            </a:extLst>
          </p:cNvPr>
          <p:cNvSpPr>
            <a:spLocks noGrp="1"/>
          </p:cNvSpPr>
          <p:nvPr>
            <p:ph sz="quarter" idx="13"/>
          </p:nvPr>
        </p:nvSpPr>
        <p:spPr/>
        <p:txBody>
          <a:bodyPr>
            <a:normAutofit fontScale="92500" lnSpcReduction="20000"/>
          </a:bodyPr>
          <a:lstStyle/>
          <a:p>
            <a:r>
              <a:rPr lang="en-US" sz="2000" b="1" dirty="0">
                <a:effectLst/>
                <a:latin typeface="Arial" panose="020B0604020202020204" pitchFamily="34" charset="0"/>
                <a:ea typeface="Aptos" panose="020B0004020202020204" pitchFamily="34" charset="0"/>
                <a:cs typeface="Times New Roman" panose="02020603050405020304" pitchFamily="18" charset="0"/>
              </a:rPr>
              <a:t>decision trees and neural networks</a:t>
            </a:r>
            <a:r>
              <a:rPr lang="en-US" sz="2000" dirty="0">
                <a:effectLst/>
                <a:latin typeface="Arial" panose="020B0604020202020204" pitchFamily="34" charset="0"/>
                <a:ea typeface="Aptos" panose="020B0004020202020204" pitchFamily="34" charset="0"/>
                <a:cs typeface="Times New Roman" panose="02020603050405020304" pitchFamily="18" charset="0"/>
              </a:rPr>
              <a:t> were tested. Decision trees provided a transparent, rule-based approach, while neural networks aimed to capture more complex, non-linear interactions within the dataset. These models introduced a level of flexibility that logistic regression could not offer.</a:t>
            </a:r>
            <a:endParaRPr lang="en-US" sz="20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9" name="Content Placeholder 8">
            <a:extLst>
              <a:ext uri="{FF2B5EF4-FFF2-40B4-BE49-F238E27FC236}">
                <a16:creationId xmlns:a16="http://schemas.microsoft.com/office/drawing/2014/main" id="{3227AE20-6FB0-98EB-CE2E-717071CA8829}"/>
              </a:ext>
            </a:extLst>
          </p:cNvPr>
          <p:cNvSpPr>
            <a:spLocks noGrp="1"/>
          </p:cNvSpPr>
          <p:nvPr>
            <p:ph sz="quarter" idx="14"/>
          </p:nvPr>
        </p:nvSpPr>
        <p:spPr/>
        <p:txBody>
          <a:bodyPr/>
          <a:lstStyle/>
          <a:p>
            <a:pPr marL="0" indent="0">
              <a:buNone/>
            </a:pPr>
            <a:endParaRPr lang="en-US" dirty="0"/>
          </a:p>
        </p:txBody>
      </p:sp>
      <p:pic>
        <p:nvPicPr>
          <p:cNvPr id="4098" name="Picture 2" descr="Decision Tree to a Random Forest ...">
            <a:extLst>
              <a:ext uri="{FF2B5EF4-FFF2-40B4-BE49-F238E27FC236}">
                <a16:creationId xmlns:a16="http://schemas.microsoft.com/office/drawing/2014/main" id="{19FC2BE1-9541-BC70-F8E9-EA049C64B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3" y="2955925"/>
            <a:ext cx="40005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00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a:extLst>
            <a:ext uri="{FF2B5EF4-FFF2-40B4-BE49-F238E27FC236}">
              <a16:creationId xmlns:a16="http://schemas.microsoft.com/office/drawing/2014/main" id="{09A4CD34-E010-021A-5987-33CC29924CEA}"/>
            </a:ext>
          </a:extLst>
        </p:cNvPr>
        <p:cNvGrpSpPr/>
        <p:nvPr/>
      </p:nvGrpSpPr>
      <p:grpSpPr>
        <a:xfrm>
          <a:off x="0" y="0"/>
          <a:ext cx="0" cy="0"/>
          <a:chOff x="0" y="0"/>
          <a:chExt cx="0" cy="0"/>
        </a:xfrm>
      </p:grpSpPr>
      <p:pic>
        <p:nvPicPr>
          <p:cNvPr id="5127"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5128">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131" name="Rectangle 513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33" name="Picture 5132">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122" name="Picture 2" descr="gradient boosting methods ...">
            <a:extLst>
              <a:ext uri="{FF2B5EF4-FFF2-40B4-BE49-F238E27FC236}">
                <a16:creationId xmlns:a16="http://schemas.microsoft.com/office/drawing/2014/main" id="{8E1B1C3F-153C-BE96-6CE8-BA624E64C0B2}"/>
              </a:ext>
            </a:extLst>
          </p:cNvPr>
          <p:cNvPicPr>
            <a:picLocks noGrp="1" noChangeAspect="1" noChangeArrowheads="1"/>
          </p:cNvPicPr>
          <p:nvPr>
            <p:ph sz="quarter" idx="14"/>
          </p:nvPr>
        </p:nvPicPr>
        <p:blipFill>
          <a:blip r:embed="rId4">
            <a:extLst>
              <a:ext uri="{28A0092B-C50C-407E-A947-70E740481C1C}">
                <a14:useLocalDpi xmlns:a14="http://schemas.microsoft.com/office/drawing/2010/main" val="0"/>
              </a:ext>
            </a:extLst>
          </a:blip>
          <a:stretch>
            <a:fillRect/>
          </a:stretch>
        </p:blipFill>
        <p:spPr bwMode="auto">
          <a:xfrm>
            <a:off x="5248643" y="1439853"/>
            <a:ext cx="6299887" cy="386334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4015C15-D22D-3A0D-F412-005E727881E6}"/>
              </a:ext>
            </a:extLst>
          </p:cNvPr>
          <p:cNvSpPr>
            <a:spLocks noGrp="1"/>
          </p:cNvSpPr>
          <p:nvPr>
            <p:ph sz="quarter" idx="13"/>
          </p:nvPr>
        </p:nvSpPr>
        <p:spPr>
          <a:xfrm>
            <a:off x="913774" y="2367092"/>
            <a:ext cx="3740509" cy="3881309"/>
          </a:xfrm>
        </p:spPr>
        <p:txBody>
          <a:bodyPr vert="horz" lIns="91440" tIns="45720" rIns="91440" bIns="45720" rtlCol="0">
            <a:normAutofit/>
          </a:bodyPr>
          <a:lstStyle/>
          <a:p>
            <a:pPr marL="0" marR="0">
              <a:lnSpc>
                <a:spcPct val="110000"/>
              </a:lnSpc>
              <a:spcBef>
                <a:spcPts val="0"/>
              </a:spcBef>
              <a:spcAft>
                <a:spcPts val="0"/>
              </a:spcAft>
            </a:pPr>
            <a:r>
              <a:rPr lang="en-US" sz="1700"/>
              <a:t>To further enhance predictive accuracy, </a:t>
            </a:r>
            <a:r>
              <a:rPr lang="en-US" sz="1700" b="1"/>
              <a:t>ensemble methods</a:t>
            </a:r>
            <a:r>
              <a:rPr lang="en-US" sz="1700"/>
              <a:t> such as </a:t>
            </a:r>
            <a:r>
              <a:rPr lang="en-US" sz="1700" b="1"/>
              <a:t>Random Forest and Gradient Boosting</a:t>
            </a:r>
            <a:r>
              <a:rPr lang="en-US" sz="1700"/>
              <a:t> were implemented. These models leverage multiple decision trees to create more robust predictions by aggregating insights from different weak learners. Random Forest proved to be highly effective in reducing overfitting while maintaining interpretability.</a:t>
            </a:r>
          </a:p>
          <a:p>
            <a:pPr>
              <a:lnSpc>
                <a:spcPct val="110000"/>
              </a:lnSpc>
            </a:pPr>
            <a:endParaRPr lang="en-US" sz="1700"/>
          </a:p>
        </p:txBody>
      </p:sp>
      <p:sp>
        <p:nvSpPr>
          <p:cNvPr id="4" name="Title 3">
            <a:extLst>
              <a:ext uri="{FF2B5EF4-FFF2-40B4-BE49-F238E27FC236}">
                <a16:creationId xmlns:a16="http://schemas.microsoft.com/office/drawing/2014/main" id="{8165A5C7-2809-57D6-ACDF-386EC711CC25}"/>
              </a:ext>
            </a:extLst>
          </p:cNvPr>
          <p:cNvSpPr>
            <a:spLocks noGrp="1"/>
          </p:cNvSpPr>
          <p:nvPr>
            <p:ph type="title"/>
          </p:nvPr>
        </p:nvSpPr>
        <p:spPr>
          <a:xfrm>
            <a:off x="913774" y="640831"/>
            <a:ext cx="3740515" cy="1573863"/>
          </a:xfrm>
        </p:spPr>
        <p:txBody>
          <a:bodyPr vert="horz" lIns="91440" tIns="45720" rIns="91440" bIns="45720" rtlCol="0" anchor="ctr">
            <a:normAutofit/>
          </a:bodyPr>
          <a:lstStyle/>
          <a:p>
            <a:pPr algn="l"/>
            <a:r>
              <a:rPr lang="en-US" dirty="0"/>
              <a:t>Models Used for Prediction</a:t>
            </a:r>
            <a:endParaRPr lang="en-US"/>
          </a:p>
        </p:txBody>
      </p:sp>
    </p:spTree>
    <p:extLst>
      <p:ext uri="{BB962C8B-B14F-4D97-AF65-F5344CB8AC3E}">
        <p14:creationId xmlns:p14="http://schemas.microsoft.com/office/powerpoint/2010/main" val="134872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D2940B-4D73-3D42-B059-B99D6381190B}"/>
              </a:ext>
            </a:extLst>
          </p:cNvPr>
          <p:cNvSpPr>
            <a:spLocks noGrp="1"/>
          </p:cNvSpPr>
          <p:nvPr>
            <p:ph type="title"/>
          </p:nvPr>
        </p:nvSpPr>
        <p:spPr/>
        <p:txBody>
          <a:bodyPr/>
          <a:lstStyle/>
          <a:p>
            <a:r>
              <a:rPr lang="en-US" dirty="0"/>
              <a:t>Model Performance Comparison</a:t>
            </a:r>
          </a:p>
        </p:txBody>
      </p:sp>
      <p:sp>
        <p:nvSpPr>
          <p:cNvPr id="5" name="Text Placeholder 4">
            <a:extLst>
              <a:ext uri="{FF2B5EF4-FFF2-40B4-BE49-F238E27FC236}">
                <a16:creationId xmlns:a16="http://schemas.microsoft.com/office/drawing/2014/main" id="{5858611F-D4C6-069C-5C64-54BBE884DB97}"/>
              </a:ext>
            </a:extLst>
          </p:cNvPr>
          <p:cNvSpPr>
            <a:spLocks noGrp="1"/>
          </p:cNvSpPr>
          <p:nvPr>
            <p:ph type="body" idx="1"/>
          </p:nvPr>
        </p:nvSpPr>
        <p:spPr/>
        <p:txBody>
          <a:bodyPr/>
          <a:lstStyle/>
          <a:p>
            <a:r>
              <a:rPr lang="en-US" dirty="0"/>
              <a:t>Comparison Table</a:t>
            </a:r>
          </a:p>
        </p:txBody>
      </p:sp>
      <p:sp>
        <p:nvSpPr>
          <p:cNvPr id="6" name="Text Placeholder 5">
            <a:extLst>
              <a:ext uri="{FF2B5EF4-FFF2-40B4-BE49-F238E27FC236}">
                <a16:creationId xmlns:a16="http://schemas.microsoft.com/office/drawing/2014/main" id="{36B39962-368A-1410-BF91-587D8BE96E6D}"/>
              </a:ext>
            </a:extLst>
          </p:cNvPr>
          <p:cNvSpPr>
            <a:spLocks noGrp="1"/>
          </p:cNvSpPr>
          <p:nvPr>
            <p:ph type="body" sz="quarter" idx="3"/>
          </p:nvPr>
        </p:nvSpPr>
        <p:spPr/>
        <p:txBody>
          <a:bodyPr/>
          <a:lstStyle/>
          <a:p>
            <a:r>
              <a:rPr lang="en-US" dirty="0"/>
              <a:t>Visual-Bar chart:</a:t>
            </a:r>
          </a:p>
        </p:txBody>
      </p:sp>
      <p:graphicFrame>
        <p:nvGraphicFramePr>
          <p:cNvPr id="13" name="Content Placeholder 12">
            <a:extLst>
              <a:ext uri="{FF2B5EF4-FFF2-40B4-BE49-F238E27FC236}">
                <a16:creationId xmlns:a16="http://schemas.microsoft.com/office/drawing/2014/main" id="{B484EC86-95BC-226E-0F14-DF7615D80F5A}"/>
              </a:ext>
            </a:extLst>
          </p:cNvPr>
          <p:cNvGraphicFramePr>
            <a:graphicFrameLocks noGrp="1"/>
          </p:cNvGraphicFramePr>
          <p:nvPr>
            <p:ph sz="quarter" idx="13"/>
          </p:nvPr>
        </p:nvGraphicFramePr>
        <p:xfrm>
          <a:off x="914400" y="3655786"/>
          <a:ext cx="5105400" cy="1530802"/>
        </p:xfrm>
        <a:graphic>
          <a:graphicData uri="http://schemas.openxmlformats.org/drawingml/2006/table">
            <a:tbl>
              <a:tblPr firstRow="1" firstCol="1" bandRow="1">
                <a:tableStyleId>{5C22544A-7EE6-4342-B048-85BDC9FD1C3A}</a:tableStyleId>
              </a:tblPr>
              <a:tblGrid>
                <a:gridCol w="1176699">
                  <a:extLst>
                    <a:ext uri="{9D8B030D-6E8A-4147-A177-3AD203B41FA5}">
                      <a16:colId xmlns:a16="http://schemas.microsoft.com/office/drawing/2014/main" val="1717658542"/>
                    </a:ext>
                  </a:extLst>
                </a:gridCol>
                <a:gridCol w="865461">
                  <a:extLst>
                    <a:ext uri="{9D8B030D-6E8A-4147-A177-3AD203B41FA5}">
                      <a16:colId xmlns:a16="http://schemas.microsoft.com/office/drawing/2014/main" val="331205886"/>
                    </a:ext>
                  </a:extLst>
                </a:gridCol>
                <a:gridCol w="1021080">
                  <a:extLst>
                    <a:ext uri="{9D8B030D-6E8A-4147-A177-3AD203B41FA5}">
                      <a16:colId xmlns:a16="http://schemas.microsoft.com/office/drawing/2014/main" val="2062507357"/>
                    </a:ext>
                  </a:extLst>
                </a:gridCol>
                <a:gridCol w="1021080">
                  <a:extLst>
                    <a:ext uri="{9D8B030D-6E8A-4147-A177-3AD203B41FA5}">
                      <a16:colId xmlns:a16="http://schemas.microsoft.com/office/drawing/2014/main" val="1925406826"/>
                    </a:ext>
                  </a:extLst>
                </a:gridCol>
                <a:gridCol w="1021080">
                  <a:extLst>
                    <a:ext uri="{9D8B030D-6E8A-4147-A177-3AD203B41FA5}">
                      <a16:colId xmlns:a16="http://schemas.microsoft.com/office/drawing/2014/main" val="2876981629"/>
                    </a:ext>
                  </a:extLst>
                </a:gridCol>
              </a:tblGrid>
              <a:tr h="447692">
                <a:tc>
                  <a:txBody>
                    <a:bodyPr/>
                    <a:lstStyle/>
                    <a:p>
                      <a:pPr marL="0" marR="0">
                        <a:lnSpc>
                          <a:spcPct val="150000"/>
                        </a:lnSpc>
                        <a:spcBef>
                          <a:spcPts val="0"/>
                        </a:spcBef>
                        <a:spcAft>
                          <a:spcPts val="0"/>
                        </a:spcAft>
                      </a:pPr>
                      <a:r>
                        <a:rPr lang="en-US" sz="1000">
                          <a:effectLst/>
                        </a:rPr>
                        <a:t>Model</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Precision (Class 1)</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Recall (Class 1)</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F1-Score (Class 1</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Accuracy</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extLst>
                  <a:ext uri="{0D108BD9-81ED-4DB2-BD59-A6C34878D82A}">
                    <a16:rowId xmlns:a16="http://schemas.microsoft.com/office/drawing/2014/main" val="400291397"/>
                  </a:ext>
                </a:extLst>
              </a:tr>
              <a:tr h="211806">
                <a:tc>
                  <a:txBody>
                    <a:bodyPr/>
                    <a:lstStyle/>
                    <a:p>
                      <a:pPr marL="0" marR="0">
                        <a:lnSpc>
                          <a:spcPct val="150000"/>
                        </a:lnSpc>
                        <a:spcBef>
                          <a:spcPts val="0"/>
                        </a:spcBef>
                        <a:spcAft>
                          <a:spcPts val="0"/>
                        </a:spcAft>
                      </a:pPr>
                      <a:r>
                        <a:rPr lang="en-US" sz="1000">
                          <a:effectLst/>
                        </a:rPr>
                        <a:t>Decision Tree</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0.70</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0.78</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0.74</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77%</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extLst>
                  <a:ext uri="{0D108BD9-81ED-4DB2-BD59-A6C34878D82A}">
                    <a16:rowId xmlns:a16="http://schemas.microsoft.com/office/drawing/2014/main" val="2340779131"/>
                  </a:ext>
                </a:extLst>
              </a:tr>
              <a:tr h="211806">
                <a:tc>
                  <a:txBody>
                    <a:bodyPr/>
                    <a:lstStyle/>
                    <a:p>
                      <a:pPr marL="0" marR="0">
                        <a:lnSpc>
                          <a:spcPct val="150000"/>
                        </a:lnSpc>
                        <a:spcBef>
                          <a:spcPts val="0"/>
                        </a:spcBef>
                        <a:spcAft>
                          <a:spcPts val="0"/>
                        </a:spcAft>
                      </a:pPr>
                      <a:r>
                        <a:rPr lang="en-US" sz="1000">
                          <a:effectLst/>
                        </a:rPr>
                        <a:t>Random Forest</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0.72</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0.72</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0.72</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77%</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extLst>
                  <a:ext uri="{0D108BD9-81ED-4DB2-BD59-A6C34878D82A}">
                    <a16:rowId xmlns:a16="http://schemas.microsoft.com/office/drawing/2014/main" val="2775000263"/>
                  </a:ext>
                </a:extLst>
              </a:tr>
              <a:tr h="447692">
                <a:tc>
                  <a:txBody>
                    <a:bodyPr/>
                    <a:lstStyle/>
                    <a:p>
                      <a:pPr marL="0" marR="0">
                        <a:lnSpc>
                          <a:spcPct val="150000"/>
                        </a:lnSpc>
                        <a:spcBef>
                          <a:spcPts val="0"/>
                        </a:spcBef>
                        <a:spcAft>
                          <a:spcPts val="0"/>
                        </a:spcAft>
                      </a:pPr>
                      <a:r>
                        <a:rPr lang="en-US" sz="1000">
                          <a:effectLst/>
                        </a:rPr>
                        <a:t>Gradient Boosting</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0.68</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0.72</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0.70</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75%</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extLst>
                  <a:ext uri="{0D108BD9-81ED-4DB2-BD59-A6C34878D82A}">
                    <a16:rowId xmlns:a16="http://schemas.microsoft.com/office/drawing/2014/main" val="2872772164"/>
                  </a:ext>
                </a:extLst>
              </a:tr>
              <a:tr h="211806">
                <a:tc>
                  <a:txBody>
                    <a:bodyPr/>
                    <a:lstStyle/>
                    <a:p>
                      <a:pPr marL="0" marR="0">
                        <a:lnSpc>
                          <a:spcPct val="150000"/>
                        </a:lnSpc>
                        <a:spcBef>
                          <a:spcPts val="0"/>
                        </a:spcBef>
                        <a:spcAft>
                          <a:spcPts val="0"/>
                        </a:spcAft>
                      </a:pPr>
                      <a:r>
                        <a:rPr lang="en-US" sz="1000">
                          <a:effectLst/>
                        </a:rPr>
                        <a:t>Neural Network</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0.68</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0.72</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a:effectLst/>
                        </a:rPr>
                        <a:t>0.70</a:t>
                      </a:r>
                      <a:endParaRPr lang="en-US" sz="100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tc>
                  <a:txBody>
                    <a:bodyPr/>
                    <a:lstStyle/>
                    <a:p>
                      <a:pPr marL="0" marR="0">
                        <a:lnSpc>
                          <a:spcPct val="150000"/>
                        </a:lnSpc>
                        <a:spcBef>
                          <a:spcPts val="0"/>
                        </a:spcBef>
                        <a:spcAft>
                          <a:spcPts val="0"/>
                        </a:spcAft>
                      </a:pPr>
                      <a:r>
                        <a:rPr lang="en-US" sz="1000" dirty="0">
                          <a:effectLst/>
                        </a:rPr>
                        <a:t>75%</a:t>
                      </a:r>
                      <a:endParaRPr lang="en-US" sz="1000" dirty="0">
                        <a:effectLst/>
                        <a:latin typeface="Aptos" panose="020B0004020202020204" pitchFamily="34" charset="0"/>
                        <a:ea typeface="Aptos" panose="020B0004020202020204" pitchFamily="34" charset="0"/>
                        <a:cs typeface="Times New Roman" panose="02020603050405020304" pitchFamily="18" charset="0"/>
                      </a:endParaRPr>
                    </a:p>
                  </a:txBody>
                  <a:tcPr marL="58971" marR="58971" marT="0" marB="0"/>
                </a:tc>
                <a:extLst>
                  <a:ext uri="{0D108BD9-81ED-4DB2-BD59-A6C34878D82A}">
                    <a16:rowId xmlns:a16="http://schemas.microsoft.com/office/drawing/2014/main" val="1941182489"/>
                  </a:ext>
                </a:extLst>
              </a:tr>
            </a:tbl>
          </a:graphicData>
        </a:graphic>
      </p:graphicFrame>
      <p:pic>
        <p:nvPicPr>
          <p:cNvPr id="19" name="Content Placeholder 18">
            <a:extLst>
              <a:ext uri="{FF2B5EF4-FFF2-40B4-BE49-F238E27FC236}">
                <a16:creationId xmlns:a16="http://schemas.microsoft.com/office/drawing/2014/main" id="{534516C7-D759-F8A1-7015-AC34AB8167D7}"/>
              </a:ext>
            </a:extLst>
          </p:cNvPr>
          <p:cNvPicPr>
            <a:picLocks noGrp="1" noChangeAspect="1"/>
          </p:cNvPicPr>
          <p:nvPr>
            <p:ph sz="quarter" idx="14"/>
          </p:nvPr>
        </p:nvPicPr>
        <p:blipFill>
          <a:blip r:embed="rId4"/>
          <a:stretch>
            <a:fillRect/>
          </a:stretch>
        </p:blipFill>
        <p:spPr>
          <a:xfrm>
            <a:off x="6602133" y="3051175"/>
            <a:ext cx="4245533" cy="2740025"/>
          </a:xfrm>
          <a:prstGeom prst="rect">
            <a:avLst/>
          </a:prstGeom>
        </p:spPr>
      </p:pic>
      <p:pic>
        <p:nvPicPr>
          <p:cNvPr id="30" name="Audio 29">
            <a:extLst>
              <a:ext uri="{FF2B5EF4-FFF2-40B4-BE49-F238E27FC236}">
                <a16:creationId xmlns:a16="http://schemas.microsoft.com/office/drawing/2014/main" id="{F0B13B9D-2188-7C23-6E66-B1E70A9105D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868138255"/>
      </p:ext>
    </p:extLst>
  </p:cSld>
  <p:clrMapOvr>
    <a:masterClrMapping/>
  </p:clrMapOvr>
  <mc:AlternateContent xmlns:mc="http://schemas.openxmlformats.org/markup-compatibility/2006">
    <mc:Choice xmlns:p14="http://schemas.microsoft.com/office/powerpoint/2010/main" Requires="p14">
      <p:transition spd="slow" p14:dur="2000" advTm="38794"/>
    </mc:Choice>
    <mc:Fallback>
      <p:transition spd="slow" advTm="387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0"/>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2" name="Title 1">
            <a:extLst>
              <a:ext uri="{FF2B5EF4-FFF2-40B4-BE49-F238E27FC236}">
                <a16:creationId xmlns:a16="http://schemas.microsoft.com/office/drawing/2014/main" id="{9D2D7073-8101-4A0C-7988-5E52E12B837B}"/>
              </a:ext>
            </a:extLst>
          </p:cNvPr>
          <p:cNvSpPr>
            <a:spLocks noGrp="1"/>
          </p:cNvSpPr>
          <p:nvPr>
            <p:ph type="title"/>
          </p:nvPr>
        </p:nvSpPr>
        <p:spPr>
          <a:xfrm>
            <a:off x="641074" y="1419900"/>
            <a:ext cx="2844002" cy="4018201"/>
          </a:xfrm>
        </p:spPr>
        <p:txBody>
          <a:bodyPr>
            <a:normAutofit/>
          </a:bodyPr>
          <a:lstStyle/>
          <a:p>
            <a:pPr algn="l"/>
            <a:r>
              <a:rPr lang="en-US" sz="2400"/>
              <a:t>Conclusion &amp; Recommendations</a:t>
            </a:r>
          </a:p>
        </p:txBody>
      </p:sp>
      <p:sp>
        <p:nvSpPr>
          <p:cNvPr id="3" name="Content Placeholder 2">
            <a:extLst>
              <a:ext uri="{FF2B5EF4-FFF2-40B4-BE49-F238E27FC236}">
                <a16:creationId xmlns:a16="http://schemas.microsoft.com/office/drawing/2014/main" id="{A07ECBF9-8270-D576-084F-BA40C62618F9}"/>
              </a:ext>
            </a:extLst>
          </p:cNvPr>
          <p:cNvSpPr>
            <a:spLocks noGrp="1"/>
          </p:cNvSpPr>
          <p:nvPr>
            <p:ph sz="quarter" idx="13"/>
          </p:nvPr>
        </p:nvSpPr>
        <p:spPr>
          <a:xfrm>
            <a:off x="4701008" y="1193576"/>
            <a:ext cx="6576591" cy="4470850"/>
          </a:xfrm>
        </p:spPr>
        <p:txBody>
          <a:bodyPr anchor="ctr">
            <a:normAutofit/>
          </a:bodyPr>
          <a:lstStyle/>
          <a:p>
            <a:r>
              <a:rPr lang="en-US" b="1" dirty="0"/>
              <a:t>Random Forest</a:t>
            </a:r>
            <a:r>
              <a:rPr lang="en-US" dirty="0"/>
              <a:t> was the most effective model for predicting heart disease risk. I recommend using </a:t>
            </a:r>
            <a:r>
              <a:rPr lang="en-US" b="1" dirty="0"/>
              <a:t>Random Forest</a:t>
            </a:r>
            <a:r>
              <a:rPr lang="en-US" dirty="0"/>
              <a:t> for deployment in real-world healthcare applications because of its high performance and interpretability. Moving forward, we can further improve the model through </a:t>
            </a:r>
            <a:r>
              <a:rPr lang="en-US" b="1" dirty="0"/>
              <a:t>hyperparameter tuning</a:t>
            </a:r>
            <a:r>
              <a:rPr lang="en-US" dirty="0"/>
              <a:t> and </a:t>
            </a:r>
            <a:r>
              <a:rPr lang="en-US" b="1" dirty="0"/>
              <a:t>bias mitigation</a:t>
            </a:r>
            <a:r>
              <a:rPr lang="en-US" dirty="0"/>
              <a:t> to ensure fair predictions across different demographic groups. Additionally, external validation on larger, diverse datasets would help improve the model's generalizability.</a:t>
            </a:r>
          </a:p>
        </p:txBody>
      </p:sp>
      <p:pic>
        <p:nvPicPr>
          <p:cNvPr id="19" name="Picture 18">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pic>
        <p:nvPicPr>
          <p:cNvPr id="6" name="Audio 5">
            <a:extLst>
              <a:ext uri="{FF2B5EF4-FFF2-40B4-BE49-F238E27FC236}">
                <a16:creationId xmlns:a16="http://schemas.microsoft.com/office/drawing/2014/main" id="{69958764-670A-2670-A0E8-81FB7797D48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251186273"/>
      </p:ext>
    </p:extLst>
  </p:cSld>
  <p:clrMapOvr>
    <a:masterClrMapping/>
  </p:clrMapOvr>
  <mc:AlternateContent xmlns:mc="http://schemas.openxmlformats.org/markup-compatibility/2006">
    <mc:Choice xmlns:p14="http://schemas.microsoft.com/office/powerpoint/2010/main" Requires="p14">
      <p:transition spd="slow" p14:dur="2000" advTm="34539"/>
    </mc:Choice>
    <mc:Fallback>
      <p:transition spd="slow" advTm="345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08B58CE-A486-4D86-A04C-CEBEC0C6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7EF397AE-0609-4FFB-A98F-ECD05F0EF2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
            <a:extLst>
              <a:ext uri="{FF2B5EF4-FFF2-40B4-BE49-F238E27FC236}">
                <a16:creationId xmlns:a16="http://schemas.microsoft.com/office/drawing/2014/main" id="{A936C2F1-45BD-7DC2-F911-55AB65456CB9}"/>
              </a:ext>
            </a:extLst>
          </p:cNvPr>
          <p:cNvPicPr>
            <a:picLocks noChangeAspect="1"/>
          </p:cNvPicPr>
          <p:nvPr/>
        </p:nvPicPr>
        <p:blipFill>
          <a:blip r:embed="rId5">
            <a:duotone>
              <a:schemeClr val="bg2">
                <a:shade val="45000"/>
                <a:satMod val="135000"/>
              </a:schemeClr>
              <a:prstClr val="white"/>
            </a:duotone>
            <a:alphaModFix amt="25000"/>
          </a:blip>
          <a:srcRect t="3695" b="6305"/>
          <a:stretch/>
        </p:blipFill>
        <p:spPr>
          <a:xfrm>
            <a:off x="20" y="10"/>
            <a:ext cx="12191980" cy="6857990"/>
          </a:xfrm>
          <a:prstGeom prst="rect">
            <a:avLst/>
          </a:prstGeom>
        </p:spPr>
      </p:pic>
      <p:pic>
        <p:nvPicPr>
          <p:cNvPr id="22" name="Picture 21">
            <a:extLst>
              <a:ext uri="{FF2B5EF4-FFF2-40B4-BE49-F238E27FC236}">
                <a16:creationId xmlns:a16="http://schemas.microsoft.com/office/drawing/2014/main" id="{FF0509A6-53B5-44A9-B59C-1D9C4DD3C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015F68F-46C5-161D-2F90-934270A365EA}"/>
              </a:ext>
            </a:extLst>
          </p:cNvPr>
          <p:cNvSpPr>
            <a:spLocks noGrp="1"/>
          </p:cNvSpPr>
          <p:nvPr>
            <p:ph type="title"/>
          </p:nvPr>
        </p:nvSpPr>
        <p:spPr>
          <a:xfrm>
            <a:off x="913775" y="618517"/>
            <a:ext cx="10364451" cy="1596177"/>
          </a:xfrm>
        </p:spPr>
        <p:txBody>
          <a:bodyPr>
            <a:normAutofit/>
          </a:bodyPr>
          <a:lstStyle/>
          <a:p>
            <a:r>
              <a:rPr lang="en-US" dirty="0"/>
              <a:t>Ethical Considerations</a:t>
            </a:r>
          </a:p>
        </p:txBody>
      </p:sp>
      <p:sp>
        <p:nvSpPr>
          <p:cNvPr id="3" name="Content Placeholder 2">
            <a:extLst>
              <a:ext uri="{FF2B5EF4-FFF2-40B4-BE49-F238E27FC236}">
                <a16:creationId xmlns:a16="http://schemas.microsoft.com/office/drawing/2014/main" id="{4B64094D-976D-6CB8-A454-75B8875FCCF5}"/>
              </a:ext>
            </a:extLst>
          </p:cNvPr>
          <p:cNvSpPr>
            <a:spLocks noGrp="1"/>
          </p:cNvSpPr>
          <p:nvPr>
            <p:ph sz="quarter" idx="13"/>
          </p:nvPr>
        </p:nvSpPr>
        <p:spPr>
          <a:xfrm>
            <a:off x="913774" y="2367092"/>
            <a:ext cx="10363826" cy="3424107"/>
          </a:xfrm>
        </p:spPr>
        <p:txBody>
          <a:bodyPr>
            <a:normAutofit/>
          </a:bodyPr>
          <a:lstStyle/>
          <a:p>
            <a:pPr marL="0" marR="0">
              <a:lnSpc>
                <a:spcPct val="110000"/>
              </a:lnSpc>
              <a:spcBef>
                <a:spcPts val="0"/>
              </a:spcBef>
              <a:spcAft>
                <a:spcPts val="0"/>
              </a:spcAft>
            </a:pPr>
            <a:r>
              <a:rPr lang="en-US" sz="1600">
                <a:effectLst/>
                <a:latin typeface="Arial" panose="020B0604020202020204" pitchFamily="34" charset="0"/>
                <a:ea typeface="Aptos" panose="020B0004020202020204" pitchFamily="34" charset="0"/>
                <a:cs typeface="Times New Roman" panose="02020603050405020304" pitchFamily="18" charset="0"/>
              </a:rPr>
              <a:t>The potential for bias in the data, particularly with respect to gender and age distributions, must be carefully considered. Subgroup analyses will be used to ensure that the model does not unfairly favor one demographic over another, ensuring that the predictions are fair and equitable across all groups. Additionally, privacy compliance is critical, and data anonymization will ensure that the analysis adheres to HIPAA guidelines (HHS, 1996). </a:t>
            </a:r>
            <a:endParaRPr lang="en-US" sz="160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pPr>
            <a:r>
              <a:rPr lang="en-US" sz="1600">
                <a:effectLst/>
                <a:latin typeface="Arial" panose="020B0604020202020204" pitchFamily="34" charset="0"/>
                <a:ea typeface="Aptos" panose="020B0004020202020204" pitchFamily="34" charset="0"/>
              </a:rPr>
              <a:t>Model transparency Given the high stakes involved in predicting health outcomes, it is essential that the model's decisions are explainable to healthcare providers. Techniques such as SHAP (Lundberg &amp; Lee, 2017) will be used to provide insights into how the model arrives at its predictions, building trust in the results and ensuring that healthcare professionals can confidently use the model to inform their decisions. </a:t>
            </a:r>
            <a:r>
              <a:rPr lang="en-US" sz="1600">
                <a:effectLst/>
              </a:rPr>
              <a:t> </a:t>
            </a:r>
            <a:endParaRPr lang="en-US" sz="1600"/>
          </a:p>
        </p:txBody>
      </p:sp>
      <p:pic>
        <p:nvPicPr>
          <p:cNvPr id="14" name="Audio 13">
            <a:extLst>
              <a:ext uri="{FF2B5EF4-FFF2-40B4-BE49-F238E27FC236}">
                <a16:creationId xmlns:a16="http://schemas.microsoft.com/office/drawing/2014/main" id="{DBC4645C-26D9-3398-0EF5-F10761B69191}"/>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941398006"/>
      </p:ext>
    </p:extLst>
  </p:cSld>
  <p:clrMapOvr>
    <a:masterClrMapping/>
  </p:clrMapOvr>
  <mc:AlternateContent xmlns:mc="http://schemas.openxmlformats.org/markup-compatibility/2006">
    <mc:Choice xmlns:p14="http://schemas.microsoft.com/office/powerpoint/2010/main" Requires="p14">
      <p:transition spd="slow" p14:dur="2000" advTm="35408"/>
    </mc:Choice>
    <mc:Fallback>
      <p:transition spd="slow" advTm="354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2094</TotalTime>
  <Words>486</Words>
  <Application>Microsoft Macintosh PowerPoint</Application>
  <PresentationFormat>Widescreen</PresentationFormat>
  <Paragraphs>47</Paragraphs>
  <Slides>8</Slides>
  <Notes>1</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Tw Cen MT</vt:lpstr>
      <vt:lpstr>Droplet</vt:lpstr>
      <vt:lpstr>Predicting Health Outcomes and Disease Risk Using Machine Learning</vt:lpstr>
      <vt:lpstr>Data Sources &amp; Key Features</vt:lpstr>
      <vt:lpstr>Models Used for Prediction</vt:lpstr>
      <vt:lpstr>Models Used for Prediction</vt:lpstr>
      <vt:lpstr>Models Used for Prediction</vt:lpstr>
      <vt:lpstr>Model Performance Comparison</vt:lpstr>
      <vt:lpstr>Conclusion &amp; Recommendations</vt:lpstr>
      <vt:lpstr>Ethical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Cheryl Machingura</dc:creator>
  <cp:lastModifiedBy>Cheryl Machingura</cp:lastModifiedBy>
  <cp:revision>1</cp:revision>
  <dcterms:created xsi:type="dcterms:W3CDTF">2025-03-01T17:48:54Z</dcterms:created>
  <dcterms:modified xsi:type="dcterms:W3CDTF">2025-03-03T04:43:28Z</dcterms:modified>
</cp:coreProperties>
</file>