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91" r:id="rId3"/>
    <p:sldId id="292" r:id="rId4"/>
    <p:sldId id="293" r:id="rId5"/>
    <p:sldId id="265" r:id="rId6"/>
    <p:sldId id="267" r:id="rId7"/>
    <p:sldId id="274" r:id="rId8"/>
    <p:sldId id="277" r:id="rId9"/>
    <p:sldId id="269" r:id="rId10"/>
    <p:sldId id="270" r:id="rId11"/>
    <p:sldId id="268" r:id="rId12"/>
    <p:sldId id="275" r:id="rId13"/>
    <p:sldId id="280" r:id="rId14"/>
    <p:sldId id="279" r:id="rId15"/>
    <p:sldId id="276" r:id="rId16"/>
    <p:sldId id="290" r:id="rId17"/>
    <p:sldId id="289" r:id="rId18"/>
    <p:sldId id="281" r:id="rId19"/>
    <p:sldId id="282" r:id="rId20"/>
    <p:sldId id="283" r:id="rId21"/>
    <p:sldId id="294" r:id="rId22"/>
    <p:sldId id="295" r:id="rId23"/>
    <p:sldId id="296"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11" autoAdjust="0"/>
    <p:restoredTop sz="99470" autoAdjust="0"/>
  </p:normalViewPr>
  <p:slideViewPr>
    <p:cSldViewPr>
      <p:cViewPr varScale="1">
        <p:scale>
          <a:sx n="86" d="100"/>
          <a:sy n="86" d="100"/>
        </p:scale>
        <p:origin x="46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lvl1pPr>
              <a:defRPr/>
            </a:lvl1pPr>
          </a:lstStyle>
          <a:p>
            <a:pPr>
              <a:defRPr/>
            </a:pPr>
            <a:fld id="{B3D72A28-6E37-47CE-99F3-5D79F25CC39C}" type="datetimeFigureOut">
              <a:rPr lang="en-AU"/>
              <a:pPr>
                <a:defRPr/>
              </a:pPr>
              <a:t>31/10/2019</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13122FFE-DB63-40EA-9FEE-44EB1B5B8D88}" type="slidenum">
              <a:rPr lang="en-AU"/>
              <a:pPr>
                <a:defRPr/>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4CC3E465-A95D-4597-BBF9-26C754D96299}" type="datetimeFigureOut">
              <a:rPr lang="en-AU"/>
              <a:pPr>
                <a:defRPr/>
              </a:pPr>
              <a:t>31/10/2019</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9F38779D-A852-4C26-A0A1-5A3CB14F59E7}" type="slidenum">
              <a:rPr lang="en-AU"/>
              <a:pPr>
                <a:defRPr/>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58003BD2-B302-4065-8E99-2355CEE672DB}" type="datetimeFigureOut">
              <a:rPr lang="en-AU"/>
              <a:pPr>
                <a:defRPr/>
              </a:pPr>
              <a:t>31/10/2019</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23480572-E297-4EBD-8255-898ED9D02C35}" type="slidenum">
              <a:rPr lang="en-AU"/>
              <a:pPr>
                <a:defRPr/>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pPr>
              <a:defRPr/>
            </a:pPr>
            <a:fld id="{D2A98839-D685-4C73-B910-02BFDA2B749B}" type="datetimeFigureOut">
              <a:rPr lang="en-AU"/>
              <a:pPr>
                <a:defRPr/>
              </a:pPr>
              <a:t>31/10/2019</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BC70D9A4-4E52-4AD1-8EB0-900F6A90443A}" type="slidenum">
              <a:rPr lang="en-AU"/>
              <a:pPr>
                <a:defRPr/>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7AAF60F-EB10-457D-92B9-86DC9D79DCD7}" type="datetimeFigureOut">
              <a:rPr lang="en-AU"/>
              <a:pPr>
                <a:defRPr/>
              </a:pPr>
              <a:t>31/10/2019</a:t>
            </a:fld>
            <a:endParaRPr lang="en-AU"/>
          </a:p>
        </p:txBody>
      </p:sp>
      <p:sp>
        <p:nvSpPr>
          <p:cNvPr id="5" name="Footer Placeholder 4"/>
          <p:cNvSpPr>
            <a:spLocks noGrp="1"/>
          </p:cNvSpPr>
          <p:nvPr>
            <p:ph type="ftr" sz="quarter" idx="11"/>
          </p:nvPr>
        </p:nvSpPr>
        <p:spPr/>
        <p:txBody>
          <a:bodyPr/>
          <a:lstStyle>
            <a:lvl1pPr>
              <a:defRPr/>
            </a:lvl1pPr>
          </a:lstStyle>
          <a:p>
            <a:pPr>
              <a:defRPr/>
            </a:pPr>
            <a:endParaRPr lang="en-AU"/>
          </a:p>
        </p:txBody>
      </p:sp>
      <p:sp>
        <p:nvSpPr>
          <p:cNvPr id="6" name="Slide Number Placeholder 5"/>
          <p:cNvSpPr>
            <a:spLocks noGrp="1"/>
          </p:cNvSpPr>
          <p:nvPr>
            <p:ph type="sldNum" sz="quarter" idx="12"/>
          </p:nvPr>
        </p:nvSpPr>
        <p:spPr/>
        <p:txBody>
          <a:bodyPr/>
          <a:lstStyle>
            <a:lvl1pPr>
              <a:defRPr/>
            </a:lvl1pPr>
          </a:lstStyle>
          <a:p>
            <a:pPr>
              <a:defRPr/>
            </a:pPr>
            <a:fld id="{B37A5679-EA2C-46D6-B854-408EE1EA3809}" type="slidenum">
              <a:rPr lang="en-AU"/>
              <a:pPr>
                <a:defRPr/>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3"/>
          <p:cNvSpPr>
            <a:spLocks noGrp="1"/>
          </p:cNvSpPr>
          <p:nvPr>
            <p:ph type="dt" sz="half" idx="10"/>
          </p:nvPr>
        </p:nvSpPr>
        <p:spPr/>
        <p:txBody>
          <a:bodyPr/>
          <a:lstStyle>
            <a:lvl1pPr>
              <a:defRPr/>
            </a:lvl1pPr>
          </a:lstStyle>
          <a:p>
            <a:pPr>
              <a:defRPr/>
            </a:pPr>
            <a:fld id="{C2BBE288-3AA6-4EA2-A97C-C0F2E9166CED}" type="datetimeFigureOut">
              <a:rPr lang="en-AU"/>
              <a:pPr>
                <a:defRPr/>
              </a:pPr>
              <a:t>31/10/2019</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12E55B0D-09C6-459E-B8A3-607027447B8C}" type="slidenum">
              <a:rPr lang="en-AU"/>
              <a:pPr>
                <a:defRPr/>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3"/>
          <p:cNvSpPr>
            <a:spLocks noGrp="1"/>
          </p:cNvSpPr>
          <p:nvPr>
            <p:ph type="dt" sz="half" idx="10"/>
          </p:nvPr>
        </p:nvSpPr>
        <p:spPr/>
        <p:txBody>
          <a:bodyPr/>
          <a:lstStyle>
            <a:lvl1pPr>
              <a:defRPr/>
            </a:lvl1pPr>
          </a:lstStyle>
          <a:p>
            <a:pPr>
              <a:defRPr/>
            </a:pPr>
            <a:fld id="{78B3E126-A795-4B39-92C1-A890E8F0A63A}" type="datetimeFigureOut">
              <a:rPr lang="en-AU"/>
              <a:pPr>
                <a:defRPr/>
              </a:pPr>
              <a:t>31/10/2019</a:t>
            </a:fld>
            <a:endParaRPr lang="en-AU"/>
          </a:p>
        </p:txBody>
      </p:sp>
      <p:sp>
        <p:nvSpPr>
          <p:cNvPr id="8" name="Footer Placeholder 4"/>
          <p:cNvSpPr>
            <a:spLocks noGrp="1"/>
          </p:cNvSpPr>
          <p:nvPr>
            <p:ph type="ftr" sz="quarter" idx="11"/>
          </p:nvPr>
        </p:nvSpPr>
        <p:spPr/>
        <p:txBody>
          <a:bodyPr/>
          <a:lstStyle>
            <a:lvl1pPr>
              <a:defRPr/>
            </a:lvl1pPr>
          </a:lstStyle>
          <a:p>
            <a:pPr>
              <a:defRPr/>
            </a:pPr>
            <a:endParaRPr lang="en-AU"/>
          </a:p>
        </p:txBody>
      </p:sp>
      <p:sp>
        <p:nvSpPr>
          <p:cNvPr id="9" name="Slide Number Placeholder 5"/>
          <p:cNvSpPr>
            <a:spLocks noGrp="1"/>
          </p:cNvSpPr>
          <p:nvPr>
            <p:ph type="sldNum" sz="quarter" idx="12"/>
          </p:nvPr>
        </p:nvSpPr>
        <p:spPr/>
        <p:txBody>
          <a:bodyPr/>
          <a:lstStyle>
            <a:lvl1pPr>
              <a:defRPr/>
            </a:lvl1pPr>
          </a:lstStyle>
          <a:p>
            <a:pPr>
              <a:defRPr/>
            </a:pPr>
            <a:fld id="{7F1D323D-0B25-479C-8BF4-EDBB52B1E853}" type="slidenum">
              <a:rPr lang="en-AU"/>
              <a:pPr>
                <a:defRPr/>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3"/>
          <p:cNvSpPr>
            <a:spLocks noGrp="1"/>
          </p:cNvSpPr>
          <p:nvPr>
            <p:ph type="dt" sz="half" idx="10"/>
          </p:nvPr>
        </p:nvSpPr>
        <p:spPr/>
        <p:txBody>
          <a:bodyPr/>
          <a:lstStyle>
            <a:lvl1pPr>
              <a:defRPr/>
            </a:lvl1pPr>
          </a:lstStyle>
          <a:p>
            <a:pPr>
              <a:defRPr/>
            </a:pPr>
            <a:fld id="{C1E74AFA-2ED2-41BB-AB23-C492E8D3F56A}" type="datetimeFigureOut">
              <a:rPr lang="en-AU"/>
              <a:pPr>
                <a:defRPr/>
              </a:pPr>
              <a:t>31/10/2019</a:t>
            </a:fld>
            <a:endParaRPr lang="en-AU"/>
          </a:p>
        </p:txBody>
      </p:sp>
      <p:sp>
        <p:nvSpPr>
          <p:cNvPr id="4" name="Footer Placeholder 4"/>
          <p:cNvSpPr>
            <a:spLocks noGrp="1"/>
          </p:cNvSpPr>
          <p:nvPr>
            <p:ph type="ftr" sz="quarter" idx="11"/>
          </p:nvPr>
        </p:nvSpPr>
        <p:spPr/>
        <p:txBody>
          <a:bodyPr/>
          <a:lstStyle>
            <a:lvl1pPr>
              <a:defRPr/>
            </a:lvl1pPr>
          </a:lstStyle>
          <a:p>
            <a:pPr>
              <a:defRPr/>
            </a:pPr>
            <a:endParaRPr lang="en-AU"/>
          </a:p>
        </p:txBody>
      </p:sp>
      <p:sp>
        <p:nvSpPr>
          <p:cNvPr id="5" name="Slide Number Placeholder 5"/>
          <p:cNvSpPr>
            <a:spLocks noGrp="1"/>
          </p:cNvSpPr>
          <p:nvPr>
            <p:ph type="sldNum" sz="quarter" idx="12"/>
          </p:nvPr>
        </p:nvSpPr>
        <p:spPr/>
        <p:txBody>
          <a:bodyPr/>
          <a:lstStyle>
            <a:lvl1pPr>
              <a:defRPr/>
            </a:lvl1pPr>
          </a:lstStyle>
          <a:p>
            <a:pPr>
              <a:defRPr/>
            </a:pPr>
            <a:fld id="{0671606E-9F33-4538-9D7A-C71704F4E7A0}" type="slidenum">
              <a:rPr lang="en-AU"/>
              <a:pPr>
                <a:defRPr/>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0F74AA1-C955-4B09-854E-3E4A6094309B}" type="datetimeFigureOut">
              <a:rPr lang="en-AU"/>
              <a:pPr>
                <a:defRPr/>
              </a:pPr>
              <a:t>31/10/2019</a:t>
            </a:fld>
            <a:endParaRPr lang="en-AU"/>
          </a:p>
        </p:txBody>
      </p:sp>
      <p:sp>
        <p:nvSpPr>
          <p:cNvPr id="3" name="Footer Placeholder 4"/>
          <p:cNvSpPr>
            <a:spLocks noGrp="1"/>
          </p:cNvSpPr>
          <p:nvPr>
            <p:ph type="ftr" sz="quarter" idx="11"/>
          </p:nvPr>
        </p:nvSpPr>
        <p:spPr/>
        <p:txBody>
          <a:bodyPr/>
          <a:lstStyle>
            <a:lvl1pPr>
              <a:defRPr/>
            </a:lvl1pPr>
          </a:lstStyle>
          <a:p>
            <a:pPr>
              <a:defRPr/>
            </a:pPr>
            <a:endParaRPr lang="en-AU"/>
          </a:p>
        </p:txBody>
      </p:sp>
      <p:sp>
        <p:nvSpPr>
          <p:cNvPr id="4" name="Slide Number Placeholder 5"/>
          <p:cNvSpPr>
            <a:spLocks noGrp="1"/>
          </p:cNvSpPr>
          <p:nvPr>
            <p:ph type="sldNum" sz="quarter" idx="12"/>
          </p:nvPr>
        </p:nvSpPr>
        <p:spPr/>
        <p:txBody>
          <a:bodyPr/>
          <a:lstStyle>
            <a:lvl1pPr>
              <a:defRPr/>
            </a:lvl1pPr>
          </a:lstStyle>
          <a:p>
            <a:pPr>
              <a:defRPr/>
            </a:pPr>
            <a:fld id="{857BD877-F750-48E0-B45A-8BA024CAC844}" type="slidenum">
              <a:rPr lang="en-AU"/>
              <a:pPr>
                <a:defRPr/>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D545C4F-B111-4FA9-A6D6-9A3BB3272E45}" type="datetimeFigureOut">
              <a:rPr lang="en-AU"/>
              <a:pPr>
                <a:defRPr/>
              </a:pPr>
              <a:t>31/10/2019</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6A10060D-2F21-47EB-BC31-98104C39A172}" type="slidenum">
              <a:rPr lang="en-AU"/>
              <a:pPr>
                <a:defRPr/>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A831E00-63A6-41AF-880F-91E4C617D98D}" type="datetimeFigureOut">
              <a:rPr lang="en-AU"/>
              <a:pPr>
                <a:defRPr/>
              </a:pPr>
              <a:t>31/10/2019</a:t>
            </a:fld>
            <a:endParaRPr lang="en-AU"/>
          </a:p>
        </p:txBody>
      </p:sp>
      <p:sp>
        <p:nvSpPr>
          <p:cNvPr id="6" name="Footer Placeholder 4"/>
          <p:cNvSpPr>
            <a:spLocks noGrp="1"/>
          </p:cNvSpPr>
          <p:nvPr>
            <p:ph type="ftr" sz="quarter" idx="11"/>
          </p:nvPr>
        </p:nvSpPr>
        <p:spPr/>
        <p:txBody>
          <a:bodyPr/>
          <a:lstStyle>
            <a:lvl1pPr>
              <a:defRPr/>
            </a:lvl1pPr>
          </a:lstStyle>
          <a:p>
            <a:pPr>
              <a:defRPr/>
            </a:pPr>
            <a:endParaRPr lang="en-AU"/>
          </a:p>
        </p:txBody>
      </p:sp>
      <p:sp>
        <p:nvSpPr>
          <p:cNvPr id="7" name="Slide Number Placeholder 5"/>
          <p:cNvSpPr>
            <a:spLocks noGrp="1"/>
          </p:cNvSpPr>
          <p:nvPr>
            <p:ph type="sldNum" sz="quarter" idx="12"/>
          </p:nvPr>
        </p:nvSpPr>
        <p:spPr/>
        <p:txBody>
          <a:bodyPr/>
          <a:lstStyle>
            <a:lvl1pPr>
              <a:defRPr/>
            </a:lvl1pPr>
          </a:lstStyle>
          <a:p>
            <a:pPr>
              <a:defRPr/>
            </a:pPr>
            <a:fld id="{616C7D24-C3F6-4886-8F39-AFA0FA232809}" type="slidenum">
              <a:rPr lang="en-AU"/>
              <a:pPr>
                <a:defRPr/>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AU"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09776A25-9BB3-4F0F-AC34-3943AB32122F}" type="datetimeFigureOut">
              <a:rPr lang="en-AU"/>
              <a:pPr>
                <a:defRPr/>
              </a:pPr>
              <a:t>31/10/2019</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0AAB79E4-85D4-4C2B-995D-78D62893DB18}" type="slidenum">
              <a:rPr lang="en-AU"/>
              <a:pPr>
                <a:defRPr/>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thehartford.com/business-income-insuranc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Mutual_fund" TargetMode="External"/><Relationship Id="rId7" Type="http://schemas.openxmlformats.org/officeDocument/2006/relationships/hyperlink" Target="https://en.wikipedia.org/wiki/Investment_fund#cite_note-1" TargetMode="External"/><Relationship Id="rId2" Type="http://schemas.openxmlformats.org/officeDocument/2006/relationships/hyperlink" Target="https://en.wikipedia.org/wiki/Economies_of_scale" TargetMode="External"/><Relationship Id="rId1" Type="http://schemas.openxmlformats.org/officeDocument/2006/relationships/slideLayout" Target="../slideLayouts/slideLayout2.xml"/><Relationship Id="rId6" Type="http://schemas.openxmlformats.org/officeDocument/2006/relationships/hyperlink" Target="https://en.wikipedia.org/wiki/Closed-end_fund" TargetMode="External"/><Relationship Id="rId5" Type="http://schemas.openxmlformats.org/officeDocument/2006/relationships/hyperlink" Target="https://en.wikipedia.org/wiki/Special-purpose_acquisition_company" TargetMode="External"/><Relationship Id="rId4" Type="http://schemas.openxmlformats.org/officeDocument/2006/relationships/hyperlink" Target="https://en.wikipedia.org/wiki/Exchange-traded_fund"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Hedge_fund" TargetMode="External"/><Relationship Id="rId2" Type="http://schemas.openxmlformats.org/officeDocument/2006/relationships/hyperlink" Target="https://en.wikipedia.org/wiki/Private_placement" TargetMode="External"/><Relationship Id="rId1" Type="http://schemas.openxmlformats.org/officeDocument/2006/relationships/slideLayout" Target="../slideLayouts/slideLayout2.xml"/><Relationship Id="rId4" Type="http://schemas.openxmlformats.org/officeDocument/2006/relationships/hyperlink" Target="https://en.wikipedia.org/wiki/Private_equity_fun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28600"/>
            <a:ext cx="8763000" cy="3416320"/>
          </a:xfrm>
          <a:prstGeom prst="rect">
            <a:avLst/>
          </a:prstGeom>
        </p:spPr>
        <p:txBody>
          <a:bodyPr wrap="square">
            <a:spAutoFit/>
          </a:bodyPr>
          <a:lstStyle/>
          <a:p>
            <a:pPr marL="0" indent="0">
              <a:buNone/>
            </a:pPr>
            <a:r>
              <a:rPr lang="en-US" b="1" dirty="0" smtClean="0"/>
              <a:t>Executive Summary</a:t>
            </a:r>
            <a:endParaRPr lang="en-US" b="1" dirty="0"/>
          </a:p>
          <a:p>
            <a:pPr marL="0" indent="0">
              <a:buNone/>
            </a:pPr>
            <a:endParaRPr lang="en-US" b="1" dirty="0"/>
          </a:p>
          <a:p>
            <a:pPr>
              <a:buFont typeface="Arial" panose="020B0604020202020204" pitchFamily="34" charset="0"/>
              <a:buChar char="•"/>
            </a:pPr>
            <a:r>
              <a:rPr lang="en-US" dirty="0" smtClean="0"/>
              <a:t>We are building a product that is easy to use and also serve multiple needs </a:t>
            </a:r>
            <a:endParaRPr lang="en-US" dirty="0"/>
          </a:p>
          <a:p>
            <a:pPr>
              <a:buFont typeface="Arial" panose="020B0604020202020204" pitchFamily="34" charset="0"/>
              <a:buChar char="•"/>
            </a:pPr>
            <a:r>
              <a:rPr lang="en-US" dirty="0" smtClean="0"/>
              <a:t>We believe that the  machine we are making will serve farmers needs and also curb the post harvest losses of vegetables that the farmers are currently facing which will increase their income and the standards of living.</a:t>
            </a:r>
          </a:p>
          <a:p>
            <a:pPr>
              <a:buFont typeface="Arial" panose="020B0604020202020204" pitchFamily="34" charset="0"/>
              <a:buChar char="•"/>
            </a:pPr>
            <a:r>
              <a:rPr lang="en-US" dirty="0" smtClean="0"/>
              <a:t>Also the dried vegetables after being sold to the NGOs they will be taken to the hunger stricken areas, which means the rate at which malnutrition diseases affects these people from this areas will go down</a:t>
            </a:r>
          </a:p>
          <a:p>
            <a:pPr marL="0" indent="0">
              <a:buNone/>
            </a:pP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a:xfrm>
            <a:off x="152400" y="122238"/>
            <a:ext cx="8839200" cy="258762"/>
          </a:xfrm>
        </p:spPr>
        <p:txBody>
          <a:bodyPr/>
          <a:lstStyle/>
          <a:p>
            <a:pPr algn="l"/>
            <a:r>
              <a:rPr lang="en-US" sz="2000" dirty="0" smtClean="0"/>
              <a:t>Persona 2</a:t>
            </a:r>
            <a:endParaRPr lang="en-AU" sz="2000" dirty="0"/>
          </a:p>
        </p:txBody>
      </p:sp>
      <p:sp>
        <p:nvSpPr>
          <p:cNvPr id="3" name="Content Placeholder 2"/>
          <p:cNvSpPr>
            <a:spLocks noGrp="1"/>
          </p:cNvSpPr>
          <p:nvPr>
            <p:ph idx="1"/>
          </p:nvPr>
        </p:nvSpPr>
        <p:spPr>
          <a:xfrm>
            <a:off x="152400" y="576549"/>
            <a:ext cx="8763000" cy="6129051"/>
          </a:xfrm>
        </p:spPr>
        <p:txBody>
          <a:bodyPr/>
          <a:lstStyle/>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r>
              <a:rPr lang="en-US" sz="1400" dirty="0"/>
              <a:t>Name: Akothee </a:t>
            </a:r>
            <a:r>
              <a:rPr lang="en-US" sz="1400" dirty="0" smtClean="0"/>
              <a:t>Foundations</a:t>
            </a:r>
            <a:r>
              <a:rPr lang="en-US" sz="1400" dirty="0"/>
              <a:t> </a:t>
            </a:r>
            <a:r>
              <a:rPr lang="en-US" sz="1400" dirty="0" smtClean="0"/>
              <a:t>,</a:t>
            </a:r>
            <a:endParaRPr lang="en-US" sz="1400" dirty="0"/>
          </a:p>
          <a:p>
            <a:pPr marL="0" indent="0">
              <a:buNone/>
            </a:pPr>
            <a:r>
              <a:rPr lang="en-US" sz="1400" dirty="0" smtClean="0"/>
              <a:t>Location: Nairobi,</a:t>
            </a:r>
            <a:r>
              <a:rPr lang="en-US" sz="1400" dirty="0"/>
              <a:t> </a:t>
            </a:r>
          </a:p>
          <a:p>
            <a:pPr marL="0" indent="0">
              <a:buNone/>
            </a:pPr>
            <a:r>
              <a:rPr lang="en-US" sz="1400" dirty="0"/>
              <a:t>No. of Employees</a:t>
            </a:r>
            <a:r>
              <a:rPr lang="en-US" sz="1400" dirty="0" smtClean="0"/>
              <a:t>: 15,</a:t>
            </a:r>
          </a:p>
          <a:p>
            <a:pPr marL="0" indent="0">
              <a:buNone/>
            </a:pPr>
            <a:r>
              <a:rPr lang="en-US" sz="1400" dirty="0" smtClean="0"/>
              <a:t>Existence:1years,</a:t>
            </a:r>
          </a:p>
          <a:p>
            <a:pPr marL="0" indent="0">
              <a:buNone/>
            </a:pPr>
            <a:r>
              <a:rPr lang="en-US" sz="1400" dirty="0" smtClean="0"/>
              <a:t>Goal: "lets make </a:t>
            </a:r>
            <a:r>
              <a:rPr lang="en-US" sz="1400" dirty="0"/>
              <a:t>a difference in people's lives</a:t>
            </a:r>
            <a:r>
              <a:rPr lang="en-US" sz="1400" dirty="0" smtClean="0"/>
              <a:t>.”</a:t>
            </a:r>
            <a:endParaRPr lang="en-US" sz="1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762000"/>
            <a:ext cx="2171700" cy="2114550"/>
          </a:xfrm>
          <a:prstGeom prst="rect">
            <a:avLst/>
          </a:prstGeom>
        </p:spPr>
      </p:pic>
    </p:spTree>
    <p:extLst>
      <p:ext uri="{BB962C8B-B14F-4D97-AF65-F5344CB8AC3E}">
        <p14:creationId xmlns:p14="http://schemas.microsoft.com/office/powerpoint/2010/main" val="3568709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a:xfrm>
            <a:off x="152400" y="152400"/>
            <a:ext cx="8839200" cy="258762"/>
          </a:xfrm>
        </p:spPr>
        <p:txBody>
          <a:bodyPr/>
          <a:lstStyle/>
          <a:p>
            <a:r>
              <a:rPr lang="en-US" sz="2000" u="sng" dirty="0" smtClean="0"/>
              <a:t>MARKET </a:t>
            </a:r>
            <a:r>
              <a:rPr lang="en-US" sz="2000" u="sng" dirty="0"/>
              <a:t>RESEARCH</a:t>
            </a:r>
            <a:endParaRPr lang="en-US" sz="2000" dirty="0"/>
          </a:p>
        </p:txBody>
      </p:sp>
      <p:sp>
        <p:nvSpPr>
          <p:cNvPr id="3" name="Content Placeholder 2"/>
          <p:cNvSpPr>
            <a:spLocks noGrp="1"/>
          </p:cNvSpPr>
          <p:nvPr>
            <p:ph idx="1"/>
          </p:nvPr>
        </p:nvSpPr>
        <p:spPr>
          <a:xfrm>
            <a:off x="304800" y="422313"/>
            <a:ext cx="8686800" cy="6817964"/>
          </a:xfrm>
        </p:spPr>
        <p:txBody>
          <a:bodyPr/>
          <a:lstStyle/>
          <a:p>
            <a:pPr marL="0" indent="0">
              <a:buNone/>
            </a:pPr>
            <a:r>
              <a:rPr lang="en-US" sz="1400" dirty="0"/>
              <a:t/>
            </a:r>
            <a:br>
              <a:rPr lang="en-US" sz="1400" dirty="0"/>
            </a:br>
            <a:r>
              <a:rPr lang="en-US" sz="1400" dirty="0" smtClean="0"/>
              <a:t>	</a:t>
            </a:r>
            <a:r>
              <a:rPr lang="en-US" sz="1400" dirty="0"/>
              <a:t> To have a better understanding of our customer we developed a persona. Our personas’ name is Helen. Hellen is a 43 years old woman located in Kahuho area and owns a 3 acre land that she plants vegetables and sells them to vegetable vendors for income because being a single mother,she has to provide for her kids. During vegetable surplus season Hellen gets so many vegetables That some end up becoming cows food. Helen also leaves her vegetables to rot in her farmer in times of surplus.</a:t>
            </a:r>
          </a:p>
          <a:p>
            <a:pPr marL="0" indent="0">
              <a:buNone/>
            </a:pPr>
            <a:r>
              <a:rPr lang="en-US" sz="1400" dirty="0" smtClean="0"/>
              <a:t>	We </a:t>
            </a:r>
            <a:r>
              <a:rPr lang="en-US" sz="1400" dirty="0"/>
              <a:t>have one confirmed NGO customer, Akothee foundations. We made a call at Akothees office and she confirmed that they really need vegetables in large quantities to supply in Turkana as it has been the company’s’ goal to provide food that not only makes the people full but also a meal that contains all the nutrients needed by the body.</a:t>
            </a:r>
          </a:p>
          <a:p>
            <a:pPr marL="0" indent="0">
              <a:buNone/>
            </a:pPr>
            <a:r>
              <a:rPr lang="en-US" sz="1400" dirty="0" smtClean="0"/>
              <a:t>	Our </a:t>
            </a:r>
            <a:r>
              <a:rPr lang="en-US" sz="1400" dirty="0"/>
              <a:t>customer number will grow by us marketing ourselves and also making sure that we deliver exactly what we promise to deliver or even better. This will b so if we the right procedure of drying our vegetables and making sure we do not exploit our customers.</a:t>
            </a:r>
          </a:p>
          <a:p>
            <a:pPr marL="0" indent="0">
              <a:buNone/>
            </a:pPr>
            <a:r>
              <a:rPr lang="en-US" sz="1400" dirty="0" smtClean="0"/>
              <a:t>	We </a:t>
            </a:r>
            <a:r>
              <a:rPr lang="en-US" sz="1400" dirty="0"/>
              <a:t>have several companies that are trying to solve the same problem we are solving but we have decided to settle with JKUAT as our competitors because they make the drying machine they use and they sell it to the farmers for drying the vegetable which is our future plan. They also dry vegetables on their own but the problem is they cannot dry small quantities because their machine is the size of a greenhouse thus making it </a:t>
            </a:r>
            <a:r>
              <a:rPr lang="en-US" sz="1400" dirty="0" smtClean="0"/>
              <a:t>expensive</a:t>
            </a:r>
          </a:p>
          <a:p>
            <a:pPr marL="0" indent="0">
              <a:buNone/>
            </a:pPr>
            <a:r>
              <a:rPr lang="en-US" sz="1400" dirty="0" smtClean="0"/>
              <a:t>For farmers </a:t>
            </a:r>
            <a:r>
              <a:rPr lang="en-US" sz="1400" dirty="0"/>
              <a:t>to purchase.JKUAT sells one </a:t>
            </a:r>
            <a:r>
              <a:rPr lang="en-US" sz="1400" dirty="0" smtClean="0"/>
              <a:t>machine 600,000 </a:t>
            </a:r>
            <a:r>
              <a:rPr lang="en-US" sz="1400" dirty="0"/>
              <a:t>at </a:t>
            </a:r>
            <a:r>
              <a:rPr lang="en-US" sz="1400" dirty="0" smtClean="0"/>
              <a:t>Kenyan </a:t>
            </a:r>
            <a:r>
              <a:rPr lang="en-US" sz="1400" dirty="0"/>
              <a:t>shillings. Their machine is also not convenient because it requires to be operated manually. The advantage they have is that the machine uses solar meaning electricity cannot inconvenience the farmers while drying and also the machine is huge thus drying a large number of vegetables and saving time</a:t>
            </a:r>
            <a:r>
              <a:rPr lang="en-US" sz="1400" dirty="0" smtClean="0"/>
              <a:t>.</a:t>
            </a:r>
            <a:r>
              <a:rPr lang="en-US" sz="1400" dirty="0"/>
              <a:t/>
            </a:r>
            <a:br>
              <a:rPr lang="en-US" sz="1400" dirty="0"/>
            </a:br>
            <a:r>
              <a:rPr lang="en-US" sz="1400" dirty="0" smtClean="0"/>
              <a:t>	Through </a:t>
            </a:r>
            <a:r>
              <a:rPr lang="en-US" sz="1400" dirty="0"/>
              <a:t>the work we have done  developing the </a:t>
            </a:r>
            <a:r>
              <a:rPr lang="en-US" sz="1400" dirty="0" smtClean="0"/>
              <a:t>machine, and </a:t>
            </a:r>
            <a:r>
              <a:rPr lang="en-US" sz="1400" dirty="0"/>
              <a:t>also the pricing of our products that is the drying machine and the dried </a:t>
            </a:r>
            <a:r>
              <a:rPr lang="en-US" sz="1400" dirty="0" smtClean="0"/>
              <a:t>vegetables, we </a:t>
            </a:r>
            <a:r>
              <a:rPr lang="en-US" sz="1400" dirty="0"/>
              <a:t>have managed to influence Akothee Foundations and also several farmers to be part of our brand as we start</a:t>
            </a:r>
          </a:p>
          <a:p>
            <a:pPr marL="0" indent="0">
              <a:buNone/>
            </a:pPr>
            <a:r>
              <a:rPr lang="en-US" sz="1400" dirty="0" smtClean="0"/>
              <a:t>	We </a:t>
            </a:r>
            <a:r>
              <a:rPr lang="en-US" sz="1400" dirty="0"/>
              <a:t>are certain that the customers we will start with are long term customers because we will have the best customer services and also our product will serve multiple needs at a time which is dying different types of vegetables a service our competitor  don’t </a:t>
            </a:r>
            <a:r>
              <a:rPr lang="en-US" sz="1400" dirty="0" smtClean="0"/>
              <a:t>offer. And </a:t>
            </a:r>
            <a:r>
              <a:rPr lang="en-US" sz="1400" dirty="0"/>
              <a:t>also our drying machine will be designed with the user in mind from the </a:t>
            </a:r>
            <a:r>
              <a:rPr lang="en-US" sz="1400" dirty="0" smtClean="0"/>
              <a:t>start. Which </a:t>
            </a:r>
            <a:r>
              <a:rPr lang="en-US" sz="1400" dirty="0"/>
              <a:t>means it will be easy for the farmer to operate. </a:t>
            </a:r>
            <a:br>
              <a:rPr lang="en-US" sz="1400" dirty="0"/>
            </a:b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608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a:xfrm>
            <a:off x="152400" y="122238"/>
            <a:ext cx="8839200" cy="258762"/>
          </a:xfrm>
        </p:spPr>
        <p:txBody>
          <a:bodyPr/>
          <a:lstStyle/>
          <a:p>
            <a:pPr algn="l"/>
            <a:r>
              <a:rPr lang="en-US" sz="2000" dirty="0" smtClean="0"/>
              <a:t>			Marketing Plan </a:t>
            </a:r>
            <a:endParaRPr lang="en-AU" sz="2000" dirty="0"/>
          </a:p>
        </p:txBody>
      </p:sp>
      <p:sp>
        <p:nvSpPr>
          <p:cNvPr id="3" name="Content Placeholder 2"/>
          <p:cNvSpPr>
            <a:spLocks noGrp="1"/>
          </p:cNvSpPr>
          <p:nvPr>
            <p:ph idx="1"/>
          </p:nvPr>
        </p:nvSpPr>
        <p:spPr>
          <a:xfrm>
            <a:off x="228600" y="609600"/>
            <a:ext cx="8686800" cy="6096000"/>
          </a:xfrm>
        </p:spPr>
        <p:txBody>
          <a:bodyPr/>
          <a:lstStyle/>
          <a:p>
            <a:pPr marL="0" indent="0">
              <a:buNone/>
            </a:pPr>
            <a:endParaRPr lang="en-US" sz="1400" b="1" dirty="0" smtClean="0"/>
          </a:p>
          <a:p>
            <a:pPr marL="0" indent="0">
              <a:buNone/>
            </a:pPr>
            <a:r>
              <a:rPr lang="en-US" sz="1400" b="1" dirty="0" smtClean="0"/>
              <a:t>Overall </a:t>
            </a:r>
            <a:r>
              <a:rPr lang="en-US" sz="1400" b="1" dirty="0"/>
              <a:t>marketing strategy and main marketing channels</a:t>
            </a:r>
            <a:endParaRPr lang="en-US" sz="1400" dirty="0"/>
          </a:p>
          <a:p>
            <a:r>
              <a:rPr lang="en-US" sz="1400" dirty="0"/>
              <a:t>The mission of the company is to control the vegetable losses that farmers face. As a result, product life cycles may be quite short. Single-sourcing can be detrimental or even fatal to a company if the buyer supplier relationship is damaged or if the supplying company has financial difficulty. Competition from traditional paper calendars and other promotional items is strong.</a:t>
            </a:r>
          </a:p>
          <a:p>
            <a:r>
              <a:rPr lang="en-US" sz="1400" dirty="0"/>
              <a:t>Matching strengths to opportunities/ Converting weaknesses and threats</a:t>
            </a:r>
            <a:r>
              <a:rPr lang="en-US" sz="1400" dirty="0" smtClean="0"/>
              <a:t>.</a:t>
            </a:r>
          </a:p>
          <a:p>
            <a:pPr marL="0" indent="0">
              <a:buNone/>
            </a:pPr>
            <a:endParaRPr lang="en-US" sz="1400" dirty="0"/>
          </a:p>
          <a:p>
            <a:pPr marL="0" indent="0">
              <a:buNone/>
            </a:pPr>
            <a:r>
              <a:rPr lang="en-US" sz="1400" dirty="0"/>
              <a:t> </a:t>
            </a:r>
            <a:r>
              <a:rPr lang="en-US" sz="1400" b="1" dirty="0"/>
              <a:t>Marketing Channels</a:t>
            </a:r>
            <a:endParaRPr lang="en-US" sz="1400" dirty="0"/>
          </a:p>
          <a:p>
            <a:r>
              <a:rPr lang="en-US" sz="1400" dirty="0"/>
              <a:t>1.Advertising through promotional items relies on gadgetry and ideas that are new and different.</a:t>
            </a:r>
          </a:p>
          <a:p>
            <a:r>
              <a:rPr lang="en-US" sz="1400" dirty="0"/>
              <a:t>2.Use of flyers to advertise the product.</a:t>
            </a:r>
          </a:p>
          <a:p>
            <a:r>
              <a:rPr lang="en-US" sz="1400" dirty="0"/>
              <a:t>3.Creating a website and enabling a Google Analytic plugin.</a:t>
            </a:r>
          </a:p>
          <a:p>
            <a:r>
              <a:rPr lang="en-US" sz="1400" dirty="0"/>
              <a:t>   -</a:t>
            </a:r>
            <a:r>
              <a:rPr lang="en-US" sz="1400" dirty="0" smtClean="0"/>
              <a:t>This </a:t>
            </a:r>
            <a:r>
              <a:rPr lang="en-US" sz="1400" dirty="0"/>
              <a:t>is to track the amount of people that login to the site and view its content.</a:t>
            </a:r>
          </a:p>
          <a:p>
            <a:r>
              <a:rPr lang="en-US" sz="1400" dirty="0"/>
              <a:t>4.A blog that will explain more about the product.</a:t>
            </a:r>
          </a:p>
          <a:p>
            <a:r>
              <a:rPr lang="en-US" sz="1400" dirty="0"/>
              <a:t>5.Partnering with the companies that do the same thing to help advertise the product to the market.</a:t>
            </a:r>
          </a:p>
          <a:p>
            <a:r>
              <a:rPr lang="en-US" sz="1400" dirty="0"/>
              <a:t>6.Having social media adds that enhance traffic to our sites</a:t>
            </a:r>
            <a:r>
              <a:rPr lang="en-US" sz="1400" dirty="0" smtClean="0"/>
              <a:t>.</a:t>
            </a:r>
          </a:p>
          <a:p>
            <a:r>
              <a:rPr lang="en-US" sz="1400" dirty="0"/>
              <a:t>7.Use Facebook click.</a:t>
            </a:r>
          </a:p>
          <a:p>
            <a:r>
              <a:rPr lang="en-US" sz="1400" dirty="0"/>
              <a:t>8.The use of social media influencers like chefs that advertise the value of the product.</a:t>
            </a:r>
          </a:p>
          <a:p>
            <a:r>
              <a:rPr lang="en-US" sz="1400" dirty="0"/>
              <a:t>9.Launching videos that give the explanation of a product and how it works and the nutritional value.</a:t>
            </a:r>
          </a:p>
          <a:p>
            <a:r>
              <a:rPr lang="en-US" sz="1400" dirty="0"/>
              <a:t>10.Pay for sections in supermarkets to be on top shelves.</a:t>
            </a:r>
          </a:p>
          <a:p>
            <a:r>
              <a:rPr lang="en-US" sz="1400" dirty="0"/>
              <a:t>    -Hire a person to advertise for the product and give a price comparison with the competitors.</a:t>
            </a:r>
          </a:p>
          <a:p>
            <a:pPr marL="0" indent="0">
              <a:buNone/>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99987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686800" cy="6096000"/>
          </a:xfrm>
        </p:spPr>
        <p:txBody>
          <a:bodyPr/>
          <a:lstStyle/>
          <a:p>
            <a:pPr marL="0" indent="0">
              <a:buNone/>
            </a:pPr>
            <a:endParaRPr lang="en-US" sz="1400" b="1" dirty="0"/>
          </a:p>
          <a:p>
            <a:pPr marL="0" indent="0">
              <a:buNone/>
            </a:pPr>
            <a:r>
              <a:rPr lang="en-US" sz="1400" b="1" dirty="0" smtClean="0"/>
              <a:t>Previous </a:t>
            </a:r>
            <a:r>
              <a:rPr lang="en-US" sz="1400" b="1" dirty="0"/>
              <a:t>successful marketing strategies</a:t>
            </a:r>
            <a:endParaRPr lang="en-US" sz="1400" dirty="0"/>
          </a:p>
          <a:p>
            <a:r>
              <a:rPr lang="en-US" sz="1400" dirty="0"/>
              <a:t>1.The use of social media influencers like chefs that advertise the value of the product.</a:t>
            </a:r>
          </a:p>
          <a:p>
            <a:r>
              <a:rPr lang="en-US" sz="1400" dirty="0"/>
              <a:t>2.Launching videos that give the explanation of a product and how it works and the nutritional value. 3.Partnering with the companies that do the same thing to help advertise the product to the market.</a:t>
            </a:r>
          </a:p>
          <a:p>
            <a:r>
              <a:rPr lang="en-US" sz="1400" dirty="0"/>
              <a:t>   -The product will be able to reach the customers by attending summits that allows them to test the products and give offers to the customers.</a:t>
            </a:r>
          </a:p>
          <a:p>
            <a:r>
              <a:rPr lang="en-US" sz="1400" dirty="0"/>
              <a:t>4.Pay for sections in supermarket to be on top shelves and hire a person to Advertise for the product and give a price comparison with the </a:t>
            </a:r>
            <a:r>
              <a:rPr lang="en-US" sz="1400" dirty="0" smtClean="0"/>
              <a:t>competitors.</a:t>
            </a:r>
          </a:p>
          <a:p>
            <a:pPr marL="0" indent="0">
              <a:buNone/>
            </a:pPr>
            <a:r>
              <a:rPr lang="en-US" sz="1400" b="1" dirty="0" smtClean="0"/>
              <a:t>Pricing</a:t>
            </a:r>
            <a:endParaRPr lang="en-US" sz="1400" dirty="0"/>
          </a:p>
          <a:p>
            <a:r>
              <a:rPr lang="en-US" sz="1400" dirty="0"/>
              <a:t>By determining the sales of our competitors e.g.: Sundried sell indigenous vegetables at ksh.350 per 100g.</a:t>
            </a:r>
          </a:p>
          <a:p>
            <a:r>
              <a:rPr lang="en-US" sz="1400" dirty="0"/>
              <a:t>When the surplus is bulky, approximately buying vegetables worth ksh.50 will result in 2kg of these </a:t>
            </a:r>
            <a:r>
              <a:rPr lang="en-US" sz="1400" dirty="0" smtClean="0"/>
              <a:t>vegetables.</a:t>
            </a:r>
            <a:br>
              <a:rPr lang="en-US" sz="1400" dirty="0" smtClean="0"/>
            </a:br>
            <a:r>
              <a:rPr lang="en-US" sz="1400" dirty="0" smtClean="0"/>
              <a:t/>
            </a:r>
            <a:br>
              <a:rPr lang="en-US" sz="1400" dirty="0" smtClean="0"/>
            </a:br>
            <a:r>
              <a:rPr lang="en-US" sz="1400" b="1" dirty="0" smtClean="0"/>
              <a:t>Advertising promotion</a:t>
            </a:r>
            <a:r>
              <a:rPr lang="en-US" sz="1400" b="1" dirty="0"/>
              <a:t/>
            </a:r>
            <a:br>
              <a:rPr lang="en-US" sz="1400" b="1" dirty="0"/>
            </a:br>
            <a:r>
              <a:rPr lang="en-US" sz="1400" dirty="0"/>
              <a:t>The company will use Informative advertising to  give people the basic in formation about the product what it does and demonstration showing different ways in which the product is used .This will enable to capture interest, raise awareness, leave a positive impression, and motivate people to take the next step, like making a purchase or requesting more information about the product.</a:t>
            </a:r>
          </a:p>
          <a:p>
            <a:r>
              <a:rPr lang="en-US" sz="1400" dirty="0"/>
              <a:t>Creating segmentation on the market that enable user and customers to have bonus When buying or producing different quantity of vegetables. This will motivate the customers to produce more product an maintain  growth. Paying </a:t>
            </a:r>
            <a:r>
              <a:rPr lang="en-US" sz="1400" dirty="0" smtClean="0"/>
              <a:t>an </a:t>
            </a:r>
            <a:r>
              <a:rPr lang="en-US" sz="1400" dirty="0"/>
              <a:t>influencer to influence people to change brands, or motivate people to make a purchase. This might show the benefits a product offers or compare key features against a leading competitor.</a:t>
            </a:r>
          </a:p>
          <a:p>
            <a:r>
              <a:rPr lang="en-US" sz="1400" dirty="0"/>
              <a:t>Having a reminder to reassures people who already know and potentially like a brand, with a goal of keeping the product or service top-of-mind for future purchases. It reinforces messages from other ads, and may include customer testimonials.</a:t>
            </a:r>
          </a:p>
          <a:p>
            <a:r>
              <a:rPr lang="en-US" sz="1400" dirty="0"/>
              <a:t/>
            </a:r>
            <a:br>
              <a:rPr lang="en-US" sz="1400" dirty="0"/>
            </a:br>
            <a:endParaRPr lang="en-US" sz="1400" b="1" dirty="0"/>
          </a:p>
        </p:txBody>
      </p:sp>
    </p:spTree>
    <p:extLst>
      <p:ext uri="{BB962C8B-B14F-4D97-AF65-F5344CB8AC3E}">
        <p14:creationId xmlns:p14="http://schemas.microsoft.com/office/powerpoint/2010/main" val="21384458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152400"/>
            <a:ext cx="8077200" cy="646331"/>
          </a:xfrm>
          <a:prstGeom prst="rect">
            <a:avLst/>
          </a:prstGeom>
        </p:spPr>
        <p:txBody>
          <a:bodyPr wrap="square">
            <a:spAutoFit/>
          </a:bodyPr>
          <a:lstStyle/>
          <a:p>
            <a:pPr marL="0" indent="0">
              <a:buNone/>
            </a:pPr>
            <a:r>
              <a:rPr lang="en-US" dirty="0"/>
              <a:t/>
            </a:r>
            <a:br>
              <a:rPr lang="en-US" dirty="0"/>
            </a:br>
            <a:r>
              <a:rPr lang="en-US" dirty="0"/>
              <a:t>	 </a:t>
            </a:r>
            <a:endParaRPr lang="en-US" dirty="0">
              <a:latin typeface="Arial" panose="020B0604020202020204" pitchFamily="34" charset="0"/>
              <a:cs typeface="Arial" panose="020B0604020202020204" pitchFamily="34" charset="0"/>
            </a:endParaRPr>
          </a:p>
        </p:txBody>
      </p:sp>
      <p:pic>
        <p:nvPicPr>
          <p:cNvPr id="3074" name="Picture 2" descr="https://lh4.googleusercontent.com/DapwKDToTRpm2XMufhqVJkEX0hYMlKf-t59lNnOcRSMfmHLhfEJ2OYMjjdd5zNcHMZgif2Ebv0z263fv8u5_xG2iwocY8q57vkFwfit_T7-MOrfCfwVrh1_zRIatP0oOl6pnMzgqJS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761" y="1524000"/>
            <a:ext cx="8598477" cy="465005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124200" y="152400"/>
            <a:ext cx="4572000" cy="923330"/>
          </a:xfrm>
          <a:prstGeom prst="rect">
            <a:avLst/>
          </a:prstGeom>
        </p:spPr>
        <p:txBody>
          <a:bodyPr>
            <a:spAutoFit/>
          </a:bodyPr>
          <a:lstStyle/>
          <a:p>
            <a:pPr>
              <a:spcBef>
                <a:spcPts val="300"/>
              </a:spcBef>
              <a:spcAft>
                <a:spcPts val="0"/>
              </a:spcAft>
            </a:pPr>
            <a:r>
              <a:rPr lang="en-US" b="1" dirty="0">
                <a:solidFill>
                  <a:srgbClr val="000000"/>
                </a:solidFill>
                <a:latin typeface="Arial" panose="020B0604020202020204" pitchFamily="34" charset="0"/>
              </a:rPr>
              <a:t>Sales statistics</a:t>
            </a:r>
            <a:endParaRPr lang="en-US" dirty="0"/>
          </a:p>
          <a:p>
            <a:r>
              <a:rPr lang="en-US" dirty="0"/>
              <a:t/>
            </a:r>
            <a:br>
              <a:rPr lang="en-US" dirty="0"/>
            </a:br>
            <a:endParaRPr lang="en-US" dirty="0"/>
          </a:p>
        </p:txBody>
      </p:sp>
    </p:spTree>
    <p:extLst>
      <p:ext uri="{BB962C8B-B14F-4D97-AF65-F5344CB8AC3E}">
        <p14:creationId xmlns:p14="http://schemas.microsoft.com/office/powerpoint/2010/main" val="12034735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a:xfrm>
            <a:off x="2286000" y="381000"/>
            <a:ext cx="8839200" cy="258762"/>
          </a:xfrm>
        </p:spPr>
        <p:txBody>
          <a:bodyPr/>
          <a:lstStyle/>
          <a:p>
            <a:pPr algn="l"/>
            <a:r>
              <a:rPr lang="en-US" sz="2800" b="1" dirty="0" smtClean="0"/>
              <a:t>Operations  Plan</a:t>
            </a:r>
            <a:endParaRPr lang="en-AU" sz="2800" b="1" dirty="0"/>
          </a:p>
        </p:txBody>
      </p:sp>
      <p:sp>
        <p:nvSpPr>
          <p:cNvPr id="4" name="Rectangle 1"/>
          <p:cNvSpPr>
            <a:spLocks noChangeArrowheads="1"/>
          </p:cNvSpPr>
          <p:nvPr/>
        </p:nvSpPr>
        <p:spPr bwMode="auto">
          <a:xfrm>
            <a:off x="533400" y="350472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 y="914400"/>
            <a:ext cx="9048750" cy="5089922"/>
          </a:xfrm>
          <a:prstGeom prst="rect">
            <a:avLst/>
          </a:prstGeom>
        </p:spPr>
      </p:pic>
    </p:spTree>
    <p:extLst>
      <p:ext uri="{BB962C8B-B14F-4D97-AF65-F5344CB8AC3E}">
        <p14:creationId xmlns:p14="http://schemas.microsoft.com/office/powerpoint/2010/main" val="35375670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533400" y="350472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1"/>
          <p:cNvSpPr>
            <a:spLocks noChangeArrowheads="1"/>
          </p:cNvSpPr>
          <p:nvPr/>
        </p:nvSpPr>
        <p:spPr bwMode="auto">
          <a:xfrm>
            <a:off x="2167420" y="928688"/>
            <a:ext cx="397095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hangingPunct="0"/>
            <a:r>
              <a:rPr lang="en-US" sz="2400" dirty="0"/>
              <a:t>Regulatory and legal issues</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840293126"/>
              </p:ext>
            </p:extLst>
          </p:nvPr>
        </p:nvGraphicFramePr>
        <p:xfrm>
          <a:off x="533400" y="1881664"/>
          <a:ext cx="7239000" cy="2080260"/>
        </p:xfrm>
        <a:graphic>
          <a:graphicData uri="http://schemas.openxmlformats.org/drawingml/2006/table">
            <a:tbl>
              <a:tblPr/>
              <a:tblGrid>
                <a:gridCol w="3619500"/>
                <a:gridCol w="3619500"/>
              </a:tblGrid>
              <a:tr h="38100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Searching business name</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KSh 50</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38100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Registering a business</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Ksh 2,500</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38100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licence</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Ksh 10,000</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38100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Place of incubation</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Ksh 90,000</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381000">
                <a:tc>
                  <a:txBody>
                    <a:bodyPr/>
                    <a:lstStyle/>
                    <a:p>
                      <a:pPr fontAlgn="t"/>
                      <a:r>
                        <a:rPr lang="en-US">
                          <a:effectLst/>
                        </a:rPr>
                        <a:t> </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fontAlgn="t"/>
                      <a:r>
                        <a:rPr lang="en-US" dirty="0">
                          <a:effectLst/>
                        </a:rPr>
                        <a:t> </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bl>
          </a:graphicData>
        </a:graphic>
      </p:graphicFrame>
      <p:sp>
        <p:nvSpPr>
          <p:cNvPr id="6" name="Rectangle 1"/>
          <p:cNvSpPr>
            <a:spLocks noChangeArrowheads="1"/>
          </p:cNvSpPr>
          <p:nvPr/>
        </p:nvSpPr>
        <p:spPr bwMode="auto">
          <a:xfrm>
            <a:off x="533400" y="1881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970151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533400" y="350472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1780564308"/>
              </p:ext>
            </p:extLst>
          </p:nvPr>
        </p:nvGraphicFramePr>
        <p:xfrm>
          <a:off x="381000" y="1298734"/>
          <a:ext cx="7239000" cy="4411980"/>
        </p:xfrm>
        <a:graphic>
          <a:graphicData uri="http://schemas.openxmlformats.org/drawingml/2006/table">
            <a:tbl>
              <a:tblPr/>
              <a:tblGrid>
                <a:gridCol w="1809750"/>
                <a:gridCol w="1809750"/>
                <a:gridCol w="1809750"/>
                <a:gridCol w="1809750"/>
              </a:tblGrid>
              <a:tr h="381000">
                <a:tc>
                  <a:txBody>
                    <a:bodyPr/>
                    <a:lstStyle/>
                    <a:p>
                      <a:pPr rtl="0" fontAlgn="t">
                        <a:spcBef>
                          <a:spcPts val="1000"/>
                        </a:spcBef>
                        <a:spcAft>
                          <a:spcPts val="0"/>
                        </a:spcAft>
                      </a:pPr>
                      <a:r>
                        <a:rPr lang="en-US" sz="1200" b="0" i="0" u="none" strike="noStrike" dirty="0">
                          <a:solidFill>
                            <a:srgbClr val="000000"/>
                          </a:solidFill>
                          <a:effectLst/>
                          <a:latin typeface="Times New Roman" panose="02020603050405020304" pitchFamily="18" charset="0"/>
                        </a:rPr>
                        <a:t>Computer</a:t>
                      </a:r>
                      <a:endParaRPr lang="en-US"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fontAlgn="t"/>
                      <a:r>
                        <a:rPr lang="en-US">
                          <a:effectLst/>
                        </a:rPr>
                        <a:t> </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fontAlgn="t"/>
                      <a:r>
                        <a:rPr lang="en-US">
                          <a:effectLst/>
                        </a:rPr>
                        <a:t> </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fontAlgn="t"/>
                      <a:r>
                        <a:rPr lang="en-US" dirty="0">
                          <a:effectLst/>
                        </a:rPr>
                        <a:t> </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381000">
                <a:tc>
                  <a:txBody>
                    <a:bodyPr/>
                    <a:lstStyle/>
                    <a:p>
                      <a:pPr rtl="0" fontAlgn="t">
                        <a:spcBef>
                          <a:spcPts val="1000"/>
                        </a:spcBef>
                        <a:spcAft>
                          <a:spcPts val="0"/>
                        </a:spcAft>
                      </a:pPr>
                      <a:r>
                        <a:rPr lang="en-US" sz="1200" b="0" i="0" u="none" strike="noStrike">
                          <a:solidFill>
                            <a:srgbClr val="000000"/>
                          </a:solidFill>
                          <a:effectLst/>
                          <a:latin typeface="Times New Roman" panose="02020603050405020304" pitchFamily="18" charset="0"/>
                        </a:rPr>
                        <a:t>3D printer</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fontAlgn="t"/>
                      <a:r>
                        <a:rPr lang="en-US">
                          <a:effectLst/>
                        </a:rPr>
                        <a:t> </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fontAlgn="t"/>
                      <a:r>
                        <a:rPr lang="en-US">
                          <a:effectLst/>
                        </a:rPr>
                        <a:t> </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fontAlgn="t"/>
                      <a:r>
                        <a:rPr lang="en-US">
                          <a:effectLst/>
                        </a:rPr>
                        <a:t> </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571500">
                <a:tc>
                  <a:txBody>
                    <a:bodyPr/>
                    <a:lstStyle/>
                    <a:p>
                      <a:pPr rtl="0" fontAlgn="t">
                        <a:spcBef>
                          <a:spcPts val="1000"/>
                        </a:spcBef>
                        <a:spcAft>
                          <a:spcPts val="0"/>
                        </a:spcAft>
                      </a:pPr>
                      <a:r>
                        <a:rPr lang="en-US" sz="1200" b="0" i="0" u="none" strike="noStrike">
                          <a:solidFill>
                            <a:srgbClr val="000000"/>
                          </a:solidFill>
                          <a:effectLst/>
                          <a:latin typeface="Times New Roman" panose="02020603050405020304" pitchFamily="18" charset="0"/>
                        </a:rPr>
                        <a:t>2 Table</a:t>
                      </a:r>
                      <a:endParaRPr lang="en-US">
                        <a:effectLst/>
                      </a:endParaRPr>
                    </a:p>
                    <a:p>
                      <a:pPr fontAlgn="t"/>
                      <a:r>
                        <a:rPr lang="en-US">
                          <a:effectLst/>
                        </a:rPr>
                        <a:t/>
                      </a:r>
                      <a:br>
                        <a:rPr lang="en-US">
                          <a:effectLst/>
                        </a:rPr>
                      </a:b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fontAlgn="t"/>
                      <a:r>
                        <a:rPr lang="en-US">
                          <a:effectLst/>
                        </a:rPr>
                        <a:t> </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fontAlgn="t"/>
                      <a:r>
                        <a:rPr lang="en-US">
                          <a:effectLst/>
                        </a:rPr>
                        <a:t> </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fontAlgn="t"/>
                      <a:r>
                        <a:rPr lang="en-US">
                          <a:effectLst/>
                        </a:rPr>
                        <a:t> </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38100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Office space</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fontAlgn="t"/>
                      <a:r>
                        <a:rPr lang="en-US">
                          <a:effectLst/>
                        </a:rPr>
                        <a:t> </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fontAlgn="t"/>
                      <a:r>
                        <a:rPr lang="en-US" dirty="0">
                          <a:effectLst/>
                        </a:rPr>
                        <a:t> </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fontAlgn="t"/>
                      <a:r>
                        <a:rPr lang="en-US">
                          <a:effectLst/>
                        </a:rPr>
                        <a:t> </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381000">
                <a:tc>
                  <a:txBody>
                    <a:bodyPr/>
                    <a:lstStyle/>
                    <a:p>
                      <a:pPr rtl="0" fontAlgn="t">
                        <a:spcBef>
                          <a:spcPts val="0"/>
                        </a:spcBef>
                        <a:spcAft>
                          <a:spcPts val="0"/>
                        </a:spcAft>
                      </a:pPr>
                      <a:r>
                        <a:rPr lang="en-US" sz="1400" b="0" i="0" u="none" strike="noStrike">
                          <a:solidFill>
                            <a:srgbClr val="000000"/>
                          </a:solidFill>
                          <a:effectLst/>
                          <a:latin typeface="Arial" panose="020B0604020202020204" pitchFamily="34" charset="0"/>
                        </a:rPr>
                        <a:t>Fusion</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fontAlgn="t"/>
                      <a:r>
                        <a:rPr lang="en-US">
                          <a:effectLst/>
                        </a:rPr>
                        <a:t> </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fontAlgn="t"/>
                      <a:r>
                        <a:rPr lang="en-US">
                          <a:effectLst/>
                        </a:rPr>
                        <a:t> </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fontAlgn="t"/>
                      <a:r>
                        <a:rPr lang="en-US">
                          <a:effectLst/>
                        </a:rPr>
                        <a:t> </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381000">
                <a:tc>
                  <a:txBody>
                    <a:bodyPr/>
                    <a:lstStyle/>
                    <a:p>
                      <a:pPr rtl="0" fontAlgn="t">
                        <a:spcBef>
                          <a:spcPts val="1000"/>
                        </a:spcBef>
                        <a:spcAft>
                          <a:spcPts val="0"/>
                        </a:spcAft>
                      </a:pPr>
                      <a:r>
                        <a:rPr lang="en-US" sz="1400" b="0" i="0" u="none" strike="noStrike">
                          <a:solidFill>
                            <a:srgbClr val="000000"/>
                          </a:solidFill>
                          <a:effectLst/>
                          <a:latin typeface="Times New Roman" panose="02020603050405020304" pitchFamily="18" charset="0"/>
                        </a:rPr>
                        <a:t>Illustrator ,Photoshop Xd,</a:t>
                      </a:r>
                      <a:endParaRPr lang="en-US">
                        <a:effectLst/>
                      </a:endParaRPr>
                    </a:p>
                    <a:p>
                      <a:pPr fontAlgn="t"/>
                      <a:r>
                        <a:rPr lang="en-US">
                          <a:effectLst/>
                        </a:rPr>
                        <a:t/>
                      </a:r>
                      <a:br>
                        <a:rPr lang="en-US">
                          <a:effectLst/>
                        </a:rPr>
                      </a:b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fontAlgn="t"/>
                      <a:r>
                        <a:rPr lang="en-US">
                          <a:effectLst/>
                        </a:rPr>
                        <a:t> </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fontAlgn="t"/>
                      <a:r>
                        <a:rPr lang="en-US">
                          <a:effectLst/>
                        </a:rPr>
                        <a:t> </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fontAlgn="t"/>
                      <a:r>
                        <a:rPr lang="en-US">
                          <a:effectLst/>
                        </a:rPr>
                        <a:t> </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r h="381000">
                <a:tc>
                  <a:txBody>
                    <a:bodyPr/>
                    <a:lstStyle/>
                    <a:p>
                      <a:pPr rtl="0" fontAlgn="t">
                        <a:spcBef>
                          <a:spcPts val="1000"/>
                        </a:spcBef>
                        <a:spcAft>
                          <a:spcPts val="0"/>
                        </a:spcAft>
                      </a:pPr>
                      <a:r>
                        <a:rPr lang="en-US" sz="1200" b="0" i="0" u="none" strike="noStrike">
                          <a:solidFill>
                            <a:srgbClr val="000000"/>
                          </a:solidFill>
                          <a:effectLst/>
                          <a:latin typeface="Times New Roman" panose="02020603050405020304" pitchFamily="18" charset="0"/>
                        </a:rPr>
                        <a:t>Electronic components</a:t>
                      </a:r>
                      <a:endParaRPr lang="en-US">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fontAlgn="t"/>
                      <a:r>
                        <a:rPr lang="en-US">
                          <a:effectLst/>
                        </a:rPr>
                        <a:t> </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fontAlgn="t"/>
                      <a:r>
                        <a:rPr lang="en-US">
                          <a:effectLst/>
                        </a:rPr>
                        <a:t> </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fontAlgn="t"/>
                      <a:r>
                        <a:rPr lang="en-US" dirty="0">
                          <a:effectLst/>
                        </a:rPr>
                        <a:t> </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505522" y="5336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Facilities needed for operations</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64619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a:xfrm>
            <a:off x="152400" y="122238"/>
            <a:ext cx="8839200" cy="258762"/>
          </a:xfrm>
        </p:spPr>
        <p:txBody>
          <a:bodyPr/>
          <a:lstStyle/>
          <a:p>
            <a:pPr algn="l"/>
            <a:r>
              <a:rPr lang="en-US" sz="2000" dirty="0" smtClean="0"/>
              <a:t>Operations  Plan</a:t>
            </a:r>
            <a:endParaRPr lang="en-AU" sz="2000" dirty="0"/>
          </a:p>
        </p:txBody>
      </p:sp>
      <p:sp>
        <p:nvSpPr>
          <p:cNvPr id="3" name="Content Placeholder 2"/>
          <p:cNvSpPr>
            <a:spLocks noGrp="1"/>
          </p:cNvSpPr>
          <p:nvPr>
            <p:ph idx="1"/>
          </p:nvPr>
        </p:nvSpPr>
        <p:spPr>
          <a:xfrm>
            <a:off x="228600" y="609600"/>
            <a:ext cx="8686800" cy="6096000"/>
          </a:xfrm>
        </p:spPr>
        <p:txBody>
          <a:bodyPr/>
          <a:lstStyle/>
          <a:p>
            <a:r>
              <a:rPr lang="en-US" sz="1400" dirty="0"/>
              <a:t>Health insurance</a:t>
            </a:r>
          </a:p>
          <a:p>
            <a:r>
              <a:rPr lang="en-US" sz="1400" dirty="0"/>
              <a:t>•General Liability and Property Insurance</a:t>
            </a:r>
          </a:p>
          <a:p>
            <a:r>
              <a:rPr lang="en-US" sz="1400" dirty="0"/>
              <a:t>•Compensation Insurance</a:t>
            </a:r>
          </a:p>
          <a:p>
            <a:r>
              <a:rPr lang="en-US" sz="1400" dirty="0"/>
              <a:t>•Liability Insurance</a:t>
            </a:r>
          </a:p>
          <a:p>
            <a:r>
              <a:rPr lang="en-US" sz="1400" dirty="0"/>
              <a:t>•</a:t>
            </a:r>
            <a:r>
              <a:rPr lang="en-US" sz="1400" u="sng" dirty="0">
                <a:hlinkClick r:id="rId2"/>
              </a:rPr>
              <a:t>Business Income Insurance</a:t>
            </a:r>
            <a:r>
              <a:rPr lang="en-US" sz="1400" dirty="0"/>
              <a:t> helps replace lost income if you must temporarily shut down your business because of a covered incident</a:t>
            </a:r>
            <a:r>
              <a:rPr lang="en-US" sz="1400" dirty="0" smtClean="0"/>
              <a:t>.</a:t>
            </a:r>
          </a:p>
          <a:p>
            <a:pPr marL="0" indent="0">
              <a:buNone/>
            </a:pPr>
            <a:endParaRPr lang="en-US" sz="1400" b="1" dirty="0">
              <a:latin typeface="Times New Roman" panose="02020603050405020304" pitchFamily="18" charset="0"/>
              <a:cs typeface="Times New Roman" panose="02020603050405020304" pitchFamily="18" charset="0"/>
            </a:endParaRPr>
          </a:p>
          <a:p>
            <a:r>
              <a:rPr lang="en-US" sz="1400" b="1" dirty="0"/>
              <a:t>Employment contracts</a:t>
            </a:r>
            <a:r>
              <a:rPr lang="en-US" sz="1400" dirty="0"/>
              <a:t> are not only a legal necessity, they can also help set the tone of your business. They are a great way to set out clear expectations for the employer and employee, laying the foundations for a mutually rewarding relationship. An </a:t>
            </a:r>
            <a:r>
              <a:rPr lang="en-US" sz="1400" b="1" dirty="0"/>
              <a:t>employment contract </a:t>
            </a:r>
            <a:r>
              <a:rPr lang="en-US" sz="1400" dirty="0"/>
              <a:t>should cover key areas such as pay, benefits, hours, holiday, sickness and termination.</a:t>
            </a:r>
          </a:p>
          <a:p>
            <a:r>
              <a:rPr lang="en-US" sz="1400" b="1" dirty="0" smtClean="0"/>
              <a:t>Confidentiality agreement(No-Disclosure Agreement)</a:t>
            </a:r>
            <a:endParaRPr lang="en-US" sz="1400" b="1" dirty="0"/>
          </a:p>
          <a:p>
            <a:r>
              <a:rPr lang="en-US" sz="1400" dirty="0" smtClean="0"/>
              <a:t>An </a:t>
            </a:r>
            <a:r>
              <a:rPr lang="en-US" sz="1400" dirty="0"/>
              <a:t>NDA is the first step to protecting your ideas and intellectual property when sharing confidential information with other individuals or businesses. It is the easiest and most common way of ensuring that this information is not made public or exploited in any way. It also means that in the eventuality of any breach of contract, you can take legal action to implement any solution needed to rectify or prevent further breaches and recover damages.</a:t>
            </a:r>
            <a:r>
              <a:rPr lang="en-US" sz="1400" b="1" dirty="0"/>
              <a:t> </a:t>
            </a:r>
            <a:endParaRPr lang="en-US" sz="1400" dirty="0"/>
          </a:p>
          <a:p>
            <a:r>
              <a:rPr lang="en-US" sz="1400" b="1" dirty="0" smtClean="0"/>
              <a:t>Partnership agreements</a:t>
            </a:r>
            <a:endParaRPr lang="en-US" sz="1400" dirty="0"/>
          </a:p>
          <a:p>
            <a:r>
              <a:rPr lang="en-US" sz="1400" dirty="0"/>
              <a:t>•Avoid potential conflict when you enter into a partnership by having in place a detailed and complete partnership agreement of what is expected from each of the partners and how the business will be run under the new partnership. This document should cover who the partners are, their rights and responsibilities, and what will happen if and when they decide to leave the partnership.</a:t>
            </a:r>
          </a:p>
          <a:p>
            <a:pPr marL="0" indent="0">
              <a:buNone/>
            </a:pPr>
            <a:r>
              <a:rPr lang="en-US" sz="1400" dirty="0"/>
              <a:t/>
            </a:r>
            <a:br>
              <a:rPr lang="en-US" sz="1400" dirty="0"/>
            </a:br>
            <a:endParaRPr lang="en-US" sz="1400" b="1" dirty="0" smtClean="0">
              <a:latin typeface="Times New Roman" panose="02020603050405020304" pitchFamily="18" charset="0"/>
              <a:cs typeface="Times New Roman" panose="02020603050405020304" pitchFamily="18" charset="0"/>
            </a:endParaRPr>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a:p>
          <a:p>
            <a:pPr marL="0" indent="0">
              <a:buNone/>
            </a:pPr>
            <a:r>
              <a:rPr lang="en-US" sz="1400" dirty="0"/>
              <a:t/>
            </a:r>
            <a:br>
              <a:rPr lang="en-US" sz="1400" dirty="0"/>
            </a:br>
            <a:endParaRPr lang="en-US" sz="1400" dirty="0">
              <a:latin typeface="Arial" panose="020B0604020202020204" pitchFamily="34" charset="0"/>
              <a:cs typeface="Arial" panose="020B0604020202020204" pitchFamily="34" charset="0"/>
            </a:endParaRPr>
          </a:p>
        </p:txBody>
      </p:sp>
      <p:sp>
        <p:nvSpPr>
          <p:cNvPr id="4" name="Rectangle 1"/>
          <p:cNvSpPr>
            <a:spLocks noChangeArrowheads="1"/>
          </p:cNvSpPr>
          <p:nvPr/>
        </p:nvSpPr>
        <p:spPr bwMode="auto">
          <a:xfrm>
            <a:off x="533400" y="350472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141089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390" y="609600"/>
            <a:ext cx="8686800" cy="6096000"/>
          </a:xfrm>
        </p:spPr>
        <p:txBody>
          <a:bodyPr/>
          <a:lstStyle/>
          <a:p>
            <a:pPr marL="0" indent="0">
              <a:buNone/>
            </a:pPr>
            <a:r>
              <a:rPr lang="en-US" sz="1400" b="1" dirty="0" smtClean="0"/>
              <a:t>	Health </a:t>
            </a:r>
            <a:r>
              <a:rPr lang="en-US" sz="1400" b="1" dirty="0"/>
              <a:t>and safety policy</a:t>
            </a:r>
          </a:p>
          <a:p>
            <a:r>
              <a:rPr lang="en-US" sz="1400" dirty="0"/>
              <a:t>If you have five or more employees, you are required to have a written Health and Safety Policy. Not only does having one demonstrate that you are a responsible employer, it also gives staff the confidence that they are working in a safe environment, protecting them from injury and you from liability.</a:t>
            </a:r>
          </a:p>
          <a:p>
            <a:pPr marL="0" indent="0">
              <a:buNone/>
            </a:pPr>
            <a:endParaRPr lang="en-US" sz="1400" b="1" dirty="0" smtClean="0"/>
          </a:p>
          <a:p>
            <a:pPr marL="0" indent="0">
              <a:buNone/>
            </a:pPr>
            <a:r>
              <a:rPr lang="en-US" sz="1400" b="1" dirty="0" smtClean="0"/>
              <a:t>	Letter </a:t>
            </a:r>
            <a:r>
              <a:rPr lang="en-US" sz="1400" b="1" dirty="0"/>
              <a:t>Before </a:t>
            </a:r>
            <a:r>
              <a:rPr lang="en-US" sz="1400" b="1" dirty="0" smtClean="0"/>
              <a:t>Action</a:t>
            </a:r>
            <a:endParaRPr lang="en-US" sz="1400" dirty="0"/>
          </a:p>
          <a:p>
            <a:r>
              <a:rPr lang="en-US" sz="1400" dirty="0"/>
              <a:t>Good cash flow is essential for a successful and healthy business but late payment from customers and other businesses is something that is becoming more prevalent. If they are late in paying your invoice, send a formal late payment reminder letter and a follow-up second late payment reminder letter for any stragglers. If this fails to have the desired effect, send a letter before action – this final demand letter will demonstrate to a court that you have offered all reasonable measures to settle the debt before you commence legal proceedings</a:t>
            </a:r>
            <a:r>
              <a:rPr lang="en-US" sz="1400" dirty="0" smtClean="0"/>
              <a:t>.</a:t>
            </a:r>
            <a:r>
              <a:rPr lang="en-US" sz="1400" dirty="0"/>
              <a:t/>
            </a:r>
            <a:br>
              <a:rPr lang="en-US" sz="1400" dirty="0"/>
            </a:br>
            <a:endParaRPr lang="en-US" sz="1400" dirty="0"/>
          </a:p>
          <a:p>
            <a:pPr marL="0" indent="0">
              <a:buNone/>
            </a:pPr>
            <a:endParaRPr lang="en-US" sz="1400" dirty="0"/>
          </a:p>
          <a:p>
            <a:pPr marL="0" indent="0">
              <a:buNone/>
            </a:pPr>
            <a:r>
              <a:rPr lang="en-US" sz="1400" dirty="0"/>
              <a:t/>
            </a:r>
            <a:br>
              <a:rPr lang="en-US" sz="1400" dirty="0"/>
            </a:br>
            <a:endParaRPr lang="en-US" sz="1400" dirty="0">
              <a:latin typeface="Arial" panose="020B0604020202020204" pitchFamily="34" charset="0"/>
              <a:cs typeface="Arial" panose="020B0604020202020204" pitchFamily="34" charset="0"/>
            </a:endParaRPr>
          </a:p>
        </p:txBody>
      </p:sp>
      <p:sp>
        <p:nvSpPr>
          <p:cNvPr id="4" name="Rectangle 1"/>
          <p:cNvSpPr>
            <a:spLocks noChangeArrowheads="1"/>
          </p:cNvSpPr>
          <p:nvPr/>
        </p:nvSpPr>
        <p:spPr bwMode="auto">
          <a:xfrm>
            <a:off x="533400" y="350472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9828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991600" cy="6172200"/>
          </a:xfrm>
        </p:spPr>
        <p:txBody>
          <a:bodyPr/>
          <a:lstStyle/>
          <a:p>
            <a:pPr marL="0" indent="0">
              <a:buNone/>
            </a:pPr>
            <a:r>
              <a:rPr lang="en-US" sz="1400" b="1" dirty="0" smtClean="0"/>
              <a:t>Vision</a:t>
            </a:r>
          </a:p>
          <a:p>
            <a:pPr marL="0" indent="0">
              <a:buNone/>
            </a:pPr>
            <a:endParaRPr lang="en-US" sz="1400" b="1" dirty="0" smtClean="0"/>
          </a:p>
          <a:p>
            <a:pPr>
              <a:buFont typeface="Arial" panose="020B0604020202020204" pitchFamily="34" charset="0"/>
              <a:buChar char="•"/>
            </a:pPr>
            <a:r>
              <a:rPr lang="en-US" sz="1400" dirty="0" smtClean="0"/>
              <a:t>Create </a:t>
            </a:r>
            <a:r>
              <a:rPr lang="en-US" sz="1400" dirty="0"/>
              <a:t>our market demand and growing awareness among farmers and NGOs</a:t>
            </a:r>
          </a:p>
          <a:p>
            <a:pPr>
              <a:buFont typeface="Arial" panose="020B0604020202020204" pitchFamily="34" charset="0"/>
              <a:buChar char="•"/>
            </a:pPr>
            <a:r>
              <a:rPr lang="en-US" sz="1400" dirty="0" smtClean="0"/>
              <a:t>Our </a:t>
            </a:r>
            <a:r>
              <a:rPr lang="en-US" sz="1400" dirty="0"/>
              <a:t>product must never lose nutrients  </a:t>
            </a:r>
          </a:p>
          <a:p>
            <a:pPr>
              <a:buFont typeface="Arial" panose="020B0604020202020204" pitchFamily="34" charset="0"/>
              <a:buChar char="•"/>
            </a:pPr>
            <a:r>
              <a:rPr lang="en-US" sz="1400" dirty="0" smtClean="0"/>
              <a:t>At </a:t>
            </a:r>
            <a:r>
              <a:rPr lang="en-US" sz="1400" dirty="0"/>
              <a:t>first, we have to capture our market within 1/2 years</a:t>
            </a:r>
          </a:p>
          <a:p>
            <a:pPr>
              <a:buFont typeface="Arial" panose="020B0604020202020204" pitchFamily="34" charset="0"/>
              <a:buChar char="•"/>
            </a:pPr>
            <a:r>
              <a:rPr lang="en-US" sz="1400" dirty="0" smtClean="0"/>
              <a:t>We </a:t>
            </a:r>
            <a:r>
              <a:rPr lang="en-US" sz="1400" dirty="0"/>
              <a:t>will start selling our drying machines to the farmers in </a:t>
            </a:r>
            <a:r>
              <a:rPr lang="en-US" sz="1400" dirty="0" smtClean="0"/>
              <a:t>3years</a:t>
            </a:r>
          </a:p>
          <a:p>
            <a:pPr>
              <a:buFont typeface="Arial" panose="020B0604020202020204" pitchFamily="34" charset="0"/>
              <a:buChar char="•"/>
            </a:pPr>
            <a:endParaRPr lang="en-US" sz="1400" dirty="0"/>
          </a:p>
          <a:p>
            <a:pPr marL="0" indent="0">
              <a:buNone/>
            </a:pPr>
            <a:r>
              <a:rPr lang="en-US" sz="1400" b="1" dirty="0" smtClean="0"/>
              <a:t>Mission</a:t>
            </a:r>
            <a:endParaRPr lang="en-US" sz="1400" dirty="0"/>
          </a:p>
          <a:p>
            <a:r>
              <a:rPr lang="en-US" sz="1400" dirty="0"/>
              <a:t>Our mission is to provide the highest-quality dried vegetables. We also focus on providing:-</a:t>
            </a:r>
          </a:p>
          <a:p>
            <a:r>
              <a:rPr lang="en-US" sz="1400" dirty="0"/>
              <a:t>Finest quality of our products</a:t>
            </a:r>
          </a:p>
          <a:p>
            <a:r>
              <a:rPr lang="en-US" sz="1400" dirty="0"/>
              <a:t>Keeping the prices of our products reasonable</a:t>
            </a:r>
          </a:p>
          <a:p>
            <a:r>
              <a:rPr lang="en-US" sz="1400" dirty="0"/>
              <a:t>Providing best customer </a:t>
            </a:r>
            <a:r>
              <a:rPr lang="en-US" sz="1400" dirty="0" smtClean="0"/>
              <a:t>service</a:t>
            </a:r>
          </a:p>
          <a:p>
            <a:endParaRPr lang="en-US" sz="1400" dirty="0"/>
          </a:p>
          <a:p>
            <a:pPr marL="0" indent="0">
              <a:buNone/>
            </a:pPr>
            <a:r>
              <a:rPr lang="en-US" sz="1400" b="1" dirty="0"/>
              <a:t>Goals</a:t>
            </a:r>
            <a:endParaRPr lang="en-US" sz="1400" dirty="0"/>
          </a:p>
          <a:p>
            <a:r>
              <a:rPr lang="en-US" sz="1400" dirty="0"/>
              <a:t>Increase new customers who are turned into long term customers</a:t>
            </a:r>
          </a:p>
          <a:p>
            <a:r>
              <a:rPr lang="en-US" sz="1400" dirty="0"/>
              <a:t>Maintain positive steady growth each month </a:t>
            </a:r>
          </a:p>
          <a:p>
            <a:r>
              <a:rPr lang="en-US" sz="1400" dirty="0"/>
              <a:t>To enter into a new market</a:t>
            </a:r>
          </a:p>
          <a:p>
            <a:r>
              <a:rPr lang="en-US" sz="1400" dirty="0"/>
              <a:t>Generate brand equity at the farmers market</a:t>
            </a:r>
          </a:p>
          <a:p>
            <a:pPr marL="0" indent="0">
              <a:buNone/>
            </a:pPr>
            <a:r>
              <a:rPr lang="en-US" sz="1400" dirty="0"/>
              <a:t/>
            </a:r>
            <a:br>
              <a:rPr lang="en-US" sz="1400" dirty="0"/>
            </a:br>
            <a:endParaRPr lang="en-US" sz="1400" dirty="0"/>
          </a:p>
          <a:p>
            <a:pPr marL="0" indent="0">
              <a:buNone/>
            </a:pPr>
            <a:r>
              <a:rPr lang="en-US" sz="1400" dirty="0"/>
              <a:t/>
            </a:r>
            <a:br>
              <a:rPr lang="en-US" sz="1400" dirty="0"/>
            </a:br>
            <a:r>
              <a:rPr lang="en-US" sz="1400" dirty="0"/>
              <a:t/>
            </a:r>
            <a:br>
              <a:rPr lang="en-US" sz="1400" dirty="0"/>
            </a:br>
            <a:endParaRPr lang="en-US" sz="1400" dirty="0"/>
          </a:p>
          <a:p>
            <a:pPr marL="0" indent="0">
              <a:buNone/>
            </a:pPr>
            <a:r>
              <a:rPr lang="en-US" sz="1400" dirty="0"/>
              <a:t/>
            </a:r>
            <a:br>
              <a:rPr lang="en-US" sz="1400" dirty="0"/>
            </a:b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73570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686800" cy="6096000"/>
          </a:xfrm>
        </p:spPr>
        <p:txBody>
          <a:bodyPr/>
          <a:lstStyle/>
          <a:p>
            <a:r>
              <a:rPr lang="en-US" sz="1400" dirty="0"/>
              <a:t>Proficient in python, JavaScript, Html </a:t>
            </a:r>
            <a:r>
              <a:rPr lang="en-US" sz="1400" dirty="0" smtClean="0"/>
              <a:t>/CSS, </a:t>
            </a:r>
            <a:r>
              <a:rPr lang="en-US" sz="1400" dirty="0"/>
              <a:t>C++</a:t>
            </a:r>
          </a:p>
          <a:p>
            <a:r>
              <a:rPr lang="en-US" sz="1400" dirty="0"/>
              <a:t>•Work with data</a:t>
            </a:r>
          </a:p>
          <a:p>
            <a:r>
              <a:rPr lang="en-US" sz="1400" dirty="0"/>
              <a:t>•Debugging skill</a:t>
            </a:r>
          </a:p>
          <a:p>
            <a:r>
              <a:rPr lang="en-US" sz="1400" dirty="0"/>
              <a:t>•Creativity to enable improve the company value</a:t>
            </a:r>
          </a:p>
          <a:p>
            <a:r>
              <a:rPr lang="en-US" sz="1400" dirty="0"/>
              <a:t>•</a:t>
            </a:r>
            <a:r>
              <a:rPr lang="en-US" sz="1400" b="1" dirty="0"/>
              <a:t>Finance manager </a:t>
            </a:r>
            <a:r>
              <a:rPr lang="en-US" sz="1400" dirty="0"/>
              <a:t>(manages all the financial of the company and ensure all the money is spent well)</a:t>
            </a:r>
          </a:p>
          <a:p>
            <a:r>
              <a:rPr lang="en-US" sz="1400" dirty="0"/>
              <a:t>•BSc in Finance</a:t>
            </a:r>
          </a:p>
          <a:p>
            <a:r>
              <a:rPr lang="en-US" sz="1400" dirty="0"/>
              <a:t>•1year experience</a:t>
            </a:r>
          </a:p>
          <a:p>
            <a:r>
              <a:rPr lang="en-US" sz="1400" dirty="0"/>
              <a:t>•Fluent in English and Kiswahili </a:t>
            </a:r>
          </a:p>
          <a:p>
            <a:endParaRPr lang="en-US" sz="1400" dirty="0"/>
          </a:p>
          <a:p>
            <a:pPr marL="0" indent="0">
              <a:buNone/>
            </a:pPr>
            <a:r>
              <a:rPr lang="en-US" sz="1400" b="1" dirty="0" smtClean="0"/>
              <a:t>Quality </a:t>
            </a:r>
            <a:r>
              <a:rPr lang="en-US" sz="1400" b="1" dirty="0"/>
              <a:t>assurance</a:t>
            </a:r>
            <a:endParaRPr lang="en-US" sz="1400" dirty="0"/>
          </a:p>
          <a:p>
            <a:r>
              <a:rPr lang="en-US" sz="1400" dirty="0" smtClean="0"/>
              <a:t>Ensure </a:t>
            </a:r>
            <a:r>
              <a:rPr lang="en-US" sz="1400" dirty="0"/>
              <a:t>the product is viable for the market</a:t>
            </a:r>
          </a:p>
          <a:p>
            <a:r>
              <a:rPr lang="en-US" sz="1400" dirty="0" smtClean="0"/>
              <a:t>Staff planning</a:t>
            </a:r>
          </a:p>
          <a:p>
            <a:endParaRPr lang="en-US" sz="1400" dirty="0"/>
          </a:p>
          <a:p>
            <a:endParaRPr lang="en-US" sz="1400" dirty="0" smtClean="0"/>
          </a:p>
          <a:p>
            <a:pPr marL="0" indent="0">
              <a:buNone/>
            </a:pPr>
            <a:r>
              <a:rPr lang="en-US" sz="1400" b="1" dirty="0"/>
              <a:t>Board of advisors</a:t>
            </a:r>
          </a:p>
          <a:p>
            <a:pPr marL="0" indent="0">
              <a:buNone/>
            </a:pPr>
            <a:endParaRPr lang="en-US" sz="1400" dirty="0"/>
          </a:p>
          <a:p>
            <a:r>
              <a:rPr lang="en-US" sz="1400" dirty="0"/>
              <a:t>Barre Yassin</a:t>
            </a:r>
          </a:p>
          <a:p>
            <a:r>
              <a:rPr lang="en-US" sz="1400" dirty="0"/>
              <a:t>John </a:t>
            </a:r>
            <a:r>
              <a:rPr lang="en-US" sz="1400" dirty="0" err="1"/>
              <a:t>Owour</a:t>
            </a:r>
            <a:endParaRPr lang="en-US" sz="1400" dirty="0"/>
          </a:p>
          <a:p>
            <a:r>
              <a:rPr lang="en-US" sz="1400" dirty="0"/>
              <a:t>Kellie </a:t>
            </a:r>
            <a:r>
              <a:rPr lang="en-US" sz="1400" dirty="0" err="1" smtClean="0"/>
              <a:t>murungi</a:t>
            </a:r>
            <a:r>
              <a:rPr lang="en-US" sz="1400" dirty="0"/>
              <a:t/>
            </a:r>
            <a:br>
              <a:rPr lang="en-US" sz="1400" dirty="0"/>
            </a:br>
            <a:endParaRPr lang="en-US" sz="1400" dirty="0"/>
          </a:p>
          <a:p>
            <a:pPr marL="0" indent="0">
              <a:buNone/>
            </a:pPr>
            <a:r>
              <a:rPr lang="en-US" sz="1400" dirty="0"/>
              <a:t/>
            </a:r>
            <a:br>
              <a:rPr lang="en-US" sz="1400" dirty="0"/>
            </a:br>
            <a:endParaRPr lang="en-US" sz="1400" dirty="0">
              <a:latin typeface="Arial" panose="020B0604020202020204" pitchFamily="34" charset="0"/>
              <a:cs typeface="Arial" panose="020B0604020202020204" pitchFamily="34" charset="0"/>
            </a:endParaRPr>
          </a:p>
        </p:txBody>
      </p:sp>
      <p:sp>
        <p:nvSpPr>
          <p:cNvPr id="4" name="Rectangle 1"/>
          <p:cNvSpPr>
            <a:spLocks noChangeArrowheads="1"/>
          </p:cNvSpPr>
          <p:nvPr/>
        </p:nvSpPr>
        <p:spPr bwMode="auto">
          <a:xfrm>
            <a:off x="533400" y="350472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Title 24"/>
          <p:cNvSpPr>
            <a:spLocks noGrp="1"/>
          </p:cNvSpPr>
          <p:nvPr>
            <p:ph type="title"/>
          </p:nvPr>
        </p:nvSpPr>
        <p:spPr>
          <a:xfrm>
            <a:off x="152400" y="122238"/>
            <a:ext cx="8839200" cy="258762"/>
          </a:xfrm>
        </p:spPr>
        <p:txBody>
          <a:bodyPr/>
          <a:lstStyle/>
          <a:p>
            <a:pPr algn="l"/>
            <a:r>
              <a:rPr lang="en-US" sz="2000" dirty="0" smtClean="0"/>
              <a:t>TEAM</a:t>
            </a:r>
            <a:endParaRPr lang="en-AU" sz="2000" dirty="0"/>
          </a:p>
        </p:txBody>
      </p:sp>
    </p:spTree>
    <p:extLst>
      <p:ext uri="{BB962C8B-B14F-4D97-AF65-F5344CB8AC3E}">
        <p14:creationId xmlns:p14="http://schemas.microsoft.com/office/powerpoint/2010/main" val="4760879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686800" cy="6096000"/>
          </a:xfrm>
        </p:spPr>
        <p:txBody>
          <a:bodyPr/>
          <a:lstStyle/>
          <a:p>
            <a:pPr marL="0" indent="0">
              <a:buNone/>
            </a:pPr>
            <a:r>
              <a:rPr lang="en-US" sz="1400" b="1" dirty="0" smtClean="0"/>
              <a:t>PROPOSED </a:t>
            </a:r>
            <a:r>
              <a:rPr lang="en-US" sz="1400" b="1" dirty="0"/>
              <a:t>COMPANY </a:t>
            </a:r>
            <a:r>
              <a:rPr lang="en-US" sz="1400" b="1" dirty="0" smtClean="0"/>
              <a:t>OFFERING                                          Section 8</a:t>
            </a:r>
          </a:p>
          <a:p>
            <a:pPr marL="0" indent="0">
              <a:buNone/>
            </a:pPr>
            <a:endParaRPr lang="en-US" sz="1400" dirty="0"/>
          </a:p>
          <a:p>
            <a:r>
              <a:rPr lang="en-US" sz="1400" dirty="0"/>
              <a:t>1. Desired Funding</a:t>
            </a:r>
            <a:endParaRPr lang="en-US" sz="1400" dirty="0"/>
          </a:p>
          <a:p>
            <a:r>
              <a:rPr lang="en-US" sz="1400" dirty="0"/>
              <a:t>a) </a:t>
            </a:r>
            <a:r>
              <a:rPr lang="en-US" sz="1400" b="1" dirty="0"/>
              <a:t>Radio trade board for agricultural commodities.</a:t>
            </a:r>
            <a:endParaRPr lang="en-US" sz="1400" dirty="0"/>
          </a:p>
          <a:p>
            <a:r>
              <a:rPr lang="en-US" sz="1400" dirty="0"/>
              <a:t>Technologies that enhance food availability and consumer education ease logistical challenges for farmers, vendors, and consumers and, in turn, increase the efficiency of FVCs. (Food Value Chain)</a:t>
            </a:r>
            <a:endParaRPr lang="en-US" sz="1400" dirty="0"/>
          </a:p>
          <a:p>
            <a:r>
              <a:rPr lang="en-US" sz="1400" dirty="0"/>
              <a:t>b)</a:t>
            </a:r>
            <a:r>
              <a:rPr lang="en-US" sz="1400" b="1" dirty="0"/>
              <a:t> Grants</a:t>
            </a:r>
            <a:endParaRPr lang="en-US" sz="1400" dirty="0"/>
          </a:p>
          <a:p>
            <a:r>
              <a:rPr lang="en-US" sz="1400" dirty="0"/>
              <a:t> e.g.:</a:t>
            </a:r>
            <a:r>
              <a:rPr lang="en-US" sz="1400" b="1" dirty="0"/>
              <a:t> </a:t>
            </a:r>
            <a:r>
              <a:rPr lang="en-US" sz="1400" dirty="0"/>
              <a:t>Funding Information - East Africa Food and Nutrition Grants</a:t>
            </a:r>
            <a:endParaRPr lang="en-US" sz="1400" dirty="0"/>
          </a:p>
          <a:p>
            <a:r>
              <a:rPr lang="en-US" sz="1400" dirty="0"/>
              <a:t>2. Funding Structure</a:t>
            </a:r>
            <a:endParaRPr lang="en-US" sz="1400" dirty="0"/>
          </a:p>
          <a:p>
            <a:r>
              <a:rPr lang="en-US" sz="1400" dirty="0"/>
              <a:t>1.Partnership</a:t>
            </a:r>
            <a:endParaRPr lang="en-US" sz="1400" dirty="0"/>
          </a:p>
          <a:p>
            <a:r>
              <a:rPr lang="en-US" sz="1400" dirty="0"/>
              <a:t>3. Governance Post Funding</a:t>
            </a:r>
            <a:endParaRPr lang="en-US" sz="1400" dirty="0"/>
          </a:p>
          <a:p>
            <a:r>
              <a:rPr lang="en-US" sz="1400" dirty="0"/>
              <a:t>a) Investment Fund</a:t>
            </a:r>
            <a:endParaRPr lang="en-US" sz="1400" dirty="0"/>
          </a:p>
          <a:p>
            <a:r>
              <a:rPr lang="en-US" sz="1400" dirty="0"/>
              <a:t>An </a:t>
            </a:r>
            <a:r>
              <a:rPr lang="en-US" sz="1400" b="1" dirty="0"/>
              <a:t>investment fund</a:t>
            </a:r>
            <a:r>
              <a:rPr lang="en-US" sz="1400" dirty="0"/>
              <a:t> is a way of investing money alongside other investors in order to benefit from the inherent advantages of working as part of a group.</a:t>
            </a:r>
            <a:endParaRPr lang="en-US" sz="1400" dirty="0"/>
          </a:p>
          <a:p>
            <a:pPr marL="0" indent="0">
              <a:buNone/>
            </a:pPr>
            <a:endParaRPr lang="en-US" sz="1400" dirty="0" smtClean="0"/>
          </a:p>
          <a:p>
            <a:r>
              <a:rPr lang="en-US" sz="1400" dirty="0"/>
              <a:t>These advantages include an ability to:</a:t>
            </a:r>
            <a:endParaRPr lang="en-US" sz="1400" dirty="0"/>
          </a:p>
          <a:p>
            <a:r>
              <a:rPr lang="en-US" sz="1400" dirty="0"/>
              <a:t>·         Hire professional investment managers, which may potentially be able to offer better returns and more adequate risk management;</a:t>
            </a:r>
            <a:endParaRPr lang="en-US" sz="1400" dirty="0"/>
          </a:p>
          <a:p>
            <a:r>
              <a:rPr lang="en-US" sz="1400" dirty="0"/>
              <a:t>·         Benefit from </a:t>
            </a:r>
            <a:r>
              <a:rPr lang="en-US" sz="1400" dirty="0">
                <a:hlinkClick r:id="rId2"/>
              </a:rPr>
              <a:t>economies of scale</a:t>
            </a:r>
            <a:r>
              <a:rPr lang="en-US" sz="1400" dirty="0"/>
              <a:t>, i.e., lower transaction costs;</a:t>
            </a:r>
            <a:endParaRPr lang="en-US" sz="1400" dirty="0"/>
          </a:p>
          <a:p>
            <a:r>
              <a:rPr lang="en-US" sz="1400" dirty="0"/>
              <a:t>·         Increase the asset diversification to reduce some unsystematic risk.</a:t>
            </a:r>
            <a:endParaRPr lang="en-US" sz="1400" dirty="0"/>
          </a:p>
          <a:p>
            <a:r>
              <a:rPr lang="en-US" sz="1400" dirty="0"/>
              <a:t>-May be held by the public, such as:</a:t>
            </a:r>
            <a:endParaRPr lang="en-US" sz="1400" dirty="0"/>
          </a:p>
          <a:p>
            <a:r>
              <a:rPr lang="en-US" sz="1400" dirty="0"/>
              <a:t>·        </a:t>
            </a:r>
            <a:r>
              <a:rPr lang="en-US" sz="1400" dirty="0">
                <a:hlinkClick r:id="rId3"/>
              </a:rPr>
              <a:t> Mutual fund</a:t>
            </a:r>
            <a:r>
              <a:rPr lang="en-US" sz="1400" dirty="0"/>
              <a:t>, </a:t>
            </a:r>
            <a:endParaRPr lang="en-US" sz="1400" dirty="0"/>
          </a:p>
          <a:p>
            <a:r>
              <a:rPr lang="en-US" sz="1400" dirty="0"/>
              <a:t>·        </a:t>
            </a:r>
            <a:r>
              <a:rPr lang="en-US" sz="1400" dirty="0">
                <a:hlinkClick r:id="rId4"/>
              </a:rPr>
              <a:t> Exchange-traded fund</a:t>
            </a:r>
            <a:r>
              <a:rPr lang="en-US" sz="1400" dirty="0"/>
              <a:t>, </a:t>
            </a:r>
            <a:endParaRPr lang="en-US" sz="1400" dirty="0"/>
          </a:p>
          <a:p>
            <a:r>
              <a:rPr lang="en-US" sz="1400" dirty="0"/>
              <a:t>·        </a:t>
            </a:r>
            <a:r>
              <a:rPr lang="en-US" sz="1400" dirty="0">
                <a:hlinkClick r:id="rId5"/>
              </a:rPr>
              <a:t> Special-purpose acquisition company</a:t>
            </a:r>
            <a:r>
              <a:rPr lang="en-US" sz="1400" dirty="0"/>
              <a:t> or </a:t>
            </a:r>
            <a:r>
              <a:rPr lang="en-US" sz="1400" dirty="0">
                <a:hlinkClick r:id="rId6"/>
              </a:rPr>
              <a:t>closed-end fund</a:t>
            </a:r>
            <a:r>
              <a:rPr lang="en-US" sz="1400" dirty="0"/>
              <a:t>,</a:t>
            </a:r>
            <a:r>
              <a:rPr lang="en-US" sz="1400" u="sng" baseline="30000" dirty="0">
                <a:hlinkClick r:id="rId7"/>
              </a:rPr>
              <a:t>[1]</a:t>
            </a:r>
            <a:endParaRPr lang="en-US" sz="1400" dirty="0"/>
          </a:p>
          <a:p>
            <a:r>
              <a:rPr lang="en-US" sz="1400" dirty="0"/>
              <a:t> </a:t>
            </a:r>
            <a:endParaRPr lang="en-US" sz="1400" dirty="0"/>
          </a:p>
        </p:txBody>
      </p:sp>
      <p:sp>
        <p:nvSpPr>
          <p:cNvPr id="4" name="Rectangle 1"/>
          <p:cNvSpPr>
            <a:spLocks noChangeArrowheads="1"/>
          </p:cNvSpPr>
          <p:nvPr/>
        </p:nvSpPr>
        <p:spPr bwMode="auto">
          <a:xfrm>
            <a:off x="533400" y="350472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815609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686800" cy="6096000"/>
          </a:xfrm>
        </p:spPr>
        <p:txBody>
          <a:bodyPr/>
          <a:lstStyle/>
          <a:p>
            <a:r>
              <a:rPr lang="en-US" sz="1400" dirty="0"/>
              <a:t>-Or it may be sold only in a </a:t>
            </a:r>
            <a:r>
              <a:rPr lang="en-US" sz="1400" dirty="0">
                <a:hlinkClick r:id="rId2"/>
              </a:rPr>
              <a:t>private placement</a:t>
            </a:r>
            <a:r>
              <a:rPr lang="en-US" sz="1400" dirty="0"/>
              <a:t>, such as:</a:t>
            </a:r>
          </a:p>
          <a:p>
            <a:r>
              <a:rPr lang="en-US" sz="1400" dirty="0"/>
              <a:t>·        </a:t>
            </a:r>
            <a:r>
              <a:rPr lang="en-US" sz="1400" dirty="0">
                <a:hlinkClick r:id="rId3"/>
              </a:rPr>
              <a:t> Hedge fund</a:t>
            </a:r>
            <a:r>
              <a:rPr lang="en-US" sz="1400" dirty="0"/>
              <a:t> </a:t>
            </a:r>
          </a:p>
          <a:p>
            <a:r>
              <a:rPr lang="en-US" sz="1400" dirty="0"/>
              <a:t>·        </a:t>
            </a:r>
            <a:r>
              <a:rPr lang="en-US" sz="1400" dirty="0">
                <a:hlinkClick r:id="rId4"/>
              </a:rPr>
              <a:t> Private equity fund</a:t>
            </a:r>
            <a:endParaRPr lang="en-US" sz="1400" dirty="0"/>
          </a:p>
          <a:p>
            <a:r>
              <a:rPr lang="en-US" sz="1400" dirty="0"/>
              <a:t>-The term also includes:</a:t>
            </a:r>
          </a:p>
          <a:p>
            <a:r>
              <a:rPr lang="en-US" sz="1400" dirty="0"/>
              <a:t>·         Specialized vehicles such as collective and common trust funds, which are unique bank-managed funds structured primarily to commingle assets from qualifying pension plans or </a:t>
            </a:r>
            <a:r>
              <a:rPr lang="en-US" sz="1400" dirty="0" smtClean="0"/>
              <a:t>trusts</a:t>
            </a:r>
            <a:r>
              <a:rPr lang="en-US" sz="1400" dirty="0"/>
              <a:t/>
            </a:r>
            <a:br>
              <a:rPr lang="en-US" sz="1400" dirty="0"/>
            </a:br>
            <a:endParaRPr lang="en-US" sz="1400" dirty="0"/>
          </a:p>
          <a:p>
            <a:pPr marL="0" indent="0">
              <a:buNone/>
            </a:pPr>
            <a:r>
              <a:rPr lang="en-US" sz="1400" dirty="0"/>
              <a:t/>
            </a:r>
            <a:br>
              <a:rPr lang="en-US" sz="1400" dirty="0"/>
            </a:br>
            <a:endParaRPr lang="en-US" sz="1400" dirty="0">
              <a:latin typeface="Arial" panose="020B0604020202020204" pitchFamily="34" charset="0"/>
              <a:cs typeface="Arial" panose="020B0604020202020204" pitchFamily="34" charset="0"/>
            </a:endParaRPr>
          </a:p>
        </p:txBody>
      </p:sp>
      <p:sp>
        <p:nvSpPr>
          <p:cNvPr id="4" name="Rectangle 1"/>
          <p:cNvSpPr>
            <a:spLocks noChangeArrowheads="1"/>
          </p:cNvSpPr>
          <p:nvPr/>
        </p:nvSpPr>
        <p:spPr bwMode="auto">
          <a:xfrm>
            <a:off x="533400" y="350472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21695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686800" cy="6096000"/>
          </a:xfrm>
        </p:spPr>
        <p:txBody>
          <a:bodyPr/>
          <a:lstStyle/>
          <a:p>
            <a:pPr marL="0" indent="0">
              <a:buNone/>
            </a:pPr>
            <a:r>
              <a:rPr lang="en-US" sz="1400" b="1" dirty="0" smtClean="0"/>
              <a:t>CRITICAL RISKS AND MITIGATION</a:t>
            </a:r>
            <a:endParaRPr lang="en-US" sz="1400" dirty="0"/>
          </a:p>
          <a:p>
            <a:pPr marL="0" indent="0">
              <a:buNone/>
            </a:pPr>
            <a:r>
              <a:rPr lang="en-US" sz="1400" dirty="0" smtClean="0"/>
              <a:t>1.Risk of being thrown out of the business by the existing businesses  which means to retain our business we must       keep up with the developments in our field and also maintain good relations with our customers.</a:t>
            </a:r>
          </a:p>
          <a:p>
            <a:pPr marL="0" indent="0">
              <a:buNone/>
            </a:pPr>
            <a:endParaRPr lang="en-US" sz="1400" dirty="0"/>
          </a:p>
          <a:p>
            <a:pPr marL="0" indent="0">
              <a:buNone/>
            </a:pPr>
            <a:r>
              <a:rPr lang="en-US" sz="1400" dirty="0" smtClean="0"/>
              <a:t>2.Quality risk –The potential that we will fail to meet our quality goal for the product we are creating, services to our customers and business practices to avoid this we will keep ourselves on toes and try to adopt with the customer taste and even better the expectations of our customers</a:t>
            </a:r>
          </a:p>
          <a:p>
            <a:pPr marL="0" indent="0">
              <a:buNone/>
            </a:pPr>
            <a:endParaRPr lang="en-US" sz="1400" dirty="0"/>
          </a:p>
          <a:p>
            <a:pPr marL="0" indent="0">
              <a:buNone/>
            </a:pPr>
            <a:r>
              <a:rPr lang="en-US" sz="1400" dirty="0" smtClean="0"/>
              <a:t>3.Resourse risks – The chance that we will fail to meet our business goals due to lack of resources such as financing  to reduces this we will make sure that every cash we get in the business is put to use for the purpose of profit and also we will make sure we create good relations with our customers to make them long term customers.</a:t>
            </a:r>
          </a:p>
          <a:p>
            <a:pPr marL="0" indent="0">
              <a:buNone/>
            </a:pPr>
            <a:endParaRPr lang="en-US" sz="1400" dirty="0"/>
          </a:p>
          <a:p>
            <a:pPr marL="0" indent="0">
              <a:buNone/>
            </a:pPr>
            <a:r>
              <a:rPr lang="en-US" sz="1400" dirty="0" smtClean="0"/>
              <a:t>4.</a:t>
            </a:r>
            <a:endParaRPr lang="en-US" sz="1400" dirty="0"/>
          </a:p>
          <a:p>
            <a:endParaRPr lang="en-US" sz="1400" dirty="0" smtClean="0"/>
          </a:p>
          <a:p>
            <a:endParaRPr lang="en-US" sz="1400" dirty="0"/>
          </a:p>
          <a:p>
            <a:endParaRPr lang="en-US" sz="1400" dirty="0"/>
          </a:p>
        </p:txBody>
      </p:sp>
      <p:sp>
        <p:nvSpPr>
          <p:cNvPr id="4" name="Rectangle 1"/>
          <p:cNvSpPr>
            <a:spLocks noChangeArrowheads="1"/>
          </p:cNvSpPr>
          <p:nvPr/>
        </p:nvSpPr>
        <p:spPr bwMode="auto">
          <a:xfrm>
            <a:off x="533400" y="350472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63368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a:xfrm>
            <a:off x="152400" y="122238"/>
            <a:ext cx="8839200" cy="258762"/>
          </a:xfrm>
        </p:spPr>
        <p:txBody>
          <a:bodyPr/>
          <a:lstStyle/>
          <a:p>
            <a:pPr algn="l"/>
            <a:r>
              <a:rPr lang="en-US" sz="2000" dirty="0" smtClean="0"/>
              <a:t>Economic overview</a:t>
            </a:r>
            <a:endParaRPr lang="en-AU" sz="2000" dirty="0"/>
          </a:p>
        </p:txBody>
      </p:sp>
      <p:sp>
        <p:nvSpPr>
          <p:cNvPr id="2" name="Content Placeholder 1"/>
          <p:cNvSpPr>
            <a:spLocks noGrp="1"/>
          </p:cNvSpPr>
          <p:nvPr>
            <p:ph idx="1"/>
          </p:nvPr>
        </p:nvSpPr>
        <p:spPr>
          <a:xfrm>
            <a:off x="152400" y="685800"/>
            <a:ext cx="8991600" cy="6172200"/>
          </a:xfrm>
        </p:spPr>
        <p:txBody>
          <a:bodyPr/>
          <a:lstStyle/>
          <a:p>
            <a:r>
              <a:rPr lang="en-US" sz="1400" dirty="0">
                <a:latin typeface="Arial" panose="020B0604020202020204" pitchFamily="34" charset="0"/>
                <a:cs typeface="Arial" panose="020B0604020202020204" pitchFamily="34" charset="0"/>
              </a:rPr>
              <a:t>As the world population and the demand for food continue to grow, global food security characterized by the accessibility, usability, and availability of food is becoming increasingly threatened by an array of factors, including the worldwide expansion and changing dietary preferences of the middle class, urbanization, diminishing natural resources, food price volatility, and inefficient labor and land use (WHO </a:t>
            </a:r>
            <a:r>
              <a:rPr lang="en-US" sz="1400" dirty="0" err="1">
                <a:latin typeface="Arial" panose="020B0604020202020204" pitchFamily="34" charset="0"/>
                <a:cs typeface="Arial" panose="020B0604020202020204" pitchFamily="34" charset="0"/>
              </a:rPr>
              <a:t>n.d.</a:t>
            </a:r>
            <a:r>
              <a:rPr lang="en-US" sz="1400" dirty="0">
                <a:latin typeface="Arial" panose="020B0604020202020204" pitchFamily="34" charset="0"/>
                <a:cs typeface="Arial" panose="020B0604020202020204" pitchFamily="34" charset="0"/>
              </a:rPr>
              <a:t>). Despite these challenges, the Food and Agriculture Organization of the United Nations ascertains that our planet has the capacity to sustain the expanding global population. Many farmers incur losses during postharvest .Many places where drought is prominent people are affected by  Malnutrition diseases.</a:t>
            </a:r>
          </a:p>
          <a:p>
            <a:r>
              <a:rPr lang="en-US" sz="1400" dirty="0">
                <a:latin typeface="Arial" panose="020B0604020202020204" pitchFamily="34" charset="0"/>
                <a:cs typeface="Arial" panose="020B0604020202020204" pitchFamily="34" charset="0"/>
              </a:rPr>
              <a:t>Primary data on the stressors was collected from detailed interviews with 30 farmers, vendors, from various parts of Kenya. Understanding which models are the most resilient to the various stressors would allow entrepreneurs to compare models and make more informed decisions about which models are most appropriate for their </a:t>
            </a:r>
            <a:r>
              <a:rPr lang="en-US" sz="1400" dirty="0" smtClean="0">
                <a:latin typeface="Arial" panose="020B0604020202020204" pitchFamily="34" charset="0"/>
                <a:cs typeface="Arial" panose="020B0604020202020204" pitchFamily="34" charset="0"/>
              </a:rPr>
              <a:t>technologies. Most </a:t>
            </a:r>
            <a:r>
              <a:rPr lang="en-US" sz="1400" dirty="0">
                <a:latin typeface="Arial" panose="020B0604020202020204" pitchFamily="34" charset="0"/>
                <a:cs typeface="Arial" panose="020B0604020202020204" pitchFamily="34" charset="0"/>
              </a:rPr>
              <a:t>of these vegetables sold in open markets appeared fresh but were sold from poor environmental conditions. At times because of poor handling, their qualities were perceived to be poor, an issue that discouraged many potential buyers from consuming these products. The most commonly sold traditional leafy vegetables in Nairobi were Jute (‘mrenda’), Crotalaria (‘</a:t>
            </a:r>
            <a:r>
              <a:rPr lang="en-US" sz="1400" dirty="0" err="1">
                <a:latin typeface="Arial" panose="020B0604020202020204" pitchFamily="34" charset="0"/>
                <a:cs typeface="Arial" panose="020B0604020202020204" pitchFamily="34" charset="0"/>
              </a:rPr>
              <a:t>mito</a:t>
            </a:r>
            <a:r>
              <a:rPr lang="en-US" sz="1400" dirty="0">
                <a:latin typeface="Arial" panose="020B0604020202020204" pitchFamily="34" charset="0"/>
                <a:cs typeface="Arial" panose="020B0604020202020204" pitchFamily="34" charset="0"/>
              </a:rPr>
              <a:t>’), Solanum (‘osuga’/’</a:t>
            </a:r>
            <a:r>
              <a:rPr lang="en-US" sz="1400" dirty="0" err="1">
                <a:latin typeface="Arial" panose="020B0604020202020204" pitchFamily="34" charset="0"/>
                <a:cs typeface="Arial" panose="020B0604020202020204" pitchFamily="34" charset="0"/>
              </a:rPr>
              <a:t>managu</a:t>
            </a:r>
            <a:r>
              <a:rPr lang="en-US" sz="1400" dirty="0">
                <a:latin typeface="Arial" panose="020B0604020202020204" pitchFamily="34" charset="0"/>
                <a:cs typeface="Arial" panose="020B0604020202020204" pitchFamily="34" charset="0"/>
              </a:rPr>
              <a:t>’), Spider plant (‘saget’), Amaranth, pumpkin leaves, and African kale. The survey was conducted during the hot months (February/March) and therefore most of the vegetables were not available in large quantities.</a:t>
            </a:r>
          </a:p>
          <a:p>
            <a:r>
              <a:rPr lang="en-US" sz="1400" dirty="0" smtClean="0">
                <a:latin typeface="Arial" panose="020B0604020202020204" pitchFamily="34" charset="0"/>
                <a:cs typeface="Arial" panose="020B0604020202020204" pitchFamily="34" charset="0"/>
              </a:rPr>
              <a:t>Lastly</a:t>
            </a:r>
            <a:r>
              <a:rPr lang="en-US" sz="1400" dirty="0">
                <a:latin typeface="Arial" panose="020B0604020202020204" pitchFamily="34" charset="0"/>
                <a:cs typeface="Arial" panose="020B0604020202020204" pitchFamily="34" charset="0"/>
              </a:rPr>
              <a:t>, this technology being cheap and effective should be transferred to the local communities and women groups for preservation of seasonal vegetables like cowpeas. Together with it, the promotion for increased acceptability and consumption of the fermented and dehydrated vegetables should be done among the rural communities, where the deficiency of vitamin A and iron is likely to be rampant during the drought The most applicable method of drying includes freeze, vacuum, osmotic, cabinet or tray, ﬂuidized bed, spouted bed, Ohmic, microwave and combination thereof except for freeze drying, applying heat during drying through conduction, convection and radiation are the basic techniques used to force water to vaporize, while forced air is applied to encourage the removal of vapor. A large number of food and biomaterials are dehydrated in a variety of units with diverse processing </a:t>
            </a:r>
            <a:r>
              <a:rPr lang="en-US" sz="1400" dirty="0" smtClean="0">
                <a:latin typeface="Arial" panose="020B0604020202020204" pitchFamily="34" charset="0"/>
                <a:cs typeface="Arial" panose="020B0604020202020204" pitchFamily="34" charset="0"/>
              </a:rPr>
              <a:t>conditions. The </a:t>
            </a:r>
            <a:r>
              <a:rPr lang="en-US" sz="1400" dirty="0">
                <a:latin typeface="Arial" panose="020B0604020202020204" pitchFamily="34" charset="0"/>
                <a:cs typeface="Arial" panose="020B0604020202020204" pitchFamily="34" charset="0"/>
              </a:rPr>
              <a:t>choice of drying method depends on various factors such as the type of product, availability of dryer, cost of dehydration and ﬁnal quality of desiccated product. Energy consumption and quality of dried products are </a:t>
            </a:r>
            <a:r>
              <a:rPr lang="en-US" sz="1400" dirty="0" smtClean="0">
                <a:latin typeface="Arial" panose="020B0604020202020204" pitchFamily="34" charset="0"/>
                <a:cs typeface="Arial" panose="020B0604020202020204" pitchFamily="34" charset="0"/>
              </a:rPr>
              <a:t>other</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5623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a:xfrm>
            <a:off x="152400" y="122238"/>
            <a:ext cx="8839200" cy="258762"/>
          </a:xfrm>
        </p:spPr>
        <p:txBody>
          <a:bodyPr/>
          <a:lstStyle/>
          <a:p>
            <a:pPr algn="l"/>
            <a:r>
              <a:rPr lang="en-US" sz="2000" dirty="0" smtClean="0"/>
              <a:t>Economic overview</a:t>
            </a:r>
            <a:endParaRPr lang="en-AU" sz="2000" dirty="0"/>
          </a:p>
        </p:txBody>
      </p:sp>
      <p:sp>
        <p:nvSpPr>
          <p:cNvPr id="2" name="Content Placeholder 1"/>
          <p:cNvSpPr>
            <a:spLocks noGrp="1"/>
          </p:cNvSpPr>
          <p:nvPr>
            <p:ph idx="1"/>
          </p:nvPr>
        </p:nvSpPr>
        <p:spPr>
          <a:xfrm>
            <a:off x="152400" y="685800"/>
            <a:ext cx="8991600" cy="6172200"/>
          </a:xfrm>
        </p:spPr>
        <p:txBody>
          <a:bodyPr/>
          <a:lstStyle/>
          <a:p>
            <a:r>
              <a:rPr lang="en-US" sz="1400" dirty="0">
                <a:latin typeface="Arial" panose="020B0604020202020204" pitchFamily="34" charset="0"/>
                <a:cs typeface="Arial" panose="020B0604020202020204" pitchFamily="34" charset="0"/>
              </a:rPr>
              <a:t>As the world population and the demand for food continue to grow, global food security characterized by the accessibility, usability, and availability of food is becoming increasingly threatened by an array of factors, including the worldwide expansion and changing dietary preferences of the middle class, urbanization, diminishing natural resources, food price volatility, and inefficient labor and land use (WHO </a:t>
            </a:r>
            <a:r>
              <a:rPr lang="en-US" sz="1400" dirty="0" err="1">
                <a:latin typeface="Arial" panose="020B0604020202020204" pitchFamily="34" charset="0"/>
                <a:cs typeface="Arial" panose="020B0604020202020204" pitchFamily="34" charset="0"/>
              </a:rPr>
              <a:t>n.d.</a:t>
            </a:r>
            <a:r>
              <a:rPr lang="en-US" sz="1400" dirty="0">
                <a:latin typeface="Arial" panose="020B0604020202020204" pitchFamily="34" charset="0"/>
                <a:cs typeface="Arial" panose="020B0604020202020204" pitchFamily="34" charset="0"/>
              </a:rPr>
              <a:t>). Despite these challenges, the Food and Agriculture Organization of the United Nations ascertains that our planet has the capacity to sustain the expanding global population. Many farmers incur losses during postharvest .Many places where drought is prominent people are affected by  Malnutrition diseases.</a:t>
            </a:r>
          </a:p>
          <a:p>
            <a:r>
              <a:rPr lang="en-US" sz="1400" dirty="0">
                <a:latin typeface="Arial" panose="020B0604020202020204" pitchFamily="34" charset="0"/>
                <a:cs typeface="Arial" panose="020B0604020202020204" pitchFamily="34" charset="0"/>
              </a:rPr>
              <a:t>Primary data on the stressors was collected from detailed interviews with 30 farmers, vendors, from various parts of Kenya. Understanding which models are the most resilient to the various stressors would allow entrepreneurs to compare models and make more informed decisions about which models are most appropriate for their </a:t>
            </a:r>
            <a:r>
              <a:rPr lang="en-US" sz="1400" dirty="0" smtClean="0">
                <a:latin typeface="Arial" panose="020B0604020202020204" pitchFamily="34" charset="0"/>
                <a:cs typeface="Arial" panose="020B0604020202020204" pitchFamily="34" charset="0"/>
              </a:rPr>
              <a:t>technologies. Most </a:t>
            </a:r>
            <a:r>
              <a:rPr lang="en-US" sz="1400" dirty="0">
                <a:latin typeface="Arial" panose="020B0604020202020204" pitchFamily="34" charset="0"/>
                <a:cs typeface="Arial" panose="020B0604020202020204" pitchFamily="34" charset="0"/>
              </a:rPr>
              <a:t>of these vegetables sold in open markets appeared fresh but were sold from poor environmental conditions. At times because of poor handling, their qualities were perceived to be poor, an issue that discouraged many potential buyers from consuming these products. The most commonly sold traditional leafy vegetables in Nairobi were Jute (‘mrenda’), Crotalaria (‘</a:t>
            </a:r>
            <a:r>
              <a:rPr lang="en-US" sz="1400" dirty="0" err="1">
                <a:latin typeface="Arial" panose="020B0604020202020204" pitchFamily="34" charset="0"/>
                <a:cs typeface="Arial" panose="020B0604020202020204" pitchFamily="34" charset="0"/>
              </a:rPr>
              <a:t>mito</a:t>
            </a:r>
            <a:r>
              <a:rPr lang="en-US" sz="1400" dirty="0">
                <a:latin typeface="Arial" panose="020B0604020202020204" pitchFamily="34" charset="0"/>
                <a:cs typeface="Arial" panose="020B0604020202020204" pitchFamily="34" charset="0"/>
              </a:rPr>
              <a:t>’), Solanum (‘osuga’/’</a:t>
            </a:r>
            <a:r>
              <a:rPr lang="en-US" sz="1400" dirty="0" err="1">
                <a:latin typeface="Arial" panose="020B0604020202020204" pitchFamily="34" charset="0"/>
                <a:cs typeface="Arial" panose="020B0604020202020204" pitchFamily="34" charset="0"/>
              </a:rPr>
              <a:t>managu</a:t>
            </a:r>
            <a:r>
              <a:rPr lang="en-US" sz="1400" dirty="0">
                <a:latin typeface="Arial" panose="020B0604020202020204" pitchFamily="34" charset="0"/>
                <a:cs typeface="Arial" panose="020B0604020202020204" pitchFamily="34" charset="0"/>
              </a:rPr>
              <a:t>’), Spider plant (‘saget’), Amaranth, pumpkin leaves, and African kale. The survey was conducted during the hot months (February/March) and therefore most of the vegetables were not available in large quantities.</a:t>
            </a:r>
          </a:p>
          <a:p>
            <a:r>
              <a:rPr lang="en-US" sz="1400" dirty="0" smtClean="0">
                <a:latin typeface="Arial" panose="020B0604020202020204" pitchFamily="34" charset="0"/>
                <a:cs typeface="Arial" panose="020B0604020202020204" pitchFamily="34" charset="0"/>
              </a:rPr>
              <a:t>Lastly</a:t>
            </a:r>
            <a:r>
              <a:rPr lang="en-US" sz="1400" dirty="0">
                <a:latin typeface="Arial" panose="020B0604020202020204" pitchFamily="34" charset="0"/>
                <a:cs typeface="Arial" panose="020B0604020202020204" pitchFamily="34" charset="0"/>
              </a:rPr>
              <a:t>, this technology being cheap and effective should be transferred to the local communities and women groups for preservation of seasonal vegetables like cowpeas. Together with it, the promotion for increased acceptability and consumption of the fermented and dehydrated vegetables should be done among the rural communities, where the deficiency of vitamin A and iron is likely to be rampant during the drought The most applicable method of drying includes freeze, vacuum, osmotic, cabinet or tray, ﬂuidized bed, spouted bed, Ohmic, microwave and combination thereof except for freeze drying, applying heat during drying through conduction, convection and radiation are the basic techniques used to force water to vaporize, while forced air is applied to encourage the removal of vapor. A large number of food and biomaterials are dehydrated in a variety of units with diverse processing </a:t>
            </a:r>
            <a:r>
              <a:rPr lang="en-US" sz="1400" dirty="0" smtClean="0">
                <a:latin typeface="Arial" panose="020B0604020202020204" pitchFamily="34" charset="0"/>
                <a:cs typeface="Arial" panose="020B0604020202020204" pitchFamily="34" charset="0"/>
              </a:rPr>
              <a:t>conditions. The </a:t>
            </a:r>
            <a:r>
              <a:rPr lang="en-US" sz="1400" dirty="0">
                <a:latin typeface="Arial" panose="020B0604020202020204" pitchFamily="34" charset="0"/>
                <a:cs typeface="Arial" panose="020B0604020202020204" pitchFamily="34" charset="0"/>
              </a:rPr>
              <a:t>choice of drying method depends on various factors such as the type of product, availability of dryer, cost of dehydration and ﬁnal quality of desiccated product. Energy consumption and quality of dried products are </a:t>
            </a:r>
            <a:r>
              <a:rPr lang="en-US" sz="1400" dirty="0" smtClean="0">
                <a:latin typeface="Arial" panose="020B0604020202020204" pitchFamily="34" charset="0"/>
                <a:cs typeface="Arial" panose="020B0604020202020204" pitchFamily="34" charset="0"/>
              </a:rPr>
              <a:t>other</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5325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686800" cy="6096000"/>
          </a:xfrm>
        </p:spPr>
        <p:txBody>
          <a:bodyPr/>
          <a:lstStyle/>
          <a:p>
            <a:pPr marL="0" indent="0">
              <a:buNone/>
            </a:pPr>
            <a:r>
              <a:rPr lang="en-US" sz="1400" dirty="0">
                <a:latin typeface="Arial" panose="020B0604020202020204" pitchFamily="34" charset="0"/>
                <a:cs typeface="Arial" panose="020B0604020202020204" pitchFamily="34" charset="0"/>
              </a:rPr>
              <a:t>critical parameters in the selection of a drying </a:t>
            </a:r>
            <a:r>
              <a:rPr lang="en-US" sz="1400" dirty="0" smtClean="0">
                <a:latin typeface="Arial" panose="020B0604020202020204" pitchFamily="34" charset="0"/>
                <a:cs typeface="Arial" panose="020B0604020202020204" pitchFamily="34" charset="0"/>
              </a:rPr>
              <a:t>process. To </a:t>
            </a:r>
            <a:r>
              <a:rPr lang="en-US" sz="1400" dirty="0">
                <a:latin typeface="Arial" panose="020B0604020202020204" pitchFamily="34" charset="0"/>
                <a:cs typeface="Arial" panose="020B0604020202020204" pitchFamily="34" charset="0"/>
              </a:rPr>
              <a:t>reduce the use of fossil fuel, electrical energy is an alternate source of energy for drying applications especially where electricity is generated by a renewable energy source such as hydro power or wind </a:t>
            </a:r>
            <a:r>
              <a:rPr lang="en-US" sz="1400" dirty="0" smtClean="0">
                <a:latin typeface="Arial" panose="020B0604020202020204" pitchFamily="34" charset="0"/>
                <a:cs typeface="Arial" panose="020B0604020202020204" pitchFamily="34" charset="0"/>
              </a:rPr>
              <a:t>power. Keeping </a:t>
            </a:r>
            <a:r>
              <a:rPr lang="en-US" sz="1400" dirty="0">
                <a:latin typeface="Arial" panose="020B0604020202020204" pitchFamily="34" charset="0"/>
                <a:cs typeface="Arial" panose="020B0604020202020204" pitchFamily="34" charset="0"/>
              </a:rPr>
              <a:t>these in view, the present review is focusing on recent developments in drying and dehydration and future scope for better </a:t>
            </a:r>
            <a:r>
              <a:rPr lang="en-US" sz="1400" dirty="0" smtClean="0">
                <a:latin typeface="Arial" panose="020B0604020202020204" pitchFamily="34" charset="0"/>
                <a:cs typeface="Arial" panose="020B0604020202020204" pitchFamily="34" charset="0"/>
              </a:rPr>
              <a:t>drying. Malnutrition </a:t>
            </a:r>
            <a:r>
              <a:rPr lang="en-US" sz="1400" dirty="0">
                <a:latin typeface="Arial" panose="020B0604020202020204" pitchFamily="34" charset="0"/>
                <a:cs typeface="Arial" panose="020B0604020202020204" pitchFamily="34" charset="0"/>
              </a:rPr>
              <a:t>due to nutritionally inadequate diets is one of the major concerns in Kenya and many other developing </a:t>
            </a:r>
            <a:r>
              <a:rPr lang="en-US" sz="1400" dirty="0" smtClean="0">
                <a:latin typeface="Arial" panose="020B0604020202020204" pitchFamily="34" charset="0"/>
                <a:cs typeface="Arial" panose="020B0604020202020204" pitchFamily="34" charset="0"/>
              </a:rPr>
              <a:t>countries. The </a:t>
            </a:r>
            <a:r>
              <a:rPr lang="en-US" sz="1400" dirty="0">
                <a:latin typeface="Arial" panose="020B0604020202020204" pitchFamily="34" charset="0"/>
                <a:cs typeface="Arial" panose="020B0604020202020204" pitchFamily="34" charset="0"/>
              </a:rPr>
              <a:t>vegetables are rich in vitamins especially A, B, and C, and minerals such as iron, zinc, calcium and phosphorus, thus helping  curb malnutrition mostly in hunger stricken </a:t>
            </a:r>
            <a:r>
              <a:rPr lang="en-US" sz="1400" dirty="0" smtClean="0">
                <a:latin typeface="Arial" panose="020B0604020202020204" pitchFamily="34" charset="0"/>
                <a:cs typeface="Arial" panose="020B0604020202020204" pitchFamily="34" charset="0"/>
              </a:rPr>
              <a:t>areas.</a:t>
            </a:r>
          </a:p>
          <a:p>
            <a:pPr marL="0" indent="0">
              <a:buNone/>
            </a:pPr>
            <a:r>
              <a:rPr lang="en-US" sz="1400" dirty="0" smtClean="0">
                <a:latin typeface="Arial" panose="020B0604020202020204" pitchFamily="34" charset="0"/>
                <a:cs typeface="Arial" panose="020B0604020202020204" pitchFamily="34" charset="0"/>
              </a:rPr>
              <a:t/>
            </a:r>
            <a:br>
              <a:rPr lang="en-US" sz="1400" dirty="0" smtClean="0">
                <a:latin typeface="Arial" panose="020B0604020202020204" pitchFamily="34" charset="0"/>
                <a:cs typeface="Arial" panose="020B0604020202020204" pitchFamily="34" charset="0"/>
              </a:rPr>
            </a:br>
            <a:r>
              <a:rPr lang="en-US" sz="1400" dirty="0" smtClean="0">
                <a:latin typeface="Arial" panose="020B0604020202020204" pitchFamily="34" charset="0"/>
                <a:cs typeface="Arial" panose="020B0604020202020204" pitchFamily="34" charset="0"/>
              </a:rPr>
              <a:t/>
            </a:r>
            <a:br>
              <a:rPr lang="en-US" sz="1400" dirty="0" smtClean="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a:xfrm>
            <a:off x="152400" y="122238"/>
            <a:ext cx="8839200" cy="258762"/>
          </a:xfrm>
        </p:spPr>
        <p:txBody>
          <a:bodyPr/>
          <a:lstStyle/>
          <a:p>
            <a:r>
              <a:rPr lang="en-US" sz="2000" dirty="0"/>
              <a:t>PRODUCT</a:t>
            </a:r>
          </a:p>
        </p:txBody>
      </p:sp>
      <p:sp>
        <p:nvSpPr>
          <p:cNvPr id="3" name="Content Placeholder 2"/>
          <p:cNvSpPr>
            <a:spLocks noGrp="1"/>
          </p:cNvSpPr>
          <p:nvPr>
            <p:ph idx="1"/>
          </p:nvPr>
        </p:nvSpPr>
        <p:spPr>
          <a:xfrm>
            <a:off x="228600" y="609600"/>
            <a:ext cx="8686800" cy="6096000"/>
          </a:xfrm>
        </p:spPr>
        <p:txBody>
          <a:bodyPr/>
          <a:lstStyle/>
          <a:p>
            <a:pPr marL="0" indent="0">
              <a:buNone/>
            </a:pPr>
            <a:r>
              <a:rPr lang="en-US" sz="1400" dirty="0" smtClean="0">
                <a:latin typeface="Arial" panose="020B0604020202020204" pitchFamily="34" charset="0"/>
                <a:cs typeface="Arial" panose="020B0604020202020204" pitchFamily="34" charset="0"/>
              </a:rPr>
              <a:t>	Being </a:t>
            </a:r>
            <a:r>
              <a:rPr lang="en-US" sz="1400" dirty="0">
                <a:latin typeface="Arial" panose="020B0604020202020204" pitchFamily="34" charset="0"/>
                <a:cs typeface="Arial" panose="020B0604020202020204" pitchFamily="34" charset="0"/>
              </a:rPr>
              <a:t>in a country that has one of its major concerns as fighting  malnutrition mostly in hunger stricken areas because the relief food from the government doesn’t contain all the nutrients required by the body, we decided to come up with a solution to the problem that we validated from the research we did by  interviewing farmers and also vegetable vendors, which is building a hardware product that will be used to dry surplus vegetables from farmers to reduce post-harvest losses of their vegetables. After drying these vegetables we plan to package them in 500g plastic bags then deliver/sell them to NGOs so that they can be distributed to the hunger-stricken areas with the aim of providing a balanced diet to curb malnutrition. Our product will be able to meet different needs at the same time as our customers requested which is:-drying more than one farm produce at the same time with regulated temperatures, which after drying the farm produce will retain the same percentage of nutrients as fresh produce from the farm.</a:t>
            </a:r>
          </a:p>
          <a:p>
            <a:pPr marL="0" indent="0">
              <a:buNone/>
            </a:pPr>
            <a:r>
              <a:rPr lang="en-US" sz="1400" dirty="0" smtClean="0">
                <a:latin typeface="Arial" panose="020B0604020202020204" pitchFamily="34" charset="0"/>
                <a:cs typeface="Arial" panose="020B0604020202020204" pitchFamily="34" charset="0"/>
              </a:rPr>
              <a:t>	The </a:t>
            </a:r>
            <a:r>
              <a:rPr lang="en-US" sz="1400" dirty="0">
                <a:latin typeface="Arial" panose="020B0604020202020204" pitchFamily="34" charset="0"/>
                <a:cs typeface="Arial" panose="020B0604020202020204" pitchFamily="34" charset="0"/>
              </a:rPr>
              <a:t>hardware machine will be powered by </a:t>
            </a:r>
            <a:r>
              <a:rPr lang="en-US" sz="1400" dirty="0" smtClean="0">
                <a:latin typeface="Arial" panose="020B0604020202020204" pitchFamily="34" charset="0"/>
                <a:cs typeface="Arial" panose="020B0604020202020204" pitchFamily="34" charset="0"/>
              </a:rPr>
              <a:t>solar. Using </a:t>
            </a:r>
            <a:r>
              <a:rPr lang="en-US" sz="1400" dirty="0">
                <a:latin typeface="Arial" panose="020B0604020202020204" pitchFamily="34" charset="0"/>
                <a:cs typeface="Arial" panose="020B0604020202020204" pitchFamily="34" charset="0"/>
              </a:rPr>
              <a:t>a solar </a:t>
            </a:r>
            <a:r>
              <a:rPr lang="en-US" sz="1400" dirty="0" smtClean="0">
                <a:latin typeface="Arial" panose="020B0604020202020204" pitchFamily="34" charset="0"/>
                <a:cs typeface="Arial" panose="020B0604020202020204" pitchFamily="34" charset="0"/>
              </a:rPr>
              <a:t>panel, the </a:t>
            </a:r>
            <a:r>
              <a:rPr lang="en-US" sz="1400" dirty="0">
                <a:latin typeface="Arial" panose="020B0604020202020204" pitchFamily="34" charset="0"/>
                <a:cs typeface="Arial" panose="020B0604020202020204" pitchFamily="34" charset="0"/>
              </a:rPr>
              <a:t>power will be then transferred to batteries that have an adapter to convert </a:t>
            </a:r>
            <a:r>
              <a:rPr lang="en-US" sz="1400" dirty="0" smtClean="0">
                <a:latin typeface="Arial" panose="020B0604020202020204" pitchFamily="34" charset="0"/>
                <a:cs typeface="Arial" panose="020B0604020202020204" pitchFamily="34" charset="0"/>
              </a:rPr>
              <a:t>energy. The </a:t>
            </a:r>
            <a:r>
              <a:rPr lang="en-US" sz="1400" dirty="0">
                <a:latin typeface="Arial" panose="020B0604020202020204" pitchFamily="34" charset="0"/>
                <a:cs typeface="Arial" panose="020B0604020202020204" pitchFamily="34" charset="0"/>
              </a:rPr>
              <a:t>power will be supplied to </a:t>
            </a:r>
            <a:r>
              <a:rPr lang="en-US" sz="1400" dirty="0" smtClean="0">
                <a:latin typeface="Arial" panose="020B0604020202020204" pitchFamily="34" charset="0"/>
                <a:cs typeface="Arial" panose="020B0604020202020204" pitchFamily="34" charset="0"/>
              </a:rPr>
              <a:t>Arduino, then </a:t>
            </a:r>
            <a:r>
              <a:rPr lang="en-US" sz="1400" dirty="0">
                <a:latin typeface="Arial" panose="020B0604020202020204" pitchFamily="34" charset="0"/>
                <a:cs typeface="Arial" panose="020B0604020202020204" pitchFamily="34" charset="0"/>
              </a:rPr>
              <a:t>the Arduino transfers power to the </a:t>
            </a:r>
            <a:r>
              <a:rPr lang="en-US" sz="1400" dirty="0" smtClean="0">
                <a:latin typeface="Arial" panose="020B0604020202020204" pitchFamily="34" charset="0"/>
                <a:cs typeface="Arial" panose="020B0604020202020204" pitchFamily="34" charset="0"/>
              </a:rPr>
              <a:t>fan. The </a:t>
            </a:r>
            <a:r>
              <a:rPr lang="en-US" sz="1400" dirty="0">
                <a:latin typeface="Arial" panose="020B0604020202020204" pitchFamily="34" charset="0"/>
                <a:cs typeface="Arial" panose="020B0604020202020204" pitchFamily="34" charset="0"/>
              </a:rPr>
              <a:t>hardware machine will also have temperature humidity sensor that measures the temperature to remain moderate for  vegetable </a:t>
            </a:r>
            <a:r>
              <a:rPr lang="en-US" sz="1400" dirty="0" smtClean="0">
                <a:latin typeface="Arial" panose="020B0604020202020204" pitchFamily="34" charset="0"/>
                <a:cs typeface="Arial" panose="020B0604020202020204" pitchFamily="34" charset="0"/>
              </a:rPr>
              <a:t>drying. This </a:t>
            </a:r>
            <a:r>
              <a:rPr lang="en-US" sz="1400" dirty="0">
                <a:latin typeface="Arial" panose="020B0604020202020204" pitchFamily="34" charset="0"/>
                <a:cs typeface="Arial" panose="020B0604020202020204" pitchFamily="34" charset="0"/>
              </a:rPr>
              <a:t>ensures that the temperature remains 150F - 180F.When the temperatures are higher than the maximum the fan is automatically turned </a:t>
            </a:r>
            <a:r>
              <a:rPr lang="en-US" sz="1400" dirty="0" smtClean="0">
                <a:latin typeface="Arial" panose="020B0604020202020204" pitchFamily="34" charset="0"/>
                <a:cs typeface="Arial" panose="020B0604020202020204" pitchFamily="34" charset="0"/>
              </a:rPr>
              <a:t>on. This </a:t>
            </a:r>
            <a:r>
              <a:rPr lang="en-US" sz="1400" dirty="0">
                <a:latin typeface="Arial" panose="020B0604020202020204" pitchFamily="34" charset="0"/>
                <a:cs typeface="Arial" panose="020B0604020202020204" pitchFamily="34" charset="0"/>
              </a:rPr>
              <a:t>is to allow the temperatures to remain moderate to ensure that the vegetables don’t lose their </a:t>
            </a:r>
            <a:r>
              <a:rPr lang="en-US" sz="1400" dirty="0" smtClean="0">
                <a:latin typeface="Arial" panose="020B0604020202020204" pitchFamily="34" charset="0"/>
                <a:cs typeface="Arial" panose="020B0604020202020204" pitchFamily="34" charset="0"/>
              </a:rPr>
              <a:t>nutrients.</a:t>
            </a: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	The </a:t>
            </a:r>
            <a:r>
              <a:rPr lang="en-US" sz="1400" dirty="0">
                <a:latin typeface="Arial" panose="020B0604020202020204" pitchFamily="34" charset="0"/>
                <a:cs typeface="Arial" panose="020B0604020202020204" pitchFamily="34" charset="0"/>
              </a:rPr>
              <a:t>vegetables will be picked from the farmers and packed carefully in crates neither too tight nor too loose in two bunches stalks facing different sides. The vegetables will then be weighed, loaded to our trucks then transported to our warehouse. After vegetables from different farmers arrive at the warehouse they will be offloaded then weighed again just to confirm that the weight given at the farm level is still intact. The vegetables will then be sorted and graded then weighed again according to their different grades, After which we will now engage in washing them clean and putting them in the machine for drying. After drying we will package the vegetables in 500g plastic bags then according to orders we deliver the vegetables to the respective </a:t>
            </a:r>
            <a:r>
              <a:rPr lang="en-US" sz="1400" dirty="0" smtClean="0">
                <a:latin typeface="Arial" panose="020B0604020202020204" pitchFamily="34" charset="0"/>
                <a:cs typeface="Arial" panose="020B0604020202020204" pitchFamily="34" charset="0"/>
              </a:rPr>
              <a:t>NGOs.</a:t>
            </a:r>
            <a:r>
              <a:rPr lang="en-US" sz="1400" dirty="0"/>
              <a:t/>
            </a:r>
            <a:br>
              <a:rPr lang="en-US" sz="1400" dirty="0"/>
            </a:b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9757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686800" cy="6400800"/>
          </a:xfrm>
        </p:spPr>
        <p:txBody>
          <a:bodyPr/>
          <a:lstStyle/>
          <a:p>
            <a:pPr marL="0" indent="0">
              <a:buNone/>
            </a:pPr>
            <a:r>
              <a:rPr lang="en-US" sz="1400" dirty="0" smtClean="0">
                <a:latin typeface="Arial" panose="020B0604020202020204" pitchFamily="34" charset="0"/>
                <a:cs typeface="Arial" panose="020B0604020202020204" pitchFamily="34" charset="0"/>
              </a:rPr>
              <a:t>	</a:t>
            </a:r>
            <a:r>
              <a:rPr lang="en-US" sz="1400" dirty="0"/>
              <a:t>After three years of successful business running, we intend to start selling our machines to groups of farmers in large scale vegetable farming areas and train them on how to operate the machine, after which they will be doing the drying on their own but we will also be offering machine service at a cost. We will also link the farmers with the NGOs we will have worked with just to make sure we do not add extra tasks to the farmers of getting the market for their dried vegetables.</a:t>
            </a:r>
          </a:p>
          <a:p>
            <a:pPr marL="0" indent="0">
              <a:buNone/>
            </a:pPr>
            <a:r>
              <a:rPr lang="en-US" sz="1400" dirty="0" smtClean="0"/>
              <a:t>	Our </a:t>
            </a:r>
            <a:r>
              <a:rPr lang="en-US" sz="1400" dirty="0"/>
              <a:t>customers are the NGOs, we plan on partnering with the farmers first then make then our future customer. So the farmers will be helping us get the product that the NGOs want which is vegetables then we will be making the vegetables available to the NGOs in the form that will meet their needs</a:t>
            </a:r>
            <a:r>
              <a:rPr lang="en-US" sz="1400" dirty="0" smtClean="0"/>
              <a:t>.</a:t>
            </a:r>
          </a:p>
          <a:p>
            <a:pPr marL="0" indent="0">
              <a:buNone/>
            </a:pPr>
            <a:endParaRPr lang="en-US" sz="1400" dirty="0"/>
          </a:p>
          <a:p>
            <a:pPr marL="0" indent="0">
              <a:buNone/>
            </a:pPr>
            <a:r>
              <a:rPr lang="en-US" sz="1400" dirty="0"/>
              <a:t>				</a:t>
            </a:r>
            <a:endParaRPr lang="en-US" sz="1400" dirty="0" smtClean="0"/>
          </a:p>
          <a:p>
            <a:pPr marL="0" indent="0">
              <a:buNone/>
            </a:pPr>
            <a:r>
              <a:rPr lang="en-US" sz="1400" dirty="0"/>
              <a:t>	</a:t>
            </a:r>
            <a:r>
              <a:rPr lang="en-US" sz="1400" dirty="0" smtClean="0"/>
              <a:t>		OUR PRODUCT  MOCKUP</a:t>
            </a:r>
            <a:endParaRPr lang="en-US" sz="1400" dirty="0"/>
          </a:p>
          <a:p>
            <a:pPr marL="0" indent="0">
              <a:buNone/>
            </a:pPr>
            <a:r>
              <a:rPr lang="en-US" sz="1400" dirty="0" smtClean="0"/>
              <a:t>	</a:t>
            </a:r>
            <a:endParaRPr lang="en-US" sz="1400" dirty="0">
              <a:latin typeface="Arial" panose="020B0604020202020204" pitchFamily="34" charset="0"/>
              <a:cs typeface="Arial" panose="020B0604020202020204" pitchFamily="34" charset="0"/>
            </a:endParaRPr>
          </a:p>
        </p:txBody>
      </p:sp>
      <p:pic>
        <p:nvPicPr>
          <p:cNvPr id="1028" name="Picture 4" descr="https://lh3.googleusercontent.com/DPiSD4REffxp9-2pxMWV-V8twUOfL0fKEtXHdReRuynndbaYLr__4pgffJn0d9Law0CsSaqPmOBmyNSugte4YTWHxB04aube3B73gbsPlKv2HXiRloNxQ5fpSjwDgX4cf0o2BuzBKw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174661"/>
            <a:ext cx="8605885" cy="3504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816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a:xfrm>
            <a:off x="152400" y="122238"/>
            <a:ext cx="8839200" cy="258762"/>
          </a:xfrm>
        </p:spPr>
        <p:txBody>
          <a:bodyPr/>
          <a:lstStyle/>
          <a:p>
            <a:r>
              <a:rPr lang="en-US" sz="2000" dirty="0" smtClean="0"/>
              <a:t>Flowchart</a:t>
            </a:r>
            <a:endParaRPr lang="en-US" sz="2000" dirty="0"/>
          </a:p>
        </p:txBody>
      </p:sp>
      <p:pic>
        <p:nvPicPr>
          <p:cNvPr id="1026" name="Picture 2" descr="https://lh5.googleusercontent.com/IWBvFym06VNAv7WoOlBxuK1h_KJVSBP5yCHfhmGj7m-kEfVFrIf6OYJhu1IqlPG3RVVMOZxprNM5TA05oIgVdTfZuH4yfajblyt-g8QDE4ToAI1ibZWI3oeSzKN5G-3VDF9HGmNgp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79" y="533400"/>
            <a:ext cx="9003979" cy="6955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530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a:xfrm>
            <a:off x="152400" y="122238"/>
            <a:ext cx="8839200" cy="258762"/>
          </a:xfrm>
        </p:spPr>
        <p:txBody>
          <a:bodyPr/>
          <a:lstStyle/>
          <a:p>
            <a:r>
              <a:rPr lang="en-US" sz="2000" u="sng" dirty="0"/>
              <a:t>Market research &amp; analysis</a:t>
            </a:r>
            <a:endParaRPr lang="en-US" sz="2000" dirty="0"/>
          </a:p>
        </p:txBody>
      </p:sp>
      <p:sp>
        <p:nvSpPr>
          <p:cNvPr id="3" name="Content Placeholder 2"/>
          <p:cNvSpPr>
            <a:spLocks noGrp="1"/>
          </p:cNvSpPr>
          <p:nvPr>
            <p:ph idx="1"/>
          </p:nvPr>
        </p:nvSpPr>
        <p:spPr>
          <a:xfrm>
            <a:off x="392017" y="481682"/>
            <a:ext cx="8763000" cy="6248400"/>
          </a:xfrm>
        </p:spPr>
        <p:txBody>
          <a:bodyPr/>
          <a:lstStyle/>
          <a:p>
            <a:pPr marL="0" indent="0">
              <a:buNone/>
            </a:pPr>
            <a:endParaRPr lang="en-US" sz="1400" dirty="0" smtClean="0"/>
          </a:p>
          <a:p>
            <a:endParaRPr lang="en-US" sz="1400" dirty="0" smtClean="0"/>
          </a:p>
          <a:p>
            <a:endParaRPr lang="en-US" sz="1400" dirty="0"/>
          </a:p>
          <a:p>
            <a:endParaRPr lang="en-US" sz="1400" dirty="0" smtClean="0"/>
          </a:p>
          <a:p>
            <a:endParaRPr lang="en-US" sz="1400" dirty="0"/>
          </a:p>
          <a:p>
            <a:endParaRPr lang="en-US" sz="1400" dirty="0" smtClean="0"/>
          </a:p>
          <a:p>
            <a:endParaRPr lang="en-US" sz="1400" dirty="0" smtClean="0"/>
          </a:p>
          <a:p>
            <a:pPr marL="0" indent="0">
              <a:buNone/>
            </a:pPr>
            <a:endParaRPr lang="en-US" sz="1400" dirty="0" smtClean="0"/>
          </a:p>
          <a:p>
            <a:pPr marL="0" indent="0">
              <a:buNone/>
            </a:pPr>
            <a:endParaRPr lang="en-US" sz="1400" dirty="0"/>
          </a:p>
          <a:p>
            <a:pPr marL="0" indent="0">
              <a:buNone/>
            </a:pPr>
            <a:r>
              <a:rPr lang="en-US" sz="1400" dirty="0" smtClean="0"/>
              <a:t>Name: Hellene Jana,</a:t>
            </a:r>
            <a:endParaRPr lang="en-US" sz="1400" dirty="0"/>
          </a:p>
          <a:p>
            <a:pPr marL="0" indent="0">
              <a:buNone/>
            </a:pPr>
            <a:r>
              <a:rPr lang="en-US" sz="1400" dirty="0"/>
              <a:t>Age: </a:t>
            </a:r>
            <a:r>
              <a:rPr lang="en-US" sz="1400" dirty="0" smtClean="0"/>
              <a:t>43,</a:t>
            </a:r>
            <a:endParaRPr lang="en-US" sz="1400" dirty="0"/>
          </a:p>
          <a:p>
            <a:pPr marL="0" indent="0">
              <a:buNone/>
            </a:pPr>
            <a:r>
              <a:rPr lang="en-US" sz="1400" dirty="0"/>
              <a:t>Occupation: Full-time </a:t>
            </a:r>
            <a:r>
              <a:rPr lang="en-US" sz="1400" dirty="0" smtClean="0"/>
              <a:t>farmer,</a:t>
            </a:r>
            <a:endParaRPr lang="en-US" sz="1400" dirty="0"/>
          </a:p>
          <a:p>
            <a:pPr marL="0" indent="0">
              <a:buNone/>
            </a:pPr>
            <a:r>
              <a:rPr lang="en-US" sz="1400" dirty="0"/>
              <a:t>Location: </a:t>
            </a:r>
            <a:r>
              <a:rPr lang="en-US" sz="1400" dirty="0" smtClean="0"/>
              <a:t>Kahuho,</a:t>
            </a:r>
            <a:endParaRPr lang="en-US" sz="1400" dirty="0"/>
          </a:p>
          <a:p>
            <a:pPr marL="0" indent="0">
              <a:buNone/>
            </a:pPr>
            <a:r>
              <a:rPr lang="en-US" sz="1400" dirty="0"/>
              <a:t>No. of Employees: 2</a:t>
            </a:r>
            <a:r>
              <a:rPr lang="en-US" sz="1400" dirty="0" smtClean="0"/>
              <a:t>­­­­­</a:t>
            </a:r>
            <a:r>
              <a:rPr lang="en-US" sz="1400" dirty="0"/>
              <a:t> </a:t>
            </a:r>
            <a:r>
              <a:rPr lang="en-US" sz="1400" dirty="0" smtClean="0"/>
              <a:t>,</a:t>
            </a:r>
          </a:p>
          <a:p>
            <a:pPr marL="0" indent="0">
              <a:buNone/>
            </a:pPr>
            <a:r>
              <a:rPr lang="en-US" sz="1400" dirty="0" smtClean="0"/>
              <a:t>Income: KSH 50,000,</a:t>
            </a:r>
          </a:p>
          <a:p>
            <a:pPr marL="0" indent="0">
              <a:buNone/>
            </a:pPr>
            <a:r>
              <a:rPr lang="en-US" sz="1400" dirty="0" smtClean="0"/>
              <a:t>Farm size:3 acres,</a:t>
            </a:r>
          </a:p>
          <a:p>
            <a:pPr marL="0" indent="0">
              <a:buNone/>
            </a:pPr>
            <a:r>
              <a:rPr lang="en-US" sz="1400" dirty="0" smtClean="0"/>
              <a:t>Type of farming: Mono-crop farming</a:t>
            </a:r>
          </a:p>
          <a:p>
            <a:pPr marL="0" indent="0">
              <a:buNone/>
            </a:pPr>
            <a:r>
              <a:rPr lang="en-US" sz="1400" dirty="0" smtClean="0"/>
              <a:t>Children:4 </a:t>
            </a:r>
          </a:p>
          <a:p>
            <a:pPr marL="0" indent="0">
              <a:buNone/>
            </a:pPr>
            <a:r>
              <a:rPr lang="en-US" sz="1400" dirty="0" smtClean="0"/>
              <a:t>No of cows:2</a:t>
            </a:r>
          </a:p>
          <a:p>
            <a:pPr marL="0" indent="0">
              <a:buNone/>
            </a:pPr>
            <a:r>
              <a:rPr lang="en-US" sz="1400" dirty="0" smtClean="0"/>
              <a:t>Annual Expenditure on the farm: 400,000</a:t>
            </a:r>
          </a:p>
          <a:p>
            <a:pPr marL="0" indent="0">
              <a:buNone/>
            </a:pPr>
            <a:r>
              <a:rPr lang="en-US" sz="1400" dirty="0" smtClean="0"/>
              <a:t>Goal: "To provide for her family and ensure they are well educated”</a:t>
            </a:r>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endParaRPr lang="en-US" sz="14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2017" y="914400"/>
            <a:ext cx="2551323" cy="1700882"/>
          </a:xfrm>
          <a:prstGeom prst="rect">
            <a:avLst/>
          </a:prstGeom>
        </p:spPr>
      </p:pic>
    </p:spTree>
    <p:extLst>
      <p:ext uri="{BB962C8B-B14F-4D97-AF65-F5344CB8AC3E}">
        <p14:creationId xmlns:p14="http://schemas.microsoft.com/office/powerpoint/2010/main" val="9526552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3865</TotalTime>
  <Words>1164</Words>
  <Application>Microsoft Office PowerPoint</Application>
  <PresentationFormat>On-screen Show (4:3)</PresentationFormat>
  <Paragraphs>259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Office Theme</vt:lpstr>
      <vt:lpstr>PowerPoint Presentation</vt:lpstr>
      <vt:lpstr>PowerPoint Presentation</vt:lpstr>
      <vt:lpstr>Economic overview</vt:lpstr>
      <vt:lpstr>Economic overview</vt:lpstr>
      <vt:lpstr>PowerPoint Presentation</vt:lpstr>
      <vt:lpstr>PRODUCT</vt:lpstr>
      <vt:lpstr>PowerPoint Presentation</vt:lpstr>
      <vt:lpstr>Flowchart</vt:lpstr>
      <vt:lpstr>Market research &amp; analysis</vt:lpstr>
      <vt:lpstr>Persona 2</vt:lpstr>
      <vt:lpstr>MARKET RESEARCH</vt:lpstr>
      <vt:lpstr>   Marketing Plan </vt:lpstr>
      <vt:lpstr>PowerPoint Presentation</vt:lpstr>
      <vt:lpstr>PowerPoint Presentation</vt:lpstr>
      <vt:lpstr>Operations  Plan</vt:lpstr>
      <vt:lpstr>PowerPoint Presentation</vt:lpstr>
      <vt:lpstr>PowerPoint Presentation</vt:lpstr>
      <vt:lpstr>Operations  Plan</vt:lpstr>
      <vt:lpstr>PowerPoint Presentation</vt:lpstr>
      <vt:lpstr>TEAM</vt:lpstr>
      <vt:lpstr>PowerPoint Presentation</vt:lpstr>
      <vt:lpstr>PowerPoint Presentation</vt:lpstr>
      <vt:lpstr>PowerPoint Presentation</vt:lpstr>
    </vt:vector>
  </TitlesOfParts>
  <Company>World Vision Australia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model canvas template</dc:title>
  <dc:creator>This version: James Cox</dc:creator>
  <dc:description>Full credit to  http://www.businessmodelgeneration.com and its users for this template. I have made enhancements to its useability by using a table as the underlying format.</dc:description>
  <cp:lastModifiedBy>Student</cp:lastModifiedBy>
  <cp:revision>100</cp:revision>
  <dcterms:created xsi:type="dcterms:W3CDTF">2011-03-15T01:24:59Z</dcterms:created>
  <dcterms:modified xsi:type="dcterms:W3CDTF">2019-11-01T20:37:02Z</dcterms:modified>
</cp:coreProperties>
</file>