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5" r:id="rId3"/>
    <p:sldId id="267" r:id="rId4"/>
    <p:sldId id="275" r:id="rId5"/>
    <p:sldId id="271" r:id="rId6"/>
    <p:sldId id="272" r:id="rId7"/>
    <p:sldId id="269" r:id="rId8"/>
    <p:sldId id="270" r:id="rId9"/>
    <p:sldId id="268" r:id="rId10"/>
    <p:sldId id="277" r:id="rId11"/>
    <p:sldId id="278" r:id="rId12"/>
    <p:sldId id="279" r:id="rId13"/>
    <p:sldId id="273" r:id="rId14"/>
    <p:sldId id="281" r:id="rId15"/>
    <p:sldId id="282" r:id="rId16"/>
    <p:sldId id="280" r:id="rId17"/>
    <p:sldId id="276" r:id="rId18"/>
    <p:sldId id="274" r:id="rId19"/>
    <p:sldId id="283" r:id="rId20"/>
    <p:sldId id="284" r:id="rId2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791" autoAdjust="0"/>
    <p:restoredTop sz="99470" autoAdjust="0"/>
  </p:normalViewPr>
  <p:slideViewPr>
    <p:cSldViewPr>
      <p:cViewPr>
        <p:scale>
          <a:sx n="100" d="100"/>
          <a:sy n="100" d="100"/>
        </p:scale>
        <p:origin x="792"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5C1A7E-A9CD-4DE2-B828-81FDD8F64E33}" type="doc">
      <dgm:prSet loTypeId="urn:microsoft.com/office/officeart/2005/8/layout/radial6" loCatId="cycle" qsTypeId="urn:microsoft.com/office/officeart/2005/8/quickstyle/simple1" qsCatId="simple" csTypeId="urn:microsoft.com/office/officeart/2005/8/colors/accent1_2" csCatId="accent1" phldr="0"/>
      <dgm:spPr/>
      <dgm:t>
        <a:bodyPr/>
        <a:lstStyle/>
        <a:p>
          <a:endParaRPr lang="en-US"/>
        </a:p>
      </dgm:t>
    </dgm:pt>
    <dgm:pt modelId="{E16115EE-2BC4-4B98-B933-4C214EDB2355}">
      <dgm:prSet phldrT="[Text]" phldr="1"/>
      <dgm:spPr/>
      <dgm:t>
        <a:bodyPr/>
        <a:lstStyle/>
        <a:p>
          <a:endParaRPr lang="en-US"/>
        </a:p>
      </dgm:t>
    </dgm:pt>
    <dgm:pt modelId="{4C7ABAAF-FF69-4C34-A625-5A3CEF25E6D6}" type="parTrans" cxnId="{416C1DAC-6D3E-4C93-9F1A-2510AE6C966C}">
      <dgm:prSet/>
      <dgm:spPr/>
      <dgm:t>
        <a:bodyPr/>
        <a:lstStyle/>
        <a:p>
          <a:endParaRPr lang="en-US"/>
        </a:p>
      </dgm:t>
    </dgm:pt>
    <dgm:pt modelId="{7D9A868E-EC5D-4DCF-A4FE-C38FA88641A8}" type="sibTrans" cxnId="{416C1DAC-6D3E-4C93-9F1A-2510AE6C966C}">
      <dgm:prSet/>
      <dgm:spPr/>
      <dgm:t>
        <a:bodyPr/>
        <a:lstStyle/>
        <a:p>
          <a:endParaRPr lang="en-US"/>
        </a:p>
      </dgm:t>
    </dgm:pt>
    <dgm:pt modelId="{5CF77F95-94FC-4FAA-B9AA-F704C8198532}">
      <dgm:prSet phldrT="[Text]" phldr="1"/>
      <dgm:spPr/>
      <dgm:t>
        <a:bodyPr/>
        <a:lstStyle/>
        <a:p>
          <a:endParaRPr lang="en-US"/>
        </a:p>
      </dgm:t>
    </dgm:pt>
    <dgm:pt modelId="{A14A1FE0-C441-4CE3-AFA2-6239049DF92A}" type="parTrans" cxnId="{4A33ABDC-7A82-4234-82BA-B40B75F6E8B1}">
      <dgm:prSet/>
      <dgm:spPr/>
      <dgm:t>
        <a:bodyPr/>
        <a:lstStyle/>
        <a:p>
          <a:endParaRPr lang="en-US"/>
        </a:p>
      </dgm:t>
    </dgm:pt>
    <dgm:pt modelId="{D2987700-8BBD-4D9E-8E63-57C9E4B24392}" type="sibTrans" cxnId="{4A33ABDC-7A82-4234-82BA-B40B75F6E8B1}">
      <dgm:prSet/>
      <dgm:spPr/>
      <dgm:t>
        <a:bodyPr/>
        <a:lstStyle/>
        <a:p>
          <a:endParaRPr lang="en-US"/>
        </a:p>
      </dgm:t>
    </dgm:pt>
    <dgm:pt modelId="{46B263B6-0EFA-4ACE-95B3-8BDACEAF74BE}">
      <dgm:prSet phldrT="[Text]" phldr="1"/>
      <dgm:spPr/>
      <dgm:t>
        <a:bodyPr/>
        <a:lstStyle/>
        <a:p>
          <a:endParaRPr lang="en-US"/>
        </a:p>
      </dgm:t>
    </dgm:pt>
    <dgm:pt modelId="{634EE163-BCDF-405A-8473-DE3B2FF8097F}" type="parTrans" cxnId="{4F58A56C-D7AD-42B9-8E55-A5F65AB64BF8}">
      <dgm:prSet/>
      <dgm:spPr/>
      <dgm:t>
        <a:bodyPr/>
        <a:lstStyle/>
        <a:p>
          <a:endParaRPr lang="en-US"/>
        </a:p>
      </dgm:t>
    </dgm:pt>
    <dgm:pt modelId="{561BF767-ECF4-4525-94C6-EE2EC17A3229}" type="sibTrans" cxnId="{4F58A56C-D7AD-42B9-8E55-A5F65AB64BF8}">
      <dgm:prSet/>
      <dgm:spPr/>
      <dgm:t>
        <a:bodyPr/>
        <a:lstStyle/>
        <a:p>
          <a:endParaRPr lang="en-US"/>
        </a:p>
      </dgm:t>
    </dgm:pt>
    <dgm:pt modelId="{8E8367AA-2F36-4F6E-9361-874E652061B4}">
      <dgm:prSet phldrT="[Text]" phldr="1"/>
      <dgm:spPr/>
      <dgm:t>
        <a:bodyPr/>
        <a:lstStyle/>
        <a:p>
          <a:endParaRPr lang="en-US"/>
        </a:p>
      </dgm:t>
    </dgm:pt>
    <dgm:pt modelId="{ED47CEF4-845D-4FBD-A434-51C015267260}" type="parTrans" cxnId="{336F4FAC-E6CD-4776-9FD8-4004F8D4D23F}">
      <dgm:prSet/>
      <dgm:spPr/>
      <dgm:t>
        <a:bodyPr/>
        <a:lstStyle/>
        <a:p>
          <a:endParaRPr lang="en-US"/>
        </a:p>
      </dgm:t>
    </dgm:pt>
    <dgm:pt modelId="{3EADF3B6-DFDA-49C4-95C9-C218ACD7F22A}" type="sibTrans" cxnId="{336F4FAC-E6CD-4776-9FD8-4004F8D4D23F}">
      <dgm:prSet/>
      <dgm:spPr/>
      <dgm:t>
        <a:bodyPr/>
        <a:lstStyle/>
        <a:p>
          <a:endParaRPr lang="en-US"/>
        </a:p>
      </dgm:t>
    </dgm:pt>
    <dgm:pt modelId="{F4665C74-3B7E-436D-BF91-216D8EB4CF79}">
      <dgm:prSet phldrT="[Text]" phldr="1"/>
      <dgm:spPr/>
      <dgm:t>
        <a:bodyPr/>
        <a:lstStyle/>
        <a:p>
          <a:endParaRPr lang="en-US"/>
        </a:p>
      </dgm:t>
    </dgm:pt>
    <dgm:pt modelId="{7F6AAFDA-C36A-459C-AD3C-1B7D2D52D885}" type="parTrans" cxnId="{D49FB253-4C3D-47BE-A809-728CD77F9D62}">
      <dgm:prSet/>
      <dgm:spPr/>
      <dgm:t>
        <a:bodyPr/>
        <a:lstStyle/>
        <a:p>
          <a:endParaRPr lang="en-US"/>
        </a:p>
      </dgm:t>
    </dgm:pt>
    <dgm:pt modelId="{53F3EF2B-478A-4421-860F-A4A3F047235A}" type="sibTrans" cxnId="{D49FB253-4C3D-47BE-A809-728CD77F9D62}">
      <dgm:prSet/>
      <dgm:spPr/>
      <dgm:t>
        <a:bodyPr/>
        <a:lstStyle/>
        <a:p>
          <a:endParaRPr lang="en-US"/>
        </a:p>
      </dgm:t>
    </dgm:pt>
    <dgm:pt modelId="{C008A404-A212-43BA-B25E-23BF202E964E}" type="pres">
      <dgm:prSet presAssocID="{FE5C1A7E-A9CD-4DE2-B828-81FDD8F64E33}" presName="Name0" presStyleCnt="0">
        <dgm:presLayoutVars>
          <dgm:chMax val="1"/>
          <dgm:dir/>
          <dgm:animLvl val="ctr"/>
          <dgm:resizeHandles val="exact"/>
        </dgm:presLayoutVars>
      </dgm:prSet>
      <dgm:spPr/>
      <dgm:t>
        <a:bodyPr/>
        <a:lstStyle/>
        <a:p>
          <a:endParaRPr lang="en-US"/>
        </a:p>
      </dgm:t>
    </dgm:pt>
    <dgm:pt modelId="{60D37C84-2FBA-4AC6-8D5F-93AFDE919A17}" type="pres">
      <dgm:prSet presAssocID="{E16115EE-2BC4-4B98-B933-4C214EDB2355}" presName="centerShape" presStyleLbl="node0" presStyleIdx="0" presStyleCnt="1"/>
      <dgm:spPr/>
      <dgm:t>
        <a:bodyPr/>
        <a:lstStyle/>
        <a:p>
          <a:endParaRPr lang="en-US"/>
        </a:p>
      </dgm:t>
    </dgm:pt>
    <dgm:pt modelId="{685C383D-A646-4AD0-9D49-0B3FAEBF84B8}" type="pres">
      <dgm:prSet presAssocID="{5CF77F95-94FC-4FAA-B9AA-F704C8198532}" presName="node" presStyleLbl="node1" presStyleIdx="0" presStyleCnt="4">
        <dgm:presLayoutVars>
          <dgm:bulletEnabled val="1"/>
        </dgm:presLayoutVars>
      </dgm:prSet>
      <dgm:spPr/>
      <dgm:t>
        <a:bodyPr/>
        <a:lstStyle/>
        <a:p>
          <a:endParaRPr lang="en-US"/>
        </a:p>
      </dgm:t>
    </dgm:pt>
    <dgm:pt modelId="{EBEBB9DD-59EC-4A11-9BDE-CC922A576C2F}" type="pres">
      <dgm:prSet presAssocID="{5CF77F95-94FC-4FAA-B9AA-F704C8198532}" presName="dummy" presStyleCnt="0"/>
      <dgm:spPr/>
    </dgm:pt>
    <dgm:pt modelId="{1CC08149-F130-4432-8680-16CAC14B0D78}" type="pres">
      <dgm:prSet presAssocID="{D2987700-8BBD-4D9E-8E63-57C9E4B24392}" presName="sibTrans" presStyleLbl="sibTrans2D1" presStyleIdx="0" presStyleCnt="4"/>
      <dgm:spPr/>
      <dgm:t>
        <a:bodyPr/>
        <a:lstStyle/>
        <a:p>
          <a:endParaRPr lang="en-US"/>
        </a:p>
      </dgm:t>
    </dgm:pt>
    <dgm:pt modelId="{0B6AF11D-4208-49D1-B3C3-243811C660D2}" type="pres">
      <dgm:prSet presAssocID="{46B263B6-0EFA-4ACE-95B3-8BDACEAF74BE}" presName="node" presStyleLbl="node1" presStyleIdx="1" presStyleCnt="4">
        <dgm:presLayoutVars>
          <dgm:bulletEnabled val="1"/>
        </dgm:presLayoutVars>
      </dgm:prSet>
      <dgm:spPr/>
      <dgm:t>
        <a:bodyPr/>
        <a:lstStyle/>
        <a:p>
          <a:endParaRPr lang="en-US"/>
        </a:p>
      </dgm:t>
    </dgm:pt>
    <dgm:pt modelId="{F266188F-DAF3-45BF-8B8D-EDC9CC31A27E}" type="pres">
      <dgm:prSet presAssocID="{46B263B6-0EFA-4ACE-95B3-8BDACEAF74BE}" presName="dummy" presStyleCnt="0"/>
      <dgm:spPr/>
    </dgm:pt>
    <dgm:pt modelId="{8D0247AE-4747-4A8F-9E2D-FB6FFD62E432}" type="pres">
      <dgm:prSet presAssocID="{561BF767-ECF4-4525-94C6-EE2EC17A3229}" presName="sibTrans" presStyleLbl="sibTrans2D1" presStyleIdx="1" presStyleCnt="4"/>
      <dgm:spPr/>
      <dgm:t>
        <a:bodyPr/>
        <a:lstStyle/>
        <a:p>
          <a:endParaRPr lang="en-US"/>
        </a:p>
      </dgm:t>
    </dgm:pt>
    <dgm:pt modelId="{82A55B69-E455-45B5-8F5E-F2B2987D8A14}" type="pres">
      <dgm:prSet presAssocID="{8E8367AA-2F36-4F6E-9361-874E652061B4}" presName="node" presStyleLbl="node1" presStyleIdx="2" presStyleCnt="4">
        <dgm:presLayoutVars>
          <dgm:bulletEnabled val="1"/>
        </dgm:presLayoutVars>
      </dgm:prSet>
      <dgm:spPr/>
      <dgm:t>
        <a:bodyPr/>
        <a:lstStyle/>
        <a:p>
          <a:endParaRPr lang="en-US"/>
        </a:p>
      </dgm:t>
    </dgm:pt>
    <dgm:pt modelId="{A84A4C90-F2D2-487D-A4C5-B9D4ACEF09DF}" type="pres">
      <dgm:prSet presAssocID="{8E8367AA-2F36-4F6E-9361-874E652061B4}" presName="dummy" presStyleCnt="0"/>
      <dgm:spPr/>
    </dgm:pt>
    <dgm:pt modelId="{D6BE500E-FDB0-490E-AC3C-A0A64415EC41}" type="pres">
      <dgm:prSet presAssocID="{3EADF3B6-DFDA-49C4-95C9-C218ACD7F22A}" presName="sibTrans" presStyleLbl="sibTrans2D1" presStyleIdx="2" presStyleCnt="4"/>
      <dgm:spPr/>
      <dgm:t>
        <a:bodyPr/>
        <a:lstStyle/>
        <a:p>
          <a:endParaRPr lang="en-US"/>
        </a:p>
      </dgm:t>
    </dgm:pt>
    <dgm:pt modelId="{FF816589-05E0-4166-B22F-592F3DBF4982}" type="pres">
      <dgm:prSet presAssocID="{F4665C74-3B7E-436D-BF91-216D8EB4CF79}" presName="node" presStyleLbl="node1" presStyleIdx="3" presStyleCnt="4">
        <dgm:presLayoutVars>
          <dgm:bulletEnabled val="1"/>
        </dgm:presLayoutVars>
      </dgm:prSet>
      <dgm:spPr/>
      <dgm:t>
        <a:bodyPr/>
        <a:lstStyle/>
        <a:p>
          <a:endParaRPr lang="en-US"/>
        </a:p>
      </dgm:t>
    </dgm:pt>
    <dgm:pt modelId="{ECB1AAC3-F7A1-4379-B0F9-179195A47ABA}" type="pres">
      <dgm:prSet presAssocID="{F4665C74-3B7E-436D-BF91-216D8EB4CF79}" presName="dummy" presStyleCnt="0"/>
      <dgm:spPr/>
    </dgm:pt>
    <dgm:pt modelId="{680A4258-CC02-4793-BE9C-C5F028D93EEA}" type="pres">
      <dgm:prSet presAssocID="{53F3EF2B-478A-4421-860F-A4A3F047235A}" presName="sibTrans" presStyleLbl="sibTrans2D1" presStyleIdx="3" presStyleCnt="4"/>
      <dgm:spPr/>
      <dgm:t>
        <a:bodyPr/>
        <a:lstStyle/>
        <a:p>
          <a:endParaRPr lang="en-US"/>
        </a:p>
      </dgm:t>
    </dgm:pt>
  </dgm:ptLst>
  <dgm:cxnLst>
    <dgm:cxn modelId="{CA745AD6-EEB5-4832-A480-72845211FF2D}" type="presOf" srcId="{561BF767-ECF4-4525-94C6-EE2EC17A3229}" destId="{8D0247AE-4747-4A8F-9E2D-FB6FFD62E432}" srcOrd="0" destOrd="0" presId="urn:microsoft.com/office/officeart/2005/8/layout/radial6"/>
    <dgm:cxn modelId="{D49FB253-4C3D-47BE-A809-728CD77F9D62}" srcId="{E16115EE-2BC4-4B98-B933-4C214EDB2355}" destId="{F4665C74-3B7E-436D-BF91-216D8EB4CF79}" srcOrd="3" destOrd="0" parTransId="{7F6AAFDA-C36A-459C-AD3C-1B7D2D52D885}" sibTransId="{53F3EF2B-478A-4421-860F-A4A3F047235A}"/>
    <dgm:cxn modelId="{4A33ABDC-7A82-4234-82BA-B40B75F6E8B1}" srcId="{E16115EE-2BC4-4B98-B933-4C214EDB2355}" destId="{5CF77F95-94FC-4FAA-B9AA-F704C8198532}" srcOrd="0" destOrd="0" parTransId="{A14A1FE0-C441-4CE3-AFA2-6239049DF92A}" sibTransId="{D2987700-8BBD-4D9E-8E63-57C9E4B24392}"/>
    <dgm:cxn modelId="{336F4FAC-E6CD-4776-9FD8-4004F8D4D23F}" srcId="{E16115EE-2BC4-4B98-B933-4C214EDB2355}" destId="{8E8367AA-2F36-4F6E-9361-874E652061B4}" srcOrd="2" destOrd="0" parTransId="{ED47CEF4-845D-4FBD-A434-51C015267260}" sibTransId="{3EADF3B6-DFDA-49C4-95C9-C218ACD7F22A}"/>
    <dgm:cxn modelId="{C113E65A-1E47-4116-A0F8-F24F6D47FBCB}" type="presOf" srcId="{F4665C74-3B7E-436D-BF91-216D8EB4CF79}" destId="{FF816589-05E0-4166-B22F-592F3DBF4982}" srcOrd="0" destOrd="0" presId="urn:microsoft.com/office/officeart/2005/8/layout/radial6"/>
    <dgm:cxn modelId="{5095AE92-7305-479D-BE1A-DB789E9050D5}" type="presOf" srcId="{46B263B6-0EFA-4ACE-95B3-8BDACEAF74BE}" destId="{0B6AF11D-4208-49D1-B3C3-243811C660D2}" srcOrd="0" destOrd="0" presId="urn:microsoft.com/office/officeart/2005/8/layout/radial6"/>
    <dgm:cxn modelId="{4F58A56C-D7AD-42B9-8E55-A5F65AB64BF8}" srcId="{E16115EE-2BC4-4B98-B933-4C214EDB2355}" destId="{46B263B6-0EFA-4ACE-95B3-8BDACEAF74BE}" srcOrd="1" destOrd="0" parTransId="{634EE163-BCDF-405A-8473-DE3B2FF8097F}" sibTransId="{561BF767-ECF4-4525-94C6-EE2EC17A3229}"/>
    <dgm:cxn modelId="{57F76BEE-614F-4261-BA01-5FC77D8F2C68}" type="presOf" srcId="{8E8367AA-2F36-4F6E-9361-874E652061B4}" destId="{82A55B69-E455-45B5-8F5E-F2B2987D8A14}" srcOrd="0" destOrd="0" presId="urn:microsoft.com/office/officeart/2005/8/layout/radial6"/>
    <dgm:cxn modelId="{2EDF922B-9A3D-40C7-9070-BEB8BA3D9E3D}" type="presOf" srcId="{FE5C1A7E-A9CD-4DE2-B828-81FDD8F64E33}" destId="{C008A404-A212-43BA-B25E-23BF202E964E}" srcOrd="0" destOrd="0" presId="urn:microsoft.com/office/officeart/2005/8/layout/radial6"/>
    <dgm:cxn modelId="{9216AC73-34C9-48E4-82ED-26D484552A5C}" type="presOf" srcId="{3EADF3B6-DFDA-49C4-95C9-C218ACD7F22A}" destId="{D6BE500E-FDB0-490E-AC3C-A0A64415EC41}" srcOrd="0" destOrd="0" presId="urn:microsoft.com/office/officeart/2005/8/layout/radial6"/>
    <dgm:cxn modelId="{416C1DAC-6D3E-4C93-9F1A-2510AE6C966C}" srcId="{FE5C1A7E-A9CD-4DE2-B828-81FDD8F64E33}" destId="{E16115EE-2BC4-4B98-B933-4C214EDB2355}" srcOrd="0" destOrd="0" parTransId="{4C7ABAAF-FF69-4C34-A625-5A3CEF25E6D6}" sibTransId="{7D9A868E-EC5D-4DCF-A4FE-C38FA88641A8}"/>
    <dgm:cxn modelId="{0C164731-4931-40BB-99B4-FB5D6DFEC1C4}" type="presOf" srcId="{D2987700-8BBD-4D9E-8E63-57C9E4B24392}" destId="{1CC08149-F130-4432-8680-16CAC14B0D78}" srcOrd="0" destOrd="0" presId="urn:microsoft.com/office/officeart/2005/8/layout/radial6"/>
    <dgm:cxn modelId="{C402F1E0-D52A-41EC-AC2A-2F5CD80DCB51}" type="presOf" srcId="{53F3EF2B-478A-4421-860F-A4A3F047235A}" destId="{680A4258-CC02-4793-BE9C-C5F028D93EEA}" srcOrd="0" destOrd="0" presId="urn:microsoft.com/office/officeart/2005/8/layout/radial6"/>
    <dgm:cxn modelId="{29CB7883-6F84-486F-8750-B80846D8D163}" type="presOf" srcId="{E16115EE-2BC4-4B98-B933-4C214EDB2355}" destId="{60D37C84-2FBA-4AC6-8D5F-93AFDE919A17}" srcOrd="0" destOrd="0" presId="urn:microsoft.com/office/officeart/2005/8/layout/radial6"/>
    <dgm:cxn modelId="{5216F5C4-79B2-41E9-AE57-111AF1C1E33B}" type="presOf" srcId="{5CF77F95-94FC-4FAA-B9AA-F704C8198532}" destId="{685C383D-A646-4AD0-9D49-0B3FAEBF84B8}" srcOrd="0" destOrd="0" presId="urn:microsoft.com/office/officeart/2005/8/layout/radial6"/>
    <dgm:cxn modelId="{F938A7F7-6DB9-43D4-88BA-82517911E22F}" type="presParOf" srcId="{C008A404-A212-43BA-B25E-23BF202E964E}" destId="{60D37C84-2FBA-4AC6-8D5F-93AFDE919A17}" srcOrd="0" destOrd="0" presId="urn:microsoft.com/office/officeart/2005/8/layout/radial6"/>
    <dgm:cxn modelId="{36C37021-179E-4B54-B6EB-1B47A5CE826D}" type="presParOf" srcId="{C008A404-A212-43BA-B25E-23BF202E964E}" destId="{685C383D-A646-4AD0-9D49-0B3FAEBF84B8}" srcOrd="1" destOrd="0" presId="urn:microsoft.com/office/officeart/2005/8/layout/radial6"/>
    <dgm:cxn modelId="{D0F7EAEF-05A3-4DD2-8703-3C916D4F5540}" type="presParOf" srcId="{C008A404-A212-43BA-B25E-23BF202E964E}" destId="{EBEBB9DD-59EC-4A11-9BDE-CC922A576C2F}" srcOrd="2" destOrd="0" presId="urn:microsoft.com/office/officeart/2005/8/layout/radial6"/>
    <dgm:cxn modelId="{DF2AAA53-2D37-4945-ADCB-E2C6B2648B09}" type="presParOf" srcId="{C008A404-A212-43BA-B25E-23BF202E964E}" destId="{1CC08149-F130-4432-8680-16CAC14B0D78}" srcOrd="3" destOrd="0" presId="urn:microsoft.com/office/officeart/2005/8/layout/radial6"/>
    <dgm:cxn modelId="{ED93667A-2F4C-4C08-B30E-24DD34AA3E0B}" type="presParOf" srcId="{C008A404-A212-43BA-B25E-23BF202E964E}" destId="{0B6AF11D-4208-49D1-B3C3-243811C660D2}" srcOrd="4" destOrd="0" presId="urn:microsoft.com/office/officeart/2005/8/layout/radial6"/>
    <dgm:cxn modelId="{705BAA21-A708-455A-9BA9-3A08D396722B}" type="presParOf" srcId="{C008A404-A212-43BA-B25E-23BF202E964E}" destId="{F266188F-DAF3-45BF-8B8D-EDC9CC31A27E}" srcOrd="5" destOrd="0" presId="urn:microsoft.com/office/officeart/2005/8/layout/radial6"/>
    <dgm:cxn modelId="{B044FE2B-FAAF-4E42-A143-5E53B2E7DF57}" type="presParOf" srcId="{C008A404-A212-43BA-B25E-23BF202E964E}" destId="{8D0247AE-4747-4A8F-9E2D-FB6FFD62E432}" srcOrd="6" destOrd="0" presId="urn:microsoft.com/office/officeart/2005/8/layout/radial6"/>
    <dgm:cxn modelId="{ACAE92A8-78D3-4D33-8A50-E8777359F0BD}" type="presParOf" srcId="{C008A404-A212-43BA-B25E-23BF202E964E}" destId="{82A55B69-E455-45B5-8F5E-F2B2987D8A14}" srcOrd="7" destOrd="0" presId="urn:microsoft.com/office/officeart/2005/8/layout/radial6"/>
    <dgm:cxn modelId="{A549FEB7-E70D-4B96-8C8B-B743C0F1D29E}" type="presParOf" srcId="{C008A404-A212-43BA-B25E-23BF202E964E}" destId="{A84A4C90-F2D2-487D-A4C5-B9D4ACEF09DF}" srcOrd="8" destOrd="0" presId="urn:microsoft.com/office/officeart/2005/8/layout/radial6"/>
    <dgm:cxn modelId="{23DD5AE8-EE2A-45D7-8466-4D4EA304C53E}" type="presParOf" srcId="{C008A404-A212-43BA-B25E-23BF202E964E}" destId="{D6BE500E-FDB0-490E-AC3C-A0A64415EC41}" srcOrd="9" destOrd="0" presId="urn:microsoft.com/office/officeart/2005/8/layout/radial6"/>
    <dgm:cxn modelId="{545669A1-0C42-4948-A1D5-320299348CA6}" type="presParOf" srcId="{C008A404-A212-43BA-B25E-23BF202E964E}" destId="{FF816589-05E0-4166-B22F-592F3DBF4982}" srcOrd="10" destOrd="0" presId="urn:microsoft.com/office/officeart/2005/8/layout/radial6"/>
    <dgm:cxn modelId="{9AC53C34-79C2-4E18-9407-1553A210267F}" type="presParOf" srcId="{C008A404-A212-43BA-B25E-23BF202E964E}" destId="{ECB1AAC3-F7A1-4379-B0F9-179195A47ABA}" srcOrd="11" destOrd="0" presId="urn:microsoft.com/office/officeart/2005/8/layout/radial6"/>
    <dgm:cxn modelId="{80179C10-9620-4646-8772-5AD437B1D0B8}" type="presParOf" srcId="{C008A404-A212-43BA-B25E-23BF202E964E}" destId="{680A4258-CC02-4793-BE9C-C5F028D93EEA}"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0A4258-CC02-4793-BE9C-C5F028D93EEA}">
      <dsp:nvSpPr>
        <dsp:cNvPr id="0" name=""/>
        <dsp:cNvSpPr/>
      </dsp:nvSpPr>
      <dsp:spPr>
        <a:xfrm>
          <a:off x="2225976" y="587676"/>
          <a:ext cx="3930046" cy="3930046"/>
        </a:xfrm>
        <a:prstGeom prst="blockArc">
          <a:avLst>
            <a:gd name="adj1" fmla="val 10800000"/>
            <a:gd name="adj2" fmla="val 16200000"/>
            <a:gd name="adj3" fmla="val 464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6BE500E-FDB0-490E-AC3C-A0A64415EC41}">
      <dsp:nvSpPr>
        <dsp:cNvPr id="0" name=""/>
        <dsp:cNvSpPr/>
      </dsp:nvSpPr>
      <dsp:spPr>
        <a:xfrm>
          <a:off x="2225976" y="587676"/>
          <a:ext cx="3930046" cy="3930046"/>
        </a:xfrm>
        <a:prstGeom prst="blockArc">
          <a:avLst>
            <a:gd name="adj1" fmla="val 5400000"/>
            <a:gd name="adj2" fmla="val 10800000"/>
            <a:gd name="adj3" fmla="val 464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D0247AE-4747-4A8F-9E2D-FB6FFD62E432}">
      <dsp:nvSpPr>
        <dsp:cNvPr id="0" name=""/>
        <dsp:cNvSpPr/>
      </dsp:nvSpPr>
      <dsp:spPr>
        <a:xfrm>
          <a:off x="2225976" y="587676"/>
          <a:ext cx="3930046" cy="3930046"/>
        </a:xfrm>
        <a:prstGeom prst="blockArc">
          <a:avLst>
            <a:gd name="adj1" fmla="val 0"/>
            <a:gd name="adj2" fmla="val 5400000"/>
            <a:gd name="adj3" fmla="val 464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CC08149-F130-4432-8680-16CAC14B0D78}">
      <dsp:nvSpPr>
        <dsp:cNvPr id="0" name=""/>
        <dsp:cNvSpPr/>
      </dsp:nvSpPr>
      <dsp:spPr>
        <a:xfrm>
          <a:off x="2225976" y="587676"/>
          <a:ext cx="3930046" cy="3930046"/>
        </a:xfrm>
        <a:prstGeom prst="blockArc">
          <a:avLst>
            <a:gd name="adj1" fmla="val 16200000"/>
            <a:gd name="adj2" fmla="val 0"/>
            <a:gd name="adj3" fmla="val 464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0D37C84-2FBA-4AC6-8D5F-93AFDE919A17}">
      <dsp:nvSpPr>
        <dsp:cNvPr id="0" name=""/>
        <dsp:cNvSpPr/>
      </dsp:nvSpPr>
      <dsp:spPr>
        <a:xfrm>
          <a:off x="3286497" y="1648197"/>
          <a:ext cx="1809005" cy="180900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lvl="0" algn="ctr" defTabSz="1778000">
            <a:lnSpc>
              <a:spcPct val="90000"/>
            </a:lnSpc>
            <a:spcBef>
              <a:spcPct val="0"/>
            </a:spcBef>
            <a:spcAft>
              <a:spcPct val="35000"/>
            </a:spcAft>
          </a:pPr>
          <a:endParaRPr lang="en-US" sz="4000" kern="1200"/>
        </a:p>
      </dsp:txBody>
      <dsp:txXfrm>
        <a:off x="3551420" y="1913120"/>
        <a:ext cx="1279159" cy="1279159"/>
      </dsp:txXfrm>
    </dsp:sp>
    <dsp:sp modelId="{685C383D-A646-4AD0-9D49-0B3FAEBF84B8}">
      <dsp:nvSpPr>
        <dsp:cNvPr id="0" name=""/>
        <dsp:cNvSpPr/>
      </dsp:nvSpPr>
      <dsp:spPr>
        <a:xfrm>
          <a:off x="3557847" y="111"/>
          <a:ext cx="1266304" cy="126630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endParaRPr lang="en-US" sz="2800" kern="1200"/>
        </a:p>
      </dsp:txBody>
      <dsp:txXfrm>
        <a:off x="3743293" y="185557"/>
        <a:ext cx="895412" cy="895412"/>
      </dsp:txXfrm>
    </dsp:sp>
    <dsp:sp modelId="{0B6AF11D-4208-49D1-B3C3-243811C660D2}">
      <dsp:nvSpPr>
        <dsp:cNvPr id="0" name=""/>
        <dsp:cNvSpPr/>
      </dsp:nvSpPr>
      <dsp:spPr>
        <a:xfrm>
          <a:off x="5477284" y="1919547"/>
          <a:ext cx="1266304" cy="126630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endParaRPr lang="en-US" sz="2800" kern="1200"/>
        </a:p>
      </dsp:txBody>
      <dsp:txXfrm>
        <a:off x="5662730" y="2104993"/>
        <a:ext cx="895412" cy="895412"/>
      </dsp:txXfrm>
    </dsp:sp>
    <dsp:sp modelId="{82A55B69-E455-45B5-8F5E-F2B2987D8A14}">
      <dsp:nvSpPr>
        <dsp:cNvPr id="0" name=""/>
        <dsp:cNvSpPr/>
      </dsp:nvSpPr>
      <dsp:spPr>
        <a:xfrm>
          <a:off x="3557847" y="3838984"/>
          <a:ext cx="1266304" cy="126630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endParaRPr lang="en-US" sz="2800" kern="1200"/>
        </a:p>
      </dsp:txBody>
      <dsp:txXfrm>
        <a:off x="3743293" y="4024430"/>
        <a:ext cx="895412" cy="895412"/>
      </dsp:txXfrm>
    </dsp:sp>
    <dsp:sp modelId="{FF816589-05E0-4166-B22F-592F3DBF4982}">
      <dsp:nvSpPr>
        <dsp:cNvPr id="0" name=""/>
        <dsp:cNvSpPr/>
      </dsp:nvSpPr>
      <dsp:spPr>
        <a:xfrm>
          <a:off x="1638411" y="1919547"/>
          <a:ext cx="1266304" cy="126630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endParaRPr lang="en-US" sz="2800" kern="1200"/>
        </a:p>
      </dsp:txBody>
      <dsp:txXfrm>
        <a:off x="1823857" y="2104993"/>
        <a:ext cx="895412" cy="895412"/>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lvl1pPr>
              <a:defRPr/>
            </a:lvl1pPr>
          </a:lstStyle>
          <a:p>
            <a:pPr>
              <a:defRPr/>
            </a:pPr>
            <a:fld id="{B3D72A28-6E37-47CE-99F3-5D79F25CC39C}" type="datetimeFigureOut">
              <a:rPr lang="en-AU"/>
              <a:pPr>
                <a:defRPr/>
              </a:pPr>
              <a:t>2/11/2019</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13122FFE-DB63-40EA-9FEE-44EB1B5B8D88}" type="slidenum">
              <a:rPr lang="en-AU"/>
              <a:pPr>
                <a:defRPr/>
              </a:pPr>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lvl1pPr>
              <a:defRPr/>
            </a:lvl1pPr>
          </a:lstStyle>
          <a:p>
            <a:pPr>
              <a:defRPr/>
            </a:pPr>
            <a:fld id="{4CC3E465-A95D-4597-BBF9-26C754D96299}" type="datetimeFigureOut">
              <a:rPr lang="en-AU"/>
              <a:pPr>
                <a:defRPr/>
              </a:pPr>
              <a:t>2/11/2019</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9F38779D-A852-4C26-A0A1-5A3CB14F59E7}" type="slidenum">
              <a:rPr lang="en-AU"/>
              <a:pPr>
                <a:defRPr/>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lvl1pPr>
              <a:defRPr/>
            </a:lvl1pPr>
          </a:lstStyle>
          <a:p>
            <a:pPr>
              <a:defRPr/>
            </a:pPr>
            <a:fld id="{58003BD2-B302-4065-8E99-2355CEE672DB}" type="datetimeFigureOut">
              <a:rPr lang="en-AU"/>
              <a:pPr>
                <a:defRPr/>
              </a:pPr>
              <a:t>2/11/2019</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23480572-E297-4EBD-8255-898ED9D02C35}" type="slidenum">
              <a:rPr lang="en-AU"/>
              <a:pPr>
                <a:defRPr/>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lvl1pPr>
              <a:defRPr/>
            </a:lvl1pPr>
          </a:lstStyle>
          <a:p>
            <a:pPr>
              <a:defRPr/>
            </a:pPr>
            <a:fld id="{D2A98839-D685-4C73-B910-02BFDA2B749B}" type="datetimeFigureOut">
              <a:rPr lang="en-AU"/>
              <a:pPr>
                <a:defRPr/>
              </a:pPr>
              <a:t>2/11/2019</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BC70D9A4-4E52-4AD1-8EB0-900F6A90443A}" type="slidenum">
              <a:rPr lang="en-AU"/>
              <a:pPr>
                <a:defRPr/>
              </a:pPr>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7AAF60F-EB10-457D-92B9-86DC9D79DCD7}" type="datetimeFigureOut">
              <a:rPr lang="en-AU"/>
              <a:pPr>
                <a:defRPr/>
              </a:pPr>
              <a:t>2/11/2019</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B37A5679-EA2C-46D6-B854-408EE1EA3809}" type="slidenum">
              <a:rPr lang="en-AU"/>
              <a:pPr>
                <a:defRPr/>
              </a:pPr>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3"/>
          <p:cNvSpPr>
            <a:spLocks noGrp="1"/>
          </p:cNvSpPr>
          <p:nvPr>
            <p:ph type="dt" sz="half" idx="10"/>
          </p:nvPr>
        </p:nvSpPr>
        <p:spPr/>
        <p:txBody>
          <a:bodyPr/>
          <a:lstStyle>
            <a:lvl1pPr>
              <a:defRPr/>
            </a:lvl1pPr>
          </a:lstStyle>
          <a:p>
            <a:pPr>
              <a:defRPr/>
            </a:pPr>
            <a:fld id="{C2BBE288-3AA6-4EA2-A97C-C0F2E9166CED}" type="datetimeFigureOut">
              <a:rPr lang="en-AU"/>
              <a:pPr>
                <a:defRPr/>
              </a:pPr>
              <a:t>2/11/2019</a:t>
            </a:fld>
            <a:endParaRPr lang="en-AU"/>
          </a:p>
        </p:txBody>
      </p:sp>
      <p:sp>
        <p:nvSpPr>
          <p:cNvPr id="6" name="Footer Placeholder 4"/>
          <p:cNvSpPr>
            <a:spLocks noGrp="1"/>
          </p:cNvSpPr>
          <p:nvPr>
            <p:ph type="ftr" sz="quarter" idx="11"/>
          </p:nvPr>
        </p:nvSpPr>
        <p:spPr/>
        <p:txBody>
          <a:bodyPr/>
          <a:lstStyle>
            <a:lvl1pPr>
              <a:defRPr/>
            </a:lvl1pPr>
          </a:lstStyle>
          <a:p>
            <a:pPr>
              <a:defRPr/>
            </a:pPr>
            <a:endParaRPr lang="en-AU"/>
          </a:p>
        </p:txBody>
      </p:sp>
      <p:sp>
        <p:nvSpPr>
          <p:cNvPr id="7" name="Slide Number Placeholder 5"/>
          <p:cNvSpPr>
            <a:spLocks noGrp="1"/>
          </p:cNvSpPr>
          <p:nvPr>
            <p:ph type="sldNum" sz="quarter" idx="12"/>
          </p:nvPr>
        </p:nvSpPr>
        <p:spPr/>
        <p:txBody>
          <a:bodyPr/>
          <a:lstStyle>
            <a:lvl1pPr>
              <a:defRPr/>
            </a:lvl1pPr>
          </a:lstStyle>
          <a:p>
            <a:pPr>
              <a:defRPr/>
            </a:pPr>
            <a:fld id="{12E55B0D-09C6-459E-B8A3-607027447B8C}" type="slidenum">
              <a:rPr lang="en-AU"/>
              <a:pPr>
                <a:defRPr/>
              </a:pPr>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3"/>
          <p:cNvSpPr>
            <a:spLocks noGrp="1"/>
          </p:cNvSpPr>
          <p:nvPr>
            <p:ph type="dt" sz="half" idx="10"/>
          </p:nvPr>
        </p:nvSpPr>
        <p:spPr/>
        <p:txBody>
          <a:bodyPr/>
          <a:lstStyle>
            <a:lvl1pPr>
              <a:defRPr/>
            </a:lvl1pPr>
          </a:lstStyle>
          <a:p>
            <a:pPr>
              <a:defRPr/>
            </a:pPr>
            <a:fld id="{78B3E126-A795-4B39-92C1-A890E8F0A63A}" type="datetimeFigureOut">
              <a:rPr lang="en-AU"/>
              <a:pPr>
                <a:defRPr/>
              </a:pPr>
              <a:t>2/11/2019</a:t>
            </a:fld>
            <a:endParaRPr lang="en-AU"/>
          </a:p>
        </p:txBody>
      </p:sp>
      <p:sp>
        <p:nvSpPr>
          <p:cNvPr id="8" name="Footer Placeholder 4"/>
          <p:cNvSpPr>
            <a:spLocks noGrp="1"/>
          </p:cNvSpPr>
          <p:nvPr>
            <p:ph type="ftr" sz="quarter" idx="11"/>
          </p:nvPr>
        </p:nvSpPr>
        <p:spPr/>
        <p:txBody>
          <a:bodyPr/>
          <a:lstStyle>
            <a:lvl1pPr>
              <a:defRPr/>
            </a:lvl1pPr>
          </a:lstStyle>
          <a:p>
            <a:pPr>
              <a:defRPr/>
            </a:pPr>
            <a:endParaRPr lang="en-AU"/>
          </a:p>
        </p:txBody>
      </p:sp>
      <p:sp>
        <p:nvSpPr>
          <p:cNvPr id="9" name="Slide Number Placeholder 5"/>
          <p:cNvSpPr>
            <a:spLocks noGrp="1"/>
          </p:cNvSpPr>
          <p:nvPr>
            <p:ph type="sldNum" sz="quarter" idx="12"/>
          </p:nvPr>
        </p:nvSpPr>
        <p:spPr/>
        <p:txBody>
          <a:bodyPr/>
          <a:lstStyle>
            <a:lvl1pPr>
              <a:defRPr/>
            </a:lvl1pPr>
          </a:lstStyle>
          <a:p>
            <a:pPr>
              <a:defRPr/>
            </a:pPr>
            <a:fld id="{7F1D323D-0B25-479C-8BF4-EDBB52B1E853}" type="slidenum">
              <a:rPr lang="en-AU"/>
              <a:pPr>
                <a:defRPr/>
              </a:pPr>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3"/>
          <p:cNvSpPr>
            <a:spLocks noGrp="1"/>
          </p:cNvSpPr>
          <p:nvPr>
            <p:ph type="dt" sz="half" idx="10"/>
          </p:nvPr>
        </p:nvSpPr>
        <p:spPr/>
        <p:txBody>
          <a:bodyPr/>
          <a:lstStyle>
            <a:lvl1pPr>
              <a:defRPr/>
            </a:lvl1pPr>
          </a:lstStyle>
          <a:p>
            <a:pPr>
              <a:defRPr/>
            </a:pPr>
            <a:fld id="{C1E74AFA-2ED2-41BB-AB23-C492E8D3F56A}" type="datetimeFigureOut">
              <a:rPr lang="en-AU"/>
              <a:pPr>
                <a:defRPr/>
              </a:pPr>
              <a:t>2/11/2019</a:t>
            </a:fld>
            <a:endParaRPr lang="en-AU"/>
          </a:p>
        </p:txBody>
      </p:sp>
      <p:sp>
        <p:nvSpPr>
          <p:cNvPr id="4" name="Footer Placeholder 4"/>
          <p:cNvSpPr>
            <a:spLocks noGrp="1"/>
          </p:cNvSpPr>
          <p:nvPr>
            <p:ph type="ftr" sz="quarter" idx="11"/>
          </p:nvPr>
        </p:nvSpPr>
        <p:spPr/>
        <p:txBody>
          <a:bodyPr/>
          <a:lstStyle>
            <a:lvl1pPr>
              <a:defRPr/>
            </a:lvl1pPr>
          </a:lstStyle>
          <a:p>
            <a:pPr>
              <a:defRPr/>
            </a:pPr>
            <a:endParaRPr lang="en-AU"/>
          </a:p>
        </p:txBody>
      </p:sp>
      <p:sp>
        <p:nvSpPr>
          <p:cNvPr id="5" name="Slide Number Placeholder 5"/>
          <p:cNvSpPr>
            <a:spLocks noGrp="1"/>
          </p:cNvSpPr>
          <p:nvPr>
            <p:ph type="sldNum" sz="quarter" idx="12"/>
          </p:nvPr>
        </p:nvSpPr>
        <p:spPr/>
        <p:txBody>
          <a:bodyPr/>
          <a:lstStyle>
            <a:lvl1pPr>
              <a:defRPr/>
            </a:lvl1pPr>
          </a:lstStyle>
          <a:p>
            <a:pPr>
              <a:defRPr/>
            </a:pPr>
            <a:fld id="{0671606E-9F33-4538-9D7A-C71704F4E7A0}" type="slidenum">
              <a:rPr lang="en-AU"/>
              <a:pPr>
                <a:defRPr/>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0F74AA1-C955-4B09-854E-3E4A6094309B}" type="datetimeFigureOut">
              <a:rPr lang="en-AU"/>
              <a:pPr>
                <a:defRPr/>
              </a:pPr>
              <a:t>2/11/2019</a:t>
            </a:fld>
            <a:endParaRPr lang="en-AU"/>
          </a:p>
        </p:txBody>
      </p:sp>
      <p:sp>
        <p:nvSpPr>
          <p:cNvPr id="3" name="Footer Placeholder 4"/>
          <p:cNvSpPr>
            <a:spLocks noGrp="1"/>
          </p:cNvSpPr>
          <p:nvPr>
            <p:ph type="ftr" sz="quarter" idx="11"/>
          </p:nvPr>
        </p:nvSpPr>
        <p:spPr/>
        <p:txBody>
          <a:bodyPr/>
          <a:lstStyle>
            <a:lvl1pPr>
              <a:defRPr/>
            </a:lvl1pPr>
          </a:lstStyle>
          <a:p>
            <a:pPr>
              <a:defRPr/>
            </a:pPr>
            <a:endParaRPr lang="en-AU"/>
          </a:p>
        </p:txBody>
      </p:sp>
      <p:sp>
        <p:nvSpPr>
          <p:cNvPr id="4" name="Slide Number Placeholder 5"/>
          <p:cNvSpPr>
            <a:spLocks noGrp="1"/>
          </p:cNvSpPr>
          <p:nvPr>
            <p:ph type="sldNum" sz="quarter" idx="12"/>
          </p:nvPr>
        </p:nvSpPr>
        <p:spPr/>
        <p:txBody>
          <a:bodyPr/>
          <a:lstStyle>
            <a:lvl1pPr>
              <a:defRPr/>
            </a:lvl1pPr>
          </a:lstStyle>
          <a:p>
            <a:pPr>
              <a:defRPr/>
            </a:pPr>
            <a:fld id="{857BD877-F750-48E0-B45A-8BA024CAC844}" type="slidenum">
              <a:rPr lang="en-AU"/>
              <a:pPr>
                <a:defRPr/>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D545C4F-B111-4FA9-A6D6-9A3BB3272E45}" type="datetimeFigureOut">
              <a:rPr lang="en-AU"/>
              <a:pPr>
                <a:defRPr/>
              </a:pPr>
              <a:t>2/11/2019</a:t>
            </a:fld>
            <a:endParaRPr lang="en-AU"/>
          </a:p>
        </p:txBody>
      </p:sp>
      <p:sp>
        <p:nvSpPr>
          <p:cNvPr id="6" name="Footer Placeholder 4"/>
          <p:cNvSpPr>
            <a:spLocks noGrp="1"/>
          </p:cNvSpPr>
          <p:nvPr>
            <p:ph type="ftr" sz="quarter" idx="11"/>
          </p:nvPr>
        </p:nvSpPr>
        <p:spPr/>
        <p:txBody>
          <a:bodyPr/>
          <a:lstStyle>
            <a:lvl1pPr>
              <a:defRPr/>
            </a:lvl1pPr>
          </a:lstStyle>
          <a:p>
            <a:pPr>
              <a:defRPr/>
            </a:pPr>
            <a:endParaRPr lang="en-AU"/>
          </a:p>
        </p:txBody>
      </p:sp>
      <p:sp>
        <p:nvSpPr>
          <p:cNvPr id="7" name="Slide Number Placeholder 5"/>
          <p:cNvSpPr>
            <a:spLocks noGrp="1"/>
          </p:cNvSpPr>
          <p:nvPr>
            <p:ph type="sldNum" sz="quarter" idx="12"/>
          </p:nvPr>
        </p:nvSpPr>
        <p:spPr/>
        <p:txBody>
          <a:bodyPr/>
          <a:lstStyle>
            <a:lvl1pPr>
              <a:defRPr/>
            </a:lvl1pPr>
          </a:lstStyle>
          <a:p>
            <a:pPr>
              <a:defRPr/>
            </a:pPr>
            <a:fld id="{6A10060D-2F21-47EB-BC31-98104C39A172}" type="slidenum">
              <a:rPr lang="en-AU"/>
              <a:pPr>
                <a:defRPr/>
              </a:pPr>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A831E00-63A6-41AF-880F-91E4C617D98D}" type="datetimeFigureOut">
              <a:rPr lang="en-AU"/>
              <a:pPr>
                <a:defRPr/>
              </a:pPr>
              <a:t>2/11/2019</a:t>
            </a:fld>
            <a:endParaRPr lang="en-AU"/>
          </a:p>
        </p:txBody>
      </p:sp>
      <p:sp>
        <p:nvSpPr>
          <p:cNvPr id="6" name="Footer Placeholder 4"/>
          <p:cNvSpPr>
            <a:spLocks noGrp="1"/>
          </p:cNvSpPr>
          <p:nvPr>
            <p:ph type="ftr" sz="quarter" idx="11"/>
          </p:nvPr>
        </p:nvSpPr>
        <p:spPr/>
        <p:txBody>
          <a:bodyPr/>
          <a:lstStyle>
            <a:lvl1pPr>
              <a:defRPr/>
            </a:lvl1pPr>
          </a:lstStyle>
          <a:p>
            <a:pPr>
              <a:defRPr/>
            </a:pPr>
            <a:endParaRPr lang="en-AU"/>
          </a:p>
        </p:txBody>
      </p:sp>
      <p:sp>
        <p:nvSpPr>
          <p:cNvPr id="7" name="Slide Number Placeholder 5"/>
          <p:cNvSpPr>
            <a:spLocks noGrp="1"/>
          </p:cNvSpPr>
          <p:nvPr>
            <p:ph type="sldNum" sz="quarter" idx="12"/>
          </p:nvPr>
        </p:nvSpPr>
        <p:spPr/>
        <p:txBody>
          <a:bodyPr/>
          <a:lstStyle>
            <a:lvl1pPr>
              <a:defRPr/>
            </a:lvl1pPr>
          </a:lstStyle>
          <a:p>
            <a:pPr>
              <a:defRPr/>
            </a:pPr>
            <a:fld id="{616C7D24-C3F6-4886-8F39-AFA0FA232809}" type="slidenum">
              <a:rPr lang="en-AU"/>
              <a:pPr>
                <a:defRPr/>
              </a:pPr>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AU" smtClean="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09776A25-9BB3-4F0F-AC34-3943AB32122F}" type="datetimeFigureOut">
              <a:rPr lang="en-AU"/>
              <a:pPr>
                <a:defRPr/>
              </a:pPr>
              <a:t>2/11/2019</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0AAB79E4-85D4-4C2B-995D-78D62893DB18}" type="slidenum">
              <a:rPr lang="en-AU"/>
              <a:pPr>
                <a:defRPr/>
              </a:pPr>
              <a:t>‹#›</a:t>
            </a:fld>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ocs.google.com/document/d/18sloYI21L3dBR4tekCklNeGP-nKL81_HxwjiPRM9JkQ/edit?usp=shar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a:xfrm>
            <a:off x="152400" y="122238"/>
            <a:ext cx="8839200" cy="258762"/>
          </a:xfrm>
        </p:spPr>
        <p:txBody>
          <a:bodyPr/>
          <a:lstStyle/>
          <a:p>
            <a:pPr algn="l"/>
            <a:r>
              <a:rPr lang="en-US" sz="2000" dirty="0" smtClean="0"/>
              <a:t>Economic overview</a:t>
            </a:r>
            <a:endParaRPr lang="en-AU" sz="2000" dirty="0"/>
          </a:p>
        </p:txBody>
      </p:sp>
      <p:sp>
        <p:nvSpPr>
          <p:cNvPr id="2" name="Content Placeholder 1"/>
          <p:cNvSpPr>
            <a:spLocks noGrp="1"/>
          </p:cNvSpPr>
          <p:nvPr>
            <p:ph idx="1"/>
          </p:nvPr>
        </p:nvSpPr>
        <p:spPr>
          <a:xfrm>
            <a:off x="152400" y="685800"/>
            <a:ext cx="8991600" cy="6172200"/>
          </a:xfrm>
        </p:spPr>
        <p:txBody>
          <a:bodyPr/>
          <a:lstStyle/>
          <a:p>
            <a:pPr marL="0" indent="0">
              <a:buNone/>
            </a:pPr>
            <a:r>
              <a:rPr lang="en-US" sz="1400" dirty="0" smtClean="0">
                <a:latin typeface="Arial" panose="020B0604020202020204" pitchFamily="34" charset="0"/>
                <a:cs typeface="Arial" panose="020B0604020202020204" pitchFamily="34" charset="0"/>
              </a:rPr>
              <a:t>	As </a:t>
            </a:r>
            <a:r>
              <a:rPr lang="en-US" sz="1400" dirty="0">
                <a:latin typeface="Arial" panose="020B0604020202020204" pitchFamily="34" charset="0"/>
                <a:cs typeface="Arial" panose="020B0604020202020204" pitchFamily="34" charset="0"/>
              </a:rPr>
              <a:t>the world population and the demand for food continue to grow, global food security characterized by the accessibility, usability, and availability of food is becoming increasingly threatened by an array of factors, including the worldwide expansion and changing dietary preferences of the middle class, urbanization, diminishing natural resources, food price volatility, and inefficient labor and land use (WHO </a:t>
            </a:r>
            <a:r>
              <a:rPr lang="en-US" sz="1400" dirty="0" err="1">
                <a:latin typeface="Arial" panose="020B0604020202020204" pitchFamily="34" charset="0"/>
                <a:cs typeface="Arial" panose="020B0604020202020204" pitchFamily="34" charset="0"/>
              </a:rPr>
              <a:t>n.d.</a:t>
            </a:r>
            <a:r>
              <a:rPr lang="en-US" sz="1400" dirty="0">
                <a:latin typeface="Arial" panose="020B0604020202020204" pitchFamily="34" charset="0"/>
                <a:cs typeface="Arial" panose="020B0604020202020204" pitchFamily="34" charset="0"/>
              </a:rPr>
              <a:t>). Despite these challenges, the Food and Agriculture Organization of the United Nations ascertains that our planet has the capacity to sustain the expanding global population. Many farmers incur losses during postharvest .Many places where drought is prominent people are affected by  Malnutrition </a:t>
            </a:r>
            <a:r>
              <a:rPr lang="en-US" sz="1400" dirty="0" smtClean="0">
                <a:latin typeface="Arial" panose="020B0604020202020204" pitchFamily="34" charset="0"/>
                <a:cs typeface="Arial" panose="020B0604020202020204" pitchFamily="34" charset="0"/>
              </a:rPr>
              <a:t>diseases.</a:t>
            </a:r>
          </a:p>
          <a:p>
            <a:pPr marL="0" indent="0">
              <a:buNone/>
            </a:pPr>
            <a:r>
              <a:rPr lang="en-US" sz="1400" dirty="0" smtClean="0">
                <a:latin typeface="Arial" panose="020B0604020202020204" pitchFamily="34" charset="0"/>
                <a:cs typeface="Arial" panose="020B0604020202020204" pitchFamily="34" charset="0"/>
              </a:rPr>
              <a:t>	Primary data on the stressors was collected from detailed interviews with 30 farmers, vendors, from various parts of Kenya. Understanding which models are the most resilient to the various stressors would allow entrepreneurs to compare models and make more informed decisions about which models are most appropriate for their technologies. Most of these vegetables sold in open markets appeared fresh but were sold from poor environmental conditions. At times because of poor handling, their qualities were perceived to be poor, an issue that discouraged many potential buyers from consuming these products. The most commonly sold traditional leafy vegetables in Nairobi were Jute (‘mrenda’), Crotalaria (‘</a:t>
            </a:r>
            <a:r>
              <a:rPr lang="en-US" sz="1400" dirty="0" err="1" smtClean="0">
                <a:latin typeface="Arial" panose="020B0604020202020204" pitchFamily="34" charset="0"/>
                <a:cs typeface="Arial" panose="020B0604020202020204" pitchFamily="34" charset="0"/>
              </a:rPr>
              <a:t>mito</a:t>
            </a:r>
            <a:r>
              <a:rPr lang="en-US" sz="1400" dirty="0" smtClean="0">
                <a:latin typeface="Arial" panose="020B0604020202020204" pitchFamily="34" charset="0"/>
                <a:cs typeface="Arial" panose="020B0604020202020204" pitchFamily="34" charset="0"/>
              </a:rPr>
              <a:t>’), Solanum (‘osuga’/’</a:t>
            </a:r>
            <a:r>
              <a:rPr lang="en-US" sz="1400" dirty="0" err="1" smtClean="0">
                <a:latin typeface="Arial" panose="020B0604020202020204" pitchFamily="34" charset="0"/>
                <a:cs typeface="Arial" panose="020B0604020202020204" pitchFamily="34" charset="0"/>
              </a:rPr>
              <a:t>managu</a:t>
            </a:r>
            <a:r>
              <a:rPr lang="en-US" sz="1400" dirty="0" smtClean="0">
                <a:latin typeface="Arial" panose="020B0604020202020204" pitchFamily="34" charset="0"/>
                <a:cs typeface="Arial" panose="020B0604020202020204" pitchFamily="34" charset="0"/>
              </a:rPr>
              <a:t>’), Spider plant (‘saget’), Amaranth, pumpkin leaves, and African kale. The survey was conducted during the hot months (February/March) and therefore most of the vegetables were not available in large quantities.</a:t>
            </a:r>
          </a:p>
          <a:p>
            <a:pPr marL="0" indent="0">
              <a:buNone/>
            </a:pPr>
            <a:r>
              <a:rPr lang="en-US" sz="1400" dirty="0" smtClean="0">
                <a:latin typeface="Arial" panose="020B0604020202020204" pitchFamily="34" charset="0"/>
                <a:cs typeface="Arial" panose="020B0604020202020204" pitchFamily="34" charset="0"/>
              </a:rPr>
              <a:t>	Lastly</a:t>
            </a:r>
            <a:r>
              <a:rPr lang="en-US" sz="1400" dirty="0">
                <a:latin typeface="Arial" panose="020B0604020202020204" pitchFamily="34" charset="0"/>
                <a:cs typeface="Arial" panose="020B0604020202020204" pitchFamily="34" charset="0"/>
              </a:rPr>
              <a:t>, this technology being cheap and effective should be transferred to the local communities and women groups for preservation of seasonal vegetables like cowpeas. Together with it, the promotion for increased acceptability and consumption of the fermented and dehydrated vegetables should be done among the rural communities, where the deficiency of vitamin A and iron is likely to be rampant during the drought The most applicable method of drying includes freeze, vacuum, osmotic, cabinet or tray, ﬂuidized bed, spouted bed, Ohmic, microwave and combination thereof except for freeze drying, applying heat during drying through conduction, convection and radiation are the basic techniques used to force water to vaporize, while forced air is applied to encourage the removal of vapor. A large number of food and biomaterials are dehydrated in a variety of units with diverse processing </a:t>
            </a:r>
            <a:r>
              <a:rPr lang="en-US" sz="1400" dirty="0" smtClean="0">
                <a:latin typeface="Arial" panose="020B0604020202020204" pitchFamily="34" charset="0"/>
                <a:cs typeface="Arial" panose="020B0604020202020204" pitchFamily="34" charset="0"/>
              </a:rPr>
              <a:t>conditions. The </a:t>
            </a:r>
            <a:r>
              <a:rPr lang="en-US" sz="1400" dirty="0">
                <a:latin typeface="Arial" panose="020B0604020202020204" pitchFamily="34" charset="0"/>
                <a:cs typeface="Arial" panose="020B0604020202020204" pitchFamily="34" charset="0"/>
              </a:rPr>
              <a:t>choice of drying method depends on various factors such as the type of product, availability of dryer, cost of dehydration and ﬁnal quality of desiccated product. Energy consumption and quality of dried products are </a:t>
            </a:r>
            <a:r>
              <a:rPr lang="en-US" sz="1400" dirty="0" smtClean="0">
                <a:latin typeface="Arial" panose="020B0604020202020204" pitchFamily="34" charset="0"/>
                <a:cs typeface="Arial" panose="020B0604020202020204" pitchFamily="34" charset="0"/>
              </a:rPr>
              <a:t>other</a:t>
            </a:r>
            <a:endParaRPr lang="en-US" sz="14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r>
              <a:rPr lang="en-US" sz="1400" b="1" dirty="0">
                <a:latin typeface="Arial" panose="020B0604020202020204" pitchFamily="34" charset="0"/>
                <a:cs typeface="Arial" panose="020B0604020202020204" pitchFamily="34" charset="0"/>
              </a:rPr>
              <a:t>Previous successful marketing strategies</a:t>
            </a:r>
          </a:p>
          <a:p>
            <a:pPr marL="0" indent="0">
              <a:buNone/>
            </a:pPr>
            <a:r>
              <a:rPr lang="en-US" sz="1400" dirty="0">
                <a:latin typeface="Arial" panose="020B0604020202020204" pitchFamily="34" charset="0"/>
                <a:cs typeface="Arial" panose="020B0604020202020204" pitchFamily="34" charset="0"/>
              </a:rPr>
              <a:t>1.The use of social media influencers like chefs that advertise the value of the product.</a:t>
            </a:r>
          </a:p>
          <a:p>
            <a:pPr marL="0" indent="0">
              <a:buNone/>
            </a:pPr>
            <a:r>
              <a:rPr lang="en-US" sz="1400" dirty="0">
                <a:latin typeface="Arial" panose="020B0604020202020204" pitchFamily="34" charset="0"/>
                <a:cs typeface="Arial" panose="020B0604020202020204" pitchFamily="34" charset="0"/>
              </a:rPr>
              <a:t>2.Launching videos that give the explanation of a product and how it works and the nutritional value. 3.Partnering with the companies that do the same thing to help advertise the product to the market.</a:t>
            </a:r>
          </a:p>
          <a:p>
            <a:pPr marL="0" indent="0">
              <a:buNone/>
            </a:pPr>
            <a:r>
              <a:rPr lang="en-US" sz="1400" dirty="0">
                <a:latin typeface="Arial" panose="020B0604020202020204" pitchFamily="34" charset="0"/>
                <a:cs typeface="Arial" panose="020B0604020202020204" pitchFamily="34" charset="0"/>
              </a:rPr>
              <a:t>   -The product will be able to reach the customers by attending summits that allows them to test the products and give offers to the customers.</a:t>
            </a:r>
          </a:p>
          <a:p>
            <a:pPr marL="0" indent="0">
              <a:buNone/>
            </a:pPr>
            <a:r>
              <a:rPr lang="en-US" sz="1400" dirty="0">
                <a:latin typeface="Arial" panose="020B0604020202020204" pitchFamily="34" charset="0"/>
                <a:cs typeface="Arial" panose="020B0604020202020204" pitchFamily="34" charset="0"/>
              </a:rPr>
              <a:t>4.Pay for sections in supermarket to be on top shelves and hire a person to Advertise for the product and give a price comparison with the competitors</a:t>
            </a:r>
            <a:r>
              <a:rPr lang="en-US" sz="1400" dirty="0" smtClean="0">
                <a:latin typeface="Arial" panose="020B0604020202020204" pitchFamily="34" charset="0"/>
                <a:cs typeface="Arial" panose="020B0604020202020204" pitchFamily="34" charset="0"/>
              </a:rPr>
              <a:t>.</a:t>
            </a: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b="1" dirty="0" smtClean="0">
                <a:latin typeface="Arial" panose="020B0604020202020204" pitchFamily="34" charset="0"/>
                <a:cs typeface="Arial" panose="020B0604020202020204" pitchFamily="34" charset="0"/>
              </a:rPr>
              <a:t>Pricing</a:t>
            </a:r>
          </a:p>
          <a:p>
            <a:pPr marL="0" indent="0">
              <a:buNone/>
            </a:pPr>
            <a:r>
              <a:rPr lang="en-US" sz="1400" dirty="0" smtClean="0">
                <a:latin typeface="Arial" panose="020B0604020202020204" pitchFamily="34" charset="0"/>
                <a:cs typeface="Arial" panose="020B0604020202020204" pitchFamily="34" charset="0"/>
              </a:rPr>
              <a:t>By determining the sales of our competitors e.g.: Sundried sell indigenous vegetables at ksh.350 per 100g.</a:t>
            </a:r>
          </a:p>
          <a:p>
            <a:pPr marL="0" indent="0">
              <a:buNone/>
            </a:pPr>
            <a:r>
              <a:rPr lang="en-US" sz="1400" dirty="0" smtClean="0">
                <a:latin typeface="Arial" panose="020B0604020202020204" pitchFamily="34" charset="0"/>
                <a:cs typeface="Arial" panose="020B0604020202020204" pitchFamily="34" charset="0"/>
              </a:rPr>
              <a:t>When the surplus is bulky, approximately buying vegetables worth ksh.50 will result in 2kg of these vegetables.</a:t>
            </a: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b="1" dirty="0" smtClean="0">
                <a:latin typeface="Arial" panose="020B0604020202020204" pitchFamily="34" charset="0"/>
                <a:cs typeface="Arial" panose="020B0604020202020204" pitchFamily="34" charset="0"/>
              </a:rPr>
              <a:t>Sales statistics</a:t>
            </a:r>
          </a:p>
          <a:p>
            <a:pPr marL="0" indent="0">
              <a:buNone/>
            </a:pPr>
            <a:endParaRPr lang="en-US" sz="1400" b="1"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1401"/>
            <a:ext cx="9144000" cy="3276600"/>
          </a:xfrm>
          <a:prstGeom prst="rect">
            <a:avLst/>
          </a:prstGeom>
        </p:spPr>
      </p:pic>
    </p:spTree>
    <p:extLst>
      <p:ext uri="{BB962C8B-B14F-4D97-AF65-F5344CB8AC3E}">
        <p14:creationId xmlns:p14="http://schemas.microsoft.com/office/powerpoint/2010/main" val="31420109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848600" cy="487362"/>
          </a:xfrm>
        </p:spPr>
        <p:txBody>
          <a:bodyPr/>
          <a:lstStyle/>
          <a:p>
            <a:r>
              <a:rPr lang="en-US" sz="1800" dirty="0" smtClean="0"/>
              <a:t>Advertising and promotion</a:t>
            </a:r>
            <a:endParaRPr lang="en-US" sz="1800" dirty="0"/>
          </a:p>
        </p:txBody>
      </p:sp>
      <p:sp>
        <p:nvSpPr>
          <p:cNvPr id="3" name="Content Placeholder 2"/>
          <p:cNvSpPr>
            <a:spLocks noGrp="1"/>
          </p:cNvSpPr>
          <p:nvPr>
            <p:ph idx="1"/>
          </p:nvPr>
        </p:nvSpPr>
        <p:spPr>
          <a:xfrm>
            <a:off x="266700" y="914400"/>
            <a:ext cx="8229600" cy="4525963"/>
          </a:xfrm>
        </p:spPr>
        <p:txBody>
          <a:bodyPr/>
          <a:lstStyle/>
          <a:p>
            <a:pPr marL="0" indent="0">
              <a:buNone/>
            </a:pPr>
            <a:r>
              <a:rPr lang="en-US" sz="1400" dirty="0" smtClean="0"/>
              <a:t>The company will use Informative advertising to  give people the basic in formation about the product what it does and demonstration showing different ways in which the product is used .This will enable to </a:t>
            </a:r>
            <a:r>
              <a:rPr lang="en-US" sz="1400" dirty="0"/>
              <a:t>capture interest, raise awareness, leave a positive impression, and motivate people to take the next step, like making a purchase or requesting more </a:t>
            </a:r>
            <a:r>
              <a:rPr lang="en-US" sz="1400" dirty="0" smtClean="0"/>
              <a:t>information about the product.</a:t>
            </a:r>
          </a:p>
          <a:p>
            <a:pPr marL="0" indent="0">
              <a:buNone/>
            </a:pPr>
            <a:r>
              <a:rPr lang="en-US" sz="1400" dirty="0" smtClean="0"/>
              <a:t>Creating segmentation on the market that enable user and customers to have bonus When buying or producing different quantity of vegetables. This will motivate the customers to produce more product an maintain  growth. </a:t>
            </a:r>
            <a:r>
              <a:rPr lang="en-US" sz="1400" dirty="0"/>
              <a:t> </a:t>
            </a:r>
            <a:r>
              <a:rPr lang="en-US" sz="1400" dirty="0" smtClean="0"/>
              <a:t>Paying a influencer to influence </a:t>
            </a:r>
            <a:r>
              <a:rPr lang="en-US" sz="1400" dirty="0"/>
              <a:t>people to change brands, or motivate people to make a purchase. </a:t>
            </a:r>
            <a:r>
              <a:rPr lang="en-US" sz="1400" dirty="0" smtClean="0"/>
              <a:t>This might </a:t>
            </a:r>
            <a:r>
              <a:rPr lang="en-US" sz="1400" dirty="0"/>
              <a:t>show the benefits </a:t>
            </a:r>
            <a:r>
              <a:rPr lang="en-US" sz="1400" dirty="0" smtClean="0"/>
              <a:t>a </a:t>
            </a:r>
            <a:r>
              <a:rPr lang="en-US" sz="1400" dirty="0"/>
              <a:t>product offers or compare key features against a leading competitor</a:t>
            </a:r>
            <a:r>
              <a:rPr lang="en-US" sz="1400" dirty="0" smtClean="0"/>
              <a:t>.</a:t>
            </a:r>
          </a:p>
          <a:p>
            <a:pPr marL="0" indent="0">
              <a:buNone/>
            </a:pPr>
            <a:r>
              <a:rPr lang="en-US" sz="1400" dirty="0" smtClean="0"/>
              <a:t>Having a reminder to </a:t>
            </a:r>
            <a:r>
              <a:rPr lang="en-US" sz="1400" dirty="0"/>
              <a:t>reassures people who already </a:t>
            </a:r>
            <a:r>
              <a:rPr lang="en-US" sz="1400" dirty="0" smtClean="0"/>
              <a:t>know and </a:t>
            </a:r>
            <a:r>
              <a:rPr lang="en-US" sz="1400" dirty="0"/>
              <a:t>potentially </a:t>
            </a:r>
            <a:r>
              <a:rPr lang="en-US" sz="1400" dirty="0" smtClean="0"/>
              <a:t>like a </a:t>
            </a:r>
            <a:r>
              <a:rPr lang="en-US" sz="1400" dirty="0"/>
              <a:t>brand, with a goal of keeping the product or service top-of-mind for future purchases. It reinforces messages from other ads, and may include customer testimonials.</a:t>
            </a:r>
          </a:p>
        </p:txBody>
      </p:sp>
    </p:spTree>
    <p:extLst>
      <p:ext uri="{BB962C8B-B14F-4D97-AF65-F5344CB8AC3E}">
        <p14:creationId xmlns:p14="http://schemas.microsoft.com/office/powerpoint/2010/main" val="9805081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848600" cy="457200"/>
          </a:xfrm>
        </p:spPr>
        <p:txBody>
          <a:bodyPr/>
          <a:lstStyle/>
          <a:p>
            <a:r>
              <a:rPr lang="en-US" sz="1800" b="1" dirty="0">
                <a:latin typeface="Times New Roman" panose="02020603050405020304" pitchFamily="18" charset="0"/>
                <a:ea typeface="Times New Roman" panose="02020603050405020304" pitchFamily="18" charset="0"/>
                <a:cs typeface="Times New Roman" panose="02020603050405020304" pitchFamily="18" charset="0"/>
              </a:rPr>
              <a:t>Operating Hours</a:t>
            </a:r>
            <a:r>
              <a:rPr lang="en-US" sz="1800" dirty="0">
                <a:latin typeface="Calibri" panose="020F0502020204030204" pitchFamily="34" charset="0"/>
                <a:ea typeface="Calibri" panose="020F0502020204030204" pitchFamily="34" charset="0"/>
                <a:cs typeface="Times New Roman" panose="02020603050405020304" pitchFamily="18" charset="0"/>
              </a:rPr>
              <a:t/>
            </a:r>
            <a:br>
              <a:rPr lang="en-US" sz="1800" dirty="0">
                <a:latin typeface="Calibri" panose="020F0502020204030204" pitchFamily="34" charset="0"/>
                <a:ea typeface="Calibri" panose="020F0502020204030204" pitchFamily="34" charset="0"/>
                <a:cs typeface="Times New Roman" panose="02020603050405020304" pitchFamily="18" charset="0"/>
              </a:rPr>
            </a:br>
            <a:endParaRPr lang="en-US" sz="1800" dirty="0"/>
          </a:p>
        </p:txBody>
      </p:sp>
      <p:sp>
        <p:nvSpPr>
          <p:cNvPr id="4" name="Rectangle 3"/>
          <p:cNvSpPr/>
          <p:nvPr/>
        </p:nvSpPr>
        <p:spPr>
          <a:xfrm>
            <a:off x="228600" y="579304"/>
            <a:ext cx="8991600" cy="5380640"/>
          </a:xfrm>
          <a:prstGeom prst="rect">
            <a:avLst/>
          </a:prstGeom>
        </p:spPr>
        <p:txBody>
          <a:bodyPr wrap="square">
            <a:spAutoFit/>
          </a:bodyPr>
          <a:lstStyle/>
          <a:p>
            <a:pPr marL="0" marR="0">
              <a:lnSpc>
                <a:spcPct val="107000"/>
              </a:lnSpc>
              <a:spcBef>
                <a:spcPts val="0"/>
              </a:spcBef>
              <a:spcAft>
                <a:spcPts val="800"/>
              </a:spcAft>
            </a:pPr>
            <a:r>
              <a:rPr lang="en-US" sz="1400" dirty="0" smtClean="0">
                <a:latin typeface="+mj-lt"/>
                <a:ea typeface="Times New Roman" panose="02020603050405020304" pitchFamily="18" charset="0"/>
                <a:cs typeface="Arial" panose="020B0604020202020204" pitchFamily="34" charset="0"/>
              </a:rPr>
              <a:t>Veg dryer intends </a:t>
            </a:r>
            <a:r>
              <a:rPr lang="en-US" sz="1400" dirty="0">
                <a:latin typeface="+mj-lt"/>
                <a:ea typeface="Times New Roman" panose="02020603050405020304" pitchFamily="18" charset="0"/>
                <a:cs typeface="Arial" panose="020B0604020202020204" pitchFamily="34" charset="0"/>
              </a:rPr>
              <a:t>to operate Monday thru Friday from 9 am to 5 pm. </a:t>
            </a:r>
            <a:r>
              <a:rPr lang="en-US" sz="1400" dirty="0" smtClean="0">
                <a:latin typeface="+mj-lt"/>
                <a:ea typeface="Times New Roman" panose="02020603050405020304" pitchFamily="18" charset="0"/>
                <a:cs typeface="Arial" panose="020B0604020202020204" pitchFamily="34" charset="0"/>
              </a:rPr>
              <a:t>The Company will </a:t>
            </a:r>
            <a:r>
              <a:rPr lang="en-US" sz="1400" dirty="0">
                <a:latin typeface="+mj-lt"/>
                <a:ea typeface="Times New Roman" panose="02020603050405020304" pitchFamily="18" charset="0"/>
                <a:cs typeface="Arial" panose="020B0604020202020204" pitchFamily="34" charset="0"/>
              </a:rPr>
              <a:t>be operational year round</a:t>
            </a:r>
            <a:r>
              <a:rPr lang="en-US" sz="1400" dirty="0" smtClean="0">
                <a:latin typeface="+mj-lt"/>
                <a:ea typeface="Times New Roman" panose="02020603050405020304" pitchFamily="18" charset="0"/>
                <a:cs typeface="Arial" panose="020B0604020202020204" pitchFamily="34" charset="0"/>
              </a:rPr>
              <a:t>.</a:t>
            </a:r>
          </a:p>
          <a:p>
            <a:r>
              <a:rPr lang="en-US" sz="1400" dirty="0" smtClean="0">
                <a:latin typeface="+mj-lt"/>
                <a:cs typeface="Arial" panose="020B0604020202020204" pitchFamily="34" charset="0"/>
              </a:rPr>
              <a:t>and </a:t>
            </a:r>
            <a:r>
              <a:rPr lang="en-US" sz="1400" dirty="0" smtClean="0">
                <a:latin typeface="+mj-lt"/>
                <a:cs typeface="Arial" panose="020B0604020202020204" pitchFamily="34" charset="0"/>
              </a:rPr>
              <a:t>Mrs</a:t>
            </a:r>
            <a:r>
              <a:rPr lang="en-US" sz="1400" dirty="0" smtClean="0">
                <a:latin typeface="+mj-lt"/>
                <a:cs typeface="Arial" panose="020B0604020202020204" pitchFamily="34" charset="0"/>
              </a:rPr>
              <a:t>. Marcy </a:t>
            </a:r>
            <a:r>
              <a:rPr lang="en-US" sz="1400" dirty="0" smtClean="0">
                <a:latin typeface="+mj-lt"/>
                <a:cs typeface="Arial" panose="020B0604020202020204" pitchFamily="34" charset="0"/>
              </a:rPr>
              <a:t>will </a:t>
            </a:r>
            <a:r>
              <a:rPr lang="en-US" sz="1400" dirty="0">
                <a:latin typeface="+mj-lt"/>
                <a:cs typeface="Arial" panose="020B0604020202020204" pitchFamily="34" charset="0"/>
              </a:rPr>
              <a:t>be the sole employees of </a:t>
            </a:r>
            <a:r>
              <a:rPr lang="en-US" sz="1400" dirty="0">
                <a:latin typeface="+mj-lt"/>
                <a:ea typeface="Times New Roman" panose="02020603050405020304" pitchFamily="18" charset="0"/>
                <a:cs typeface="Arial" panose="020B0604020202020204" pitchFamily="34" charset="0"/>
              </a:rPr>
              <a:t>Veg dryer </a:t>
            </a:r>
            <a:r>
              <a:rPr lang="en-US" sz="1400" dirty="0" smtClean="0">
                <a:latin typeface="+mj-lt"/>
                <a:cs typeface="Arial" panose="020B0604020202020204" pitchFamily="34" charset="0"/>
              </a:rPr>
              <a:t>for </a:t>
            </a:r>
            <a:r>
              <a:rPr lang="en-US" sz="1400" dirty="0">
                <a:latin typeface="+mj-lt"/>
                <a:cs typeface="Arial" panose="020B0604020202020204" pitchFamily="34" charset="0"/>
              </a:rPr>
              <a:t>the first two years of operation. When additional human resources are needed, </a:t>
            </a:r>
            <a:r>
              <a:rPr lang="en-US" sz="1400" dirty="0">
                <a:latin typeface="+mj-lt"/>
                <a:ea typeface="Times New Roman" panose="02020603050405020304" pitchFamily="18" charset="0"/>
                <a:cs typeface="Arial" panose="020B0604020202020204" pitchFamily="34" charset="0"/>
              </a:rPr>
              <a:t>Veg dryer </a:t>
            </a:r>
            <a:r>
              <a:rPr lang="en-US" sz="1400" dirty="0" smtClean="0">
                <a:latin typeface="+mj-lt"/>
                <a:cs typeface="Arial" panose="020B0604020202020204" pitchFamily="34" charset="0"/>
              </a:rPr>
              <a:t>has </a:t>
            </a:r>
            <a:r>
              <a:rPr lang="en-US" sz="1400" dirty="0">
                <a:latin typeface="+mj-lt"/>
                <a:cs typeface="Arial" panose="020B0604020202020204" pitchFamily="34" charset="0"/>
              </a:rPr>
              <a:t>identified the persons qualified and able to assist on a contract basis for the same rate as the owner. They include:</a:t>
            </a:r>
          </a:p>
          <a:p>
            <a:r>
              <a:rPr lang="en-US" sz="1400" dirty="0">
                <a:latin typeface="+mj-lt"/>
                <a:cs typeface="Arial" panose="020B0604020202020204" pitchFamily="34" charset="0"/>
              </a:rPr>
              <a:t>Mr. Wes Aaron, and environmental engineering technician will be sub-contracted to complete work as needed. It is estimated that </a:t>
            </a:r>
            <a:r>
              <a:rPr lang="en-US" sz="1400" dirty="0">
                <a:cs typeface="Arial" panose="020B0604020202020204" pitchFamily="34" charset="0"/>
              </a:rPr>
              <a:t>Mrs. </a:t>
            </a:r>
            <a:r>
              <a:rPr lang="en-US" sz="1400" dirty="0" smtClean="0">
                <a:cs typeface="Arial" panose="020B0604020202020204" pitchFamily="34" charset="0"/>
              </a:rPr>
              <a:t>Marcy </a:t>
            </a:r>
            <a:r>
              <a:rPr lang="en-US" sz="1400" dirty="0" smtClean="0">
                <a:latin typeface="+mj-lt"/>
                <a:cs typeface="Arial" panose="020B0604020202020204" pitchFamily="34" charset="0"/>
              </a:rPr>
              <a:t>will </a:t>
            </a:r>
            <a:r>
              <a:rPr lang="en-US" sz="1400" dirty="0">
                <a:latin typeface="+mj-lt"/>
                <a:cs typeface="Arial" panose="020B0604020202020204" pitchFamily="34" charset="0"/>
              </a:rPr>
              <a:t>eventually be hired full time by </a:t>
            </a:r>
            <a:r>
              <a:rPr lang="en-US" sz="1400" dirty="0">
                <a:latin typeface="+mj-lt"/>
                <a:ea typeface="Times New Roman" panose="02020603050405020304" pitchFamily="18" charset="0"/>
                <a:cs typeface="Arial" panose="020B0604020202020204" pitchFamily="34" charset="0"/>
              </a:rPr>
              <a:t>Veg dryer </a:t>
            </a:r>
            <a:r>
              <a:rPr lang="en-US" sz="1400" dirty="0" smtClean="0">
                <a:latin typeface="+mj-lt"/>
                <a:cs typeface="Arial" panose="020B0604020202020204" pitchFamily="34" charset="0"/>
              </a:rPr>
              <a:t>once </a:t>
            </a:r>
            <a:r>
              <a:rPr lang="en-US" sz="1400" dirty="0">
                <a:latin typeface="+mj-lt"/>
                <a:cs typeface="Arial" panose="020B0604020202020204" pitchFamily="34" charset="0"/>
              </a:rPr>
              <a:t>demand warrants growth.</a:t>
            </a:r>
          </a:p>
          <a:p>
            <a:r>
              <a:rPr lang="en-US" sz="1400" dirty="0">
                <a:latin typeface="+mj-lt"/>
                <a:cs typeface="Arial" panose="020B0604020202020204" pitchFamily="34" charset="0"/>
              </a:rPr>
              <a:t>Mrs. </a:t>
            </a:r>
            <a:r>
              <a:rPr lang="en-US" sz="1400" dirty="0" smtClean="0">
                <a:latin typeface="+mj-lt"/>
                <a:cs typeface="Arial" panose="020B0604020202020204" pitchFamily="34" charset="0"/>
              </a:rPr>
              <a:t>Hellen masai  </a:t>
            </a:r>
            <a:r>
              <a:rPr lang="en-US" sz="1400" dirty="0">
                <a:latin typeface="+mj-lt"/>
                <a:cs typeface="Arial" panose="020B0604020202020204" pitchFamily="34" charset="0"/>
              </a:rPr>
              <a:t>holds a Masters in </a:t>
            </a:r>
            <a:r>
              <a:rPr lang="en-US" sz="1400" dirty="0" smtClean="0">
                <a:latin typeface="+mj-lt"/>
                <a:cs typeface="Arial" panose="020B0604020202020204" pitchFamily="34" charset="0"/>
              </a:rPr>
              <a:t>medical Health Engineering </a:t>
            </a:r>
            <a:r>
              <a:rPr lang="en-US" sz="1400" dirty="0">
                <a:latin typeface="+mj-lt"/>
                <a:cs typeface="Arial" panose="020B0604020202020204" pitchFamily="34" charset="0"/>
              </a:rPr>
              <a:t>and will also be sub-contracted to perform work for the company. Eventually, </a:t>
            </a:r>
            <a:r>
              <a:rPr lang="en-US" sz="1400" dirty="0">
                <a:latin typeface="+mj-lt"/>
                <a:ea typeface="Times New Roman" panose="02020603050405020304" pitchFamily="18" charset="0"/>
                <a:cs typeface="Arial" panose="020B0604020202020204" pitchFamily="34" charset="0"/>
              </a:rPr>
              <a:t>Veg dryer </a:t>
            </a:r>
            <a:r>
              <a:rPr lang="en-US" sz="1400" dirty="0" smtClean="0">
                <a:latin typeface="+mj-lt"/>
                <a:cs typeface="Arial" panose="020B0604020202020204" pitchFamily="34" charset="0"/>
              </a:rPr>
              <a:t>intends </a:t>
            </a:r>
            <a:r>
              <a:rPr lang="en-US" sz="1400" dirty="0">
                <a:latin typeface="+mj-lt"/>
                <a:cs typeface="Arial" panose="020B0604020202020204" pitchFamily="34" charset="0"/>
              </a:rPr>
              <a:t>to hire Mrs. White full time.</a:t>
            </a:r>
          </a:p>
          <a:p>
            <a:r>
              <a:rPr lang="en-US" sz="1400" dirty="0">
                <a:latin typeface="+mj-lt"/>
                <a:cs typeface="Arial" panose="020B0604020202020204" pitchFamily="34" charset="0"/>
              </a:rPr>
              <a:t>Mr. </a:t>
            </a:r>
            <a:r>
              <a:rPr lang="en-US" sz="1400" dirty="0" smtClean="0">
                <a:latin typeface="+mj-lt"/>
                <a:cs typeface="Arial" panose="020B0604020202020204" pitchFamily="34" charset="0"/>
              </a:rPr>
              <a:t>marc  </a:t>
            </a:r>
            <a:r>
              <a:rPr lang="en-US" sz="1400" dirty="0" smtClean="0">
                <a:latin typeface="+mj-lt"/>
                <a:cs typeface="Arial" panose="020B0604020202020204" pitchFamily="34" charset="0"/>
              </a:rPr>
              <a:t> </a:t>
            </a:r>
            <a:r>
              <a:rPr lang="en-US" sz="1400" dirty="0">
                <a:latin typeface="+mj-lt"/>
                <a:cs typeface="Arial" panose="020B0604020202020204" pitchFamily="34" charset="0"/>
              </a:rPr>
              <a:t>Pearson holds a Bachelors of Science Degree in </a:t>
            </a:r>
            <a:r>
              <a:rPr lang="en-US" sz="1400" dirty="0" smtClean="0">
                <a:latin typeface="+mj-lt"/>
                <a:cs typeface="Arial" panose="020B0604020202020204" pitchFamily="34" charset="0"/>
              </a:rPr>
              <a:t>Agricultural </a:t>
            </a:r>
            <a:r>
              <a:rPr lang="en-US" sz="1400" dirty="0" smtClean="0">
                <a:latin typeface="+mj-lt"/>
                <a:cs typeface="Arial" panose="020B0604020202020204" pitchFamily="34" charset="0"/>
              </a:rPr>
              <a:t> </a:t>
            </a:r>
            <a:r>
              <a:rPr lang="en-US" sz="1400" dirty="0">
                <a:latin typeface="+mj-lt"/>
                <a:cs typeface="Arial" panose="020B0604020202020204" pitchFamily="34" charset="0"/>
              </a:rPr>
              <a:t>Engineering and has a vast technical experience base in the environmental assessment area and will be retained when needed.</a:t>
            </a:r>
          </a:p>
          <a:p>
            <a:r>
              <a:rPr lang="en-US" sz="1400" dirty="0">
                <a:latin typeface="+mj-lt"/>
                <a:cs typeface="Arial" panose="020B0604020202020204" pitchFamily="34" charset="0"/>
              </a:rPr>
              <a:t>Once the business reaches 60% of its operational capacity this will represent 1300 hours, </a:t>
            </a:r>
            <a:r>
              <a:rPr lang="en-US" sz="1400" dirty="0">
                <a:latin typeface="+mj-lt"/>
                <a:ea typeface="Times New Roman" panose="02020603050405020304" pitchFamily="18" charset="0"/>
                <a:cs typeface="Arial" panose="020B0604020202020204" pitchFamily="34" charset="0"/>
              </a:rPr>
              <a:t>Veg dryer</a:t>
            </a:r>
            <a:r>
              <a:rPr lang="en-US" sz="1400" dirty="0" smtClean="0">
                <a:latin typeface="+mj-lt"/>
                <a:cs typeface="Arial" panose="020B0604020202020204" pitchFamily="34" charset="0"/>
              </a:rPr>
              <a:t> </a:t>
            </a:r>
            <a:r>
              <a:rPr lang="en-US" sz="1400" dirty="0">
                <a:latin typeface="+mj-lt"/>
                <a:cs typeface="Arial" panose="020B0604020202020204" pitchFamily="34" charset="0"/>
              </a:rPr>
              <a:t>will offer the above environmental professionals full time positions. Also at this time, an administrative assistant will be sought.</a:t>
            </a:r>
          </a:p>
          <a:p>
            <a:endParaRPr lang="en-US" sz="1400" b="1" dirty="0" smtClean="0">
              <a:latin typeface="+mj-lt"/>
            </a:endParaRPr>
          </a:p>
          <a:p>
            <a:r>
              <a:rPr lang="en-US" sz="1400" b="1" dirty="0" smtClean="0">
                <a:latin typeface="+mj-lt"/>
              </a:rPr>
              <a:t>Office </a:t>
            </a:r>
            <a:r>
              <a:rPr lang="en-US" sz="1400" b="1" dirty="0">
                <a:latin typeface="+mj-lt"/>
              </a:rPr>
              <a:t>Requirements and Asset </a:t>
            </a:r>
            <a:r>
              <a:rPr lang="en-US" sz="1400" b="1" dirty="0" smtClean="0">
                <a:latin typeface="+mj-lt"/>
              </a:rPr>
              <a:t>Acquisitions</a:t>
            </a:r>
          </a:p>
          <a:p>
            <a:endParaRPr lang="en-US" sz="1400" b="1" dirty="0">
              <a:latin typeface="+mj-lt"/>
            </a:endParaRP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Computer</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Office</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3D</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2 Table</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8Seats</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Machine for creating the Electronics code signing the product</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Software's ,Fusion 360,Adobe illustrator ,adobe Photoshop,xd</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Electronic components</a:t>
            </a:r>
          </a:p>
          <a:p>
            <a:endParaRPr lang="en-US" sz="1400" dirty="0">
              <a:latin typeface="+mj-lt"/>
            </a:endParaRPr>
          </a:p>
        </p:txBody>
      </p:sp>
    </p:spTree>
    <p:extLst>
      <p:ext uri="{BB962C8B-B14F-4D97-AF65-F5344CB8AC3E}">
        <p14:creationId xmlns:p14="http://schemas.microsoft.com/office/powerpoint/2010/main" val="1272870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848600" cy="563562"/>
          </a:xfrm>
        </p:spPr>
        <p:txBody>
          <a:bodyPr/>
          <a:lstStyle/>
          <a:p>
            <a:r>
              <a:rPr lang="en-US" dirty="0"/>
              <a:t/>
            </a:r>
            <a:br>
              <a:rPr lang="en-US" dirty="0"/>
            </a:br>
            <a:r>
              <a:rPr lang="en-US" dirty="0" smtClean="0"/>
              <a:t>Operation Plan</a:t>
            </a:r>
            <a:r>
              <a:rPr lang="en-US" dirty="0"/>
              <a:t/>
            </a:r>
            <a:br>
              <a:rPr lang="en-US" dirty="0"/>
            </a:b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918935588"/>
              </p:ext>
            </p:extLst>
          </p:nvPr>
        </p:nvGraphicFramePr>
        <p:xfrm>
          <a:off x="304800" y="1600200"/>
          <a:ext cx="7239000" cy="2080260"/>
        </p:xfrm>
        <a:graphic>
          <a:graphicData uri="http://schemas.openxmlformats.org/drawingml/2006/table">
            <a:tbl>
              <a:tblPr/>
              <a:tblGrid>
                <a:gridCol w="3505200"/>
                <a:gridCol w="3733800"/>
              </a:tblGrid>
              <a:tr h="381000">
                <a:tc>
                  <a:txBody>
                    <a:bodyPr/>
                    <a:lstStyle/>
                    <a:p>
                      <a:pPr rtl="0" fontAlgn="t">
                        <a:spcBef>
                          <a:spcPts val="0"/>
                        </a:spcBef>
                        <a:spcAft>
                          <a:spcPts val="0"/>
                        </a:spcAft>
                      </a:pPr>
                      <a:r>
                        <a:rPr lang="en-US" sz="1400" b="0" i="0" u="none" strike="noStrike" dirty="0">
                          <a:solidFill>
                            <a:srgbClr val="000000"/>
                          </a:solidFill>
                          <a:effectLst/>
                          <a:latin typeface="Arial" panose="020B0604020202020204" pitchFamily="34" charset="0"/>
                        </a:rPr>
                        <a:t>Searching business name</a:t>
                      </a:r>
                      <a:endParaRPr lang="en-US" dirty="0">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rPr>
                        <a:t>KSh 50</a:t>
                      </a:r>
                      <a:endParaRPr lang="en-US">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r>
              <a:tr h="381000">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rPr>
                        <a:t>Registering a business</a:t>
                      </a:r>
                      <a:endParaRPr lang="en-US">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rPr>
                        <a:t>Ksh 2,500</a:t>
                      </a:r>
                      <a:endParaRPr lang="en-US">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r>
              <a:tr h="381000">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rPr>
                        <a:t>licence</a:t>
                      </a:r>
                      <a:endParaRPr lang="en-US">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rPr>
                        <a:t>Ksh 10,000</a:t>
                      </a:r>
                      <a:endParaRPr lang="en-US">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r>
              <a:tr h="381000">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rPr>
                        <a:t>Place of incubation</a:t>
                      </a:r>
                      <a:endParaRPr lang="en-US">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rPr>
                        <a:t>Ksh 90,000</a:t>
                      </a:r>
                      <a:endParaRPr lang="en-US">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r>
              <a:tr h="381000">
                <a:tc>
                  <a:txBody>
                    <a:bodyPr/>
                    <a:lstStyle/>
                    <a:p>
                      <a:pPr fontAlgn="t"/>
                      <a:r>
                        <a:rPr lang="en-US" dirty="0">
                          <a:effectLst/>
                        </a:rPr>
                        <a:t> </a:t>
                      </a: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fontAlgn="t"/>
                      <a:r>
                        <a:rPr lang="en-US" dirty="0">
                          <a:effectLst/>
                        </a:rPr>
                        <a:t> </a:t>
                      </a: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r>
            </a:tbl>
          </a:graphicData>
        </a:graphic>
      </p:graphicFrame>
      <p:sp>
        <p:nvSpPr>
          <p:cNvPr id="4" name="Rectangle 3"/>
          <p:cNvSpPr/>
          <p:nvPr/>
        </p:nvSpPr>
        <p:spPr>
          <a:xfrm>
            <a:off x="0" y="4343400"/>
            <a:ext cx="9144000" cy="738664"/>
          </a:xfrm>
          <a:prstGeom prst="rect">
            <a:avLst/>
          </a:prstGeom>
        </p:spPr>
        <p:txBody>
          <a:bodyPr wrap="square">
            <a:spAutoFit/>
          </a:bodyPr>
          <a:lstStyle/>
          <a:p>
            <a:pPr lvl="0"/>
            <a:r>
              <a:rPr lang="en-US" sz="1400" dirty="0"/>
              <a:t>Total Capital Costs The above noted capital purchases will increase work effectiveness, enhance professionalism and will prepare the business for the forecasted demand for services. Further, the equipment may be leased out to partner associates during times of low activity.</a:t>
            </a:r>
          </a:p>
        </p:txBody>
      </p:sp>
    </p:spTree>
    <p:extLst>
      <p:ext uri="{BB962C8B-B14F-4D97-AF65-F5344CB8AC3E}">
        <p14:creationId xmlns:p14="http://schemas.microsoft.com/office/powerpoint/2010/main" val="40151723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60" y="0"/>
            <a:ext cx="8229600" cy="685800"/>
          </a:xfrm>
        </p:spPr>
        <p:txBody>
          <a:bodyPr/>
          <a:lstStyle/>
          <a:p>
            <a:r>
              <a:rPr lang="en-US" sz="1600" b="1" dirty="0"/>
              <a:t>Operational Workflow</a:t>
            </a:r>
            <a:r>
              <a:rPr lang="en-US" sz="1600" dirty="0"/>
              <a:t/>
            </a:r>
            <a:br>
              <a:rPr lang="en-US" sz="1600" dirty="0"/>
            </a:br>
            <a:endParaRPr lang="en-US" sz="1600" dirty="0"/>
          </a:p>
        </p:txBody>
      </p:sp>
      <p:sp>
        <p:nvSpPr>
          <p:cNvPr id="4" name="Rectangle 3"/>
          <p:cNvSpPr/>
          <p:nvPr/>
        </p:nvSpPr>
        <p:spPr>
          <a:xfrm>
            <a:off x="152400" y="838200"/>
            <a:ext cx="8839200" cy="1815882"/>
          </a:xfrm>
          <a:prstGeom prst="rect">
            <a:avLst/>
          </a:prstGeom>
        </p:spPr>
        <p:txBody>
          <a:bodyPr wrap="square">
            <a:spAutoFit/>
          </a:bodyPr>
          <a:lstStyle/>
          <a:p>
            <a:r>
              <a:rPr lang="en-US" sz="1400" dirty="0">
                <a:latin typeface="+mj-lt"/>
              </a:rPr>
              <a:t>As with any </a:t>
            </a:r>
            <a:r>
              <a:rPr lang="en-US" sz="1400" dirty="0" smtClean="0">
                <a:latin typeface="+mj-lt"/>
              </a:rPr>
              <a:t>vegetable drying companies, </a:t>
            </a:r>
            <a:r>
              <a:rPr lang="en-US" sz="1400" dirty="0">
                <a:latin typeface="+mj-lt"/>
              </a:rPr>
              <a:t>the operational workflow for the business is quite uniform and simple to follow. The following is a step by step outline of how </a:t>
            </a:r>
            <a:r>
              <a:rPr lang="en-US" sz="1400" dirty="0" smtClean="0">
                <a:latin typeface="+mj-lt"/>
              </a:rPr>
              <a:t>process flows in  </a:t>
            </a:r>
            <a:r>
              <a:rPr lang="en-US" sz="1400" dirty="0">
                <a:latin typeface="+mj-lt"/>
              </a:rPr>
              <a:t>a regular basis:</a:t>
            </a:r>
          </a:p>
          <a:p>
            <a:pPr lvl="0"/>
            <a:r>
              <a:rPr lang="en-US" sz="1400" b="1" dirty="0">
                <a:latin typeface="+mj-lt"/>
              </a:rPr>
              <a:t>Step 1</a:t>
            </a:r>
            <a:r>
              <a:rPr lang="en-US" sz="1400" dirty="0">
                <a:latin typeface="+mj-lt"/>
              </a:rPr>
              <a:t> Veg Dryer will respond to a request for proposal (RFP) with a professionally prepared proposal for service;</a:t>
            </a:r>
          </a:p>
          <a:p>
            <a:pPr lvl="0"/>
            <a:r>
              <a:rPr lang="en-US" sz="1400" b="1" dirty="0">
                <a:latin typeface="+mj-lt"/>
              </a:rPr>
              <a:t>Step 2</a:t>
            </a:r>
            <a:r>
              <a:rPr lang="en-US" sz="1400" dirty="0">
                <a:latin typeface="+mj-lt"/>
              </a:rPr>
              <a:t> </a:t>
            </a:r>
          </a:p>
          <a:p>
            <a:pPr lvl="0"/>
            <a:r>
              <a:rPr lang="en-US" sz="1400" b="1" dirty="0">
                <a:latin typeface="+mj-lt"/>
              </a:rPr>
              <a:t>Step 3</a:t>
            </a:r>
            <a:r>
              <a:rPr lang="en-US" sz="1400" dirty="0">
                <a:latin typeface="+mj-lt"/>
              </a:rPr>
              <a:t>  </a:t>
            </a:r>
            <a:endParaRPr lang="en-US" sz="1400" dirty="0" smtClean="0">
              <a:latin typeface="+mj-lt"/>
            </a:endParaRPr>
          </a:p>
          <a:p>
            <a:pPr lvl="0"/>
            <a:r>
              <a:rPr lang="en-US" sz="1400" dirty="0">
                <a:latin typeface="+mj-lt"/>
              </a:rPr>
              <a:t/>
            </a:r>
            <a:br>
              <a:rPr lang="en-US" sz="1400" dirty="0">
                <a:latin typeface="+mj-lt"/>
              </a:rPr>
            </a:br>
            <a:r>
              <a:rPr lang="en-US" sz="1400" dirty="0">
                <a:latin typeface="+mj-lt"/>
              </a:rPr>
              <a:t>It is estimated that the length and terms of payments are net 30 for all clients. This will allow the business to avoid cash flow problems. Late payment charges are 2% of the </a:t>
            </a:r>
            <a:r>
              <a:rPr lang="en-US" sz="1400" dirty="0" smtClean="0">
                <a:latin typeface="+mj-lt"/>
              </a:rPr>
              <a:t>products </a:t>
            </a:r>
            <a:r>
              <a:rPr lang="en-US" sz="1400" dirty="0">
                <a:latin typeface="+mj-lt"/>
              </a:rPr>
              <a:t>outstanding balance.</a:t>
            </a:r>
          </a:p>
        </p:txBody>
      </p:sp>
    </p:spTree>
    <p:extLst>
      <p:ext uri="{BB962C8B-B14F-4D97-AF65-F5344CB8AC3E}">
        <p14:creationId xmlns:p14="http://schemas.microsoft.com/office/powerpoint/2010/main" val="10898485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82290548"/>
              </p:ext>
            </p:extLst>
          </p:nvPr>
        </p:nvGraphicFramePr>
        <p:xfrm>
          <a:off x="457200" y="1600200"/>
          <a:ext cx="8382000"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3312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1200" dirty="0"/>
              <a:t>Operation Plan</a:t>
            </a:r>
          </a:p>
          <a:p>
            <a:r>
              <a:rPr lang="en-US" sz="1200" dirty="0"/>
              <a:t/>
            </a:r>
            <a:br>
              <a:rPr lang="en-US" sz="1200" dirty="0"/>
            </a:br>
            <a:r>
              <a:rPr lang="en-US" sz="1200" dirty="0"/>
              <a:t/>
            </a:r>
            <a:br>
              <a:rPr lang="en-US" sz="1200" dirty="0"/>
            </a:br>
            <a:r>
              <a:rPr lang="en-US" sz="1200" b="1" dirty="0"/>
              <a:t>Packaging</a:t>
            </a:r>
            <a:endParaRPr lang="en-US" sz="1200" dirty="0"/>
          </a:p>
          <a:p>
            <a:r>
              <a:rPr lang="en-US" sz="1200" dirty="0"/>
              <a:t/>
            </a:r>
            <a:br>
              <a:rPr lang="en-US" sz="1200" dirty="0"/>
            </a:br>
            <a:r>
              <a:rPr lang="en-US" sz="1200" dirty="0"/>
              <a:t/>
            </a:r>
            <a:br>
              <a:rPr lang="en-US" sz="1200" dirty="0"/>
            </a:br>
            <a:r>
              <a:rPr lang="en-US" sz="1200" dirty="0"/>
              <a:t/>
            </a:r>
            <a:br>
              <a:rPr lang="en-US" sz="1200" dirty="0"/>
            </a:br>
            <a:r>
              <a:rPr lang="en-US" sz="1200" b="1" dirty="0"/>
              <a:t>Buying vegetable</a:t>
            </a:r>
            <a:endParaRPr lang="en-US" sz="1200" dirty="0"/>
          </a:p>
          <a:p>
            <a:r>
              <a:rPr lang="en-US" sz="1200" dirty="0"/>
              <a:t/>
            </a:r>
            <a:br>
              <a:rPr lang="en-US" sz="1200" dirty="0"/>
            </a:br>
            <a:r>
              <a:rPr lang="en-US" sz="1200" dirty="0"/>
              <a:t>Purchase material</a:t>
            </a:r>
          </a:p>
          <a:p>
            <a:r>
              <a:rPr lang="en-US" sz="1200" dirty="0"/>
              <a:t/>
            </a:r>
            <a:br>
              <a:rPr lang="en-US" sz="1200" dirty="0"/>
            </a:br>
            <a:r>
              <a:rPr lang="en-US" sz="1200" b="1" dirty="0"/>
              <a:t>Marketing and selling</a:t>
            </a:r>
            <a:endParaRPr lang="en-US" sz="1200" dirty="0"/>
          </a:p>
          <a:p>
            <a:r>
              <a:rPr lang="en-US" sz="1200" dirty="0"/>
              <a:t/>
            </a:r>
            <a:br>
              <a:rPr lang="en-US" sz="1200" dirty="0"/>
            </a:br>
            <a:r>
              <a:rPr lang="en-US" sz="1200" dirty="0"/>
              <a:t>Sell product</a:t>
            </a:r>
          </a:p>
          <a:p>
            <a:r>
              <a:rPr lang="en-US" sz="1200" dirty="0"/>
              <a:t/>
            </a:r>
            <a:br>
              <a:rPr lang="en-US" sz="1200" dirty="0"/>
            </a:br>
            <a:r>
              <a:rPr lang="en-US" sz="1200" dirty="0"/>
              <a:t>Create the product</a:t>
            </a:r>
          </a:p>
          <a:p>
            <a:r>
              <a:rPr lang="en-US" sz="1200" dirty="0"/>
              <a:t>(Product)</a:t>
            </a:r>
          </a:p>
          <a:p>
            <a:r>
              <a:rPr lang="en-US" sz="1200" dirty="0"/>
              <a:t/>
            </a:r>
            <a:br>
              <a:rPr lang="en-US" sz="1200" dirty="0"/>
            </a:br>
            <a:r>
              <a:rPr lang="en-US" sz="1200" dirty="0"/>
              <a:t/>
            </a:r>
            <a:br>
              <a:rPr lang="en-US" sz="1200" dirty="0"/>
            </a:br>
            <a:r>
              <a:rPr lang="en-US" sz="1200" dirty="0"/>
              <a:t/>
            </a:r>
            <a:br>
              <a:rPr lang="en-US" sz="1200" dirty="0"/>
            </a:br>
            <a:r>
              <a:rPr lang="en-US" sz="1200" b="1" dirty="0"/>
              <a:t>Drying </a:t>
            </a:r>
            <a:endParaRPr lang="en-US" sz="1200" dirty="0"/>
          </a:p>
          <a:p>
            <a:r>
              <a:rPr lang="en-US" sz="1200" dirty="0"/>
              <a:t/>
            </a:r>
            <a:br>
              <a:rPr lang="en-US" sz="1200" dirty="0"/>
            </a:br>
            <a:endParaRPr lang="en-US" sz="1200" dirty="0"/>
          </a:p>
        </p:txBody>
      </p:sp>
    </p:spTree>
    <p:extLst>
      <p:ext uri="{BB962C8B-B14F-4D97-AF65-F5344CB8AC3E}">
        <p14:creationId xmlns:p14="http://schemas.microsoft.com/office/powerpoint/2010/main" val="5530228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458200" cy="5668963"/>
          </a:xfrm>
        </p:spPr>
        <p:txBody>
          <a:bodyPr/>
          <a:lstStyle/>
          <a:p>
            <a:r>
              <a:rPr lang="en-US" sz="1400" dirty="0">
                <a:latin typeface="Arial" panose="020B0604020202020204" pitchFamily="34" charset="0"/>
                <a:cs typeface="Arial" panose="020B0604020202020204" pitchFamily="34" charset="0"/>
              </a:rPr>
              <a:t>Health insurance</a:t>
            </a:r>
          </a:p>
          <a:p>
            <a:r>
              <a:rPr lang="en-US" sz="1400" dirty="0" smtClean="0">
                <a:latin typeface="Arial" panose="020B0604020202020204" pitchFamily="34" charset="0"/>
                <a:cs typeface="Arial" panose="020B0604020202020204" pitchFamily="34" charset="0"/>
              </a:rPr>
              <a:t>General </a:t>
            </a:r>
            <a:r>
              <a:rPr lang="en-US" sz="1400" dirty="0">
                <a:latin typeface="Arial" panose="020B0604020202020204" pitchFamily="34" charset="0"/>
                <a:cs typeface="Arial" panose="020B0604020202020204" pitchFamily="34" charset="0"/>
              </a:rPr>
              <a:t>Liability and Property Insurance</a:t>
            </a:r>
          </a:p>
          <a:p>
            <a:r>
              <a:rPr lang="en-US" sz="1400" dirty="0" smtClean="0">
                <a:latin typeface="Arial" panose="020B0604020202020204" pitchFamily="34" charset="0"/>
                <a:cs typeface="Arial" panose="020B0604020202020204" pitchFamily="34" charset="0"/>
              </a:rPr>
              <a:t>Compensation </a:t>
            </a:r>
            <a:r>
              <a:rPr lang="en-US" sz="1400" dirty="0">
                <a:latin typeface="Arial" panose="020B0604020202020204" pitchFamily="34" charset="0"/>
                <a:cs typeface="Arial" panose="020B0604020202020204" pitchFamily="34" charset="0"/>
              </a:rPr>
              <a:t>Insurance</a:t>
            </a:r>
          </a:p>
          <a:p>
            <a:r>
              <a:rPr lang="en-US" sz="1400" dirty="0" smtClean="0">
                <a:latin typeface="Arial" panose="020B0604020202020204" pitchFamily="34" charset="0"/>
                <a:cs typeface="Arial" panose="020B0604020202020204" pitchFamily="34" charset="0"/>
              </a:rPr>
              <a:t>Liability </a:t>
            </a:r>
            <a:r>
              <a:rPr lang="en-US" sz="1400" dirty="0">
                <a:latin typeface="Arial" panose="020B0604020202020204" pitchFamily="34" charset="0"/>
                <a:cs typeface="Arial" panose="020B0604020202020204" pitchFamily="34" charset="0"/>
              </a:rPr>
              <a:t>Insurance</a:t>
            </a:r>
          </a:p>
          <a:p>
            <a:r>
              <a:rPr lang="en-US" sz="1400" b="1" dirty="0" smtClean="0">
                <a:latin typeface="Arial" panose="020B0604020202020204" pitchFamily="34" charset="0"/>
                <a:cs typeface="Arial" panose="020B0604020202020204" pitchFamily="34" charset="0"/>
              </a:rPr>
              <a:t>Business </a:t>
            </a:r>
            <a:r>
              <a:rPr lang="en-US" sz="1400" b="1" dirty="0">
                <a:latin typeface="Arial" panose="020B0604020202020204" pitchFamily="34" charset="0"/>
                <a:cs typeface="Arial" panose="020B0604020202020204" pitchFamily="34" charset="0"/>
              </a:rPr>
              <a:t>Income </a:t>
            </a:r>
            <a:r>
              <a:rPr lang="en-US" sz="1400" b="1" dirty="0" smtClean="0">
                <a:latin typeface="Arial" panose="020B0604020202020204" pitchFamily="34" charset="0"/>
                <a:cs typeface="Arial" panose="020B0604020202020204" pitchFamily="34" charset="0"/>
              </a:rPr>
              <a:t>Insurance</a:t>
            </a:r>
            <a:r>
              <a:rPr lang="en-US" sz="1400" b="1"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helps </a:t>
            </a:r>
            <a:r>
              <a:rPr lang="en-US" sz="1400" dirty="0">
                <a:latin typeface="Arial" panose="020B0604020202020204" pitchFamily="34" charset="0"/>
                <a:cs typeface="Arial" panose="020B0604020202020204" pitchFamily="34" charset="0"/>
              </a:rPr>
              <a:t>replace lost income if you must temporarily shut down your business because of a covered incident</a:t>
            </a:r>
            <a:r>
              <a:rPr lang="en-US" sz="1400" dirty="0" smtClean="0">
                <a:latin typeface="Arial" panose="020B0604020202020204" pitchFamily="34" charset="0"/>
                <a:cs typeface="Arial" panose="020B0604020202020204" pitchFamily="34" charset="0"/>
              </a:rPr>
              <a:t>.</a:t>
            </a:r>
          </a:p>
          <a:p>
            <a:r>
              <a:rPr lang="en-US" sz="1400" b="1" dirty="0" smtClean="0"/>
              <a:t>Employment </a:t>
            </a:r>
            <a:r>
              <a:rPr lang="en-US" sz="1400" b="1" dirty="0"/>
              <a:t>contracts</a:t>
            </a:r>
            <a:r>
              <a:rPr lang="en-US" sz="1400" dirty="0"/>
              <a:t> are not only a legal necessity, they can also help set the tone of your business. They are a great way to set out clear expectations for the employer and employee, laying the foundations for a mutually rewarding relationship. An </a:t>
            </a:r>
            <a:r>
              <a:rPr lang="en-US" sz="1400" b="1" dirty="0"/>
              <a:t>employment contract </a:t>
            </a:r>
            <a:r>
              <a:rPr lang="en-US" sz="1400" dirty="0"/>
              <a:t>should cover key areas such as pay, benefits, hours, holiday, sickness and termination.</a:t>
            </a:r>
          </a:p>
          <a:p>
            <a:r>
              <a:rPr lang="en-US" sz="1400" b="1" dirty="0" smtClean="0"/>
              <a:t>Confidentiality </a:t>
            </a:r>
            <a:r>
              <a:rPr lang="en-US" sz="1400" b="1" dirty="0"/>
              <a:t>agreement (Non-Disclosure Agreement)</a:t>
            </a:r>
            <a:endParaRPr lang="en-US" sz="1400" dirty="0"/>
          </a:p>
          <a:p>
            <a:pPr marL="0" indent="0">
              <a:buNone/>
            </a:pPr>
            <a:r>
              <a:rPr lang="en-US" sz="1400" dirty="0" smtClean="0"/>
              <a:t>An </a:t>
            </a:r>
            <a:r>
              <a:rPr lang="en-US" sz="1400" dirty="0"/>
              <a:t>NDA is the first step to protecting your ideas and intellectual property when sharing confidential information with other individuals or businesses. It is the easiest and most common way of ensuring that this information is not made public or exploited in any way. It also means that in the eventuality of any breach of contract, you can take legal action to implement any solution needed to rectify or prevent further breaches and recover damages.</a:t>
            </a:r>
            <a:r>
              <a:rPr lang="en-US" sz="1400" b="1" dirty="0"/>
              <a:t> </a:t>
            </a:r>
            <a:endParaRPr lang="en-US" sz="1400" dirty="0"/>
          </a:p>
          <a:p>
            <a:r>
              <a:rPr lang="en-US" sz="1400" b="1" dirty="0" smtClean="0"/>
              <a:t>Partnership </a:t>
            </a:r>
            <a:r>
              <a:rPr lang="en-US" sz="1400" b="1" dirty="0"/>
              <a:t>agreement</a:t>
            </a:r>
            <a:endParaRPr lang="en-US" sz="1400" dirty="0"/>
          </a:p>
          <a:p>
            <a:pPr marL="0" indent="0">
              <a:buNone/>
            </a:pPr>
            <a:r>
              <a:rPr lang="en-US" sz="1400" dirty="0" smtClean="0"/>
              <a:t>Avoid </a:t>
            </a:r>
            <a:r>
              <a:rPr lang="en-US" sz="1400" dirty="0"/>
              <a:t>potential conflict when you enter into a partnership by having in place a detailed and complete partnership agreement of what is expected from each of the partners and how the business will be run under the new partnership. This document should cover who the partners are, their rights and responsibilities, and what will happen if and when they decide to leave the partnership.</a:t>
            </a:r>
          </a:p>
          <a:p>
            <a:pPr marL="0" indent="0">
              <a:buNone/>
            </a:pPr>
            <a:r>
              <a:rPr lang="en-US" sz="1400" dirty="0"/>
              <a:t/>
            </a:r>
            <a:br>
              <a:rPr lang="en-US" sz="1400" dirty="0"/>
            </a:b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467294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228600"/>
            <a:ext cx="8839200" cy="5591274"/>
          </a:xfrm>
          <a:prstGeom prst="rect">
            <a:avLst/>
          </a:prstGeom>
        </p:spPr>
        <p:txBody>
          <a:bodyPr wrap="square">
            <a:spAutoFit/>
          </a:bodyPr>
          <a:lstStyle/>
          <a:p>
            <a:pPr>
              <a:spcBef>
                <a:spcPts val="1000"/>
              </a:spcBef>
              <a:spcAft>
                <a:spcPts val="0"/>
              </a:spcAft>
            </a:pPr>
            <a:r>
              <a:rPr lang="en-US" b="1" dirty="0">
                <a:solidFill>
                  <a:srgbClr val="000000"/>
                </a:solidFill>
                <a:latin typeface="Times New Roman" panose="02020603050405020304" pitchFamily="18" charset="0"/>
              </a:rPr>
              <a:t>Employment contracts</a:t>
            </a:r>
            <a:r>
              <a:rPr lang="en-US" dirty="0">
                <a:solidFill>
                  <a:srgbClr val="000000"/>
                </a:solidFill>
                <a:latin typeface="Times New Roman" panose="02020603050405020304" pitchFamily="18" charset="0"/>
              </a:rPr>
              <a:t> are not only a legal necessity, they can also help set the tone of your business. They are a great way to set out clear expectations for the employer and employee, laying the foundations for a mutually rewarding relationship. An </a:t>
            </a:r>
            <a:r>
              <a:rPr lang="en-US" b="1" dirty="0">
                <a:solidFill>
                  <a:srgbClr val="000000"/>
                </a:solidFill>
                <a:latin typeface="Times New Roman" panose="02020603050405020304" pitchFamily="18" charset="0"/>
              </a:rPr>
              <a:t>employment contract </a:t>
            </a:r>
            <a:r>
              <a:rPr lang="en-US" dirty="0">
                <a:solidFill>
                  <a:srgbClr val="000000"/>
                </a:solidFill>
                <a:latin typeface="Times New Roman" panose="02020603050405020304" pitchFamily="18" charset="0"/>
              </a:rPr>
              <a:t>should cover key areas such as pay, benefits, hours, holiday, sickness and termination.</a:t>
            </a:r>
            <a:endParaRPr lang="en-US" dirty="0"/>
          </a:p>
          <a:p>
            <a:pPr>
              <a:spcBef>
                <a:spcPts val="1000"/>
              </a:spcBef>
              <a:spcAft>
                <a:spcPts val="0"/>
              </a:spcAft>
            </a:pPr>
            <a:r>
              <a:rPr lang="en-US" dirty="0">
                <a:solidFill>
                  <a:srgbClr val="000000"/>
                </a:solidFill>
                <a:latin typeface="Times New Roman" panose="02020603050405020304" pitchFamily="18" charset="0"/>
              </a:rPr>
              <a:t>•</a:t>
            </a:r>
            <a:r>
              <a:rPr lang="en-US" b="1" dirty="0">
                <a:latin typeface="Times New Roman" panose="02020603050405020304" pitchFamily="18" charset="0"/>
              </a:rPr>
              <a:t>Confidentiality agreement (Non-Disclosure </a:t>
            </a:r>
            <a:r>
              <a:rPr lang="en-US" b="1" dirty="0" smtClean="0">
                <a:latin typeface="Times New Roman" panose="02020603050405020304" pitchFamily="18" charset="0"/>
              </a:rPr>
              <a:t>Agreement</a:t>
            </a:r>
            <a:endParaRPr lang="en-US" b="1" dirty="0"/>
          </a:p>
          <a:p>
            <a:pPr>
              <a:spcBef>
                <a:spcPts val="1000"/>
              </a:spcBef>
              <a:spcAft>
                <a:spcPts val="0"/>
              </a:spcAft>
            </a:pPr>
            <a:r>
              <a:rPr lang="en-US" dirty="0">
                <a:solidFill>
                  <a:srgbClr val="000000"/>
                </a:solidFill>
                <a:latin typeface="Times New Roman" panose="02020603050405020304" pitchFamily="18" charset="0"/>
              </a:rPr>
              <a:t>•An NDA is the first step to protecting your ideas and intellectual property when sharing confidential information with other individuals or businesses. It is the easiest and most common way of ensuring that this information is not made public or exploited in any way. It also means that in the eventuality of any breach of contract, you can take legal action to implement any solution needed to rectify or prevent further breaches and recover damages.</a:t>
            </a:r>
            <a:r>
              <a:rPr lang="en-US" b="1" dirty="0">
                <a:solidFill>
                  <a:srgbClr val="000000"/>
                </a:solidFill>
                <a:latin typeface="Times New Roman" panose="02020603050405020304" pitchFamily="18" charset="0"/>
              </a:rPr>
              <a:t> </a:t>
            </a:r>
            <a:endParaRPr lang="en-US" dirty="0"/>
          </a:p>
          <a:p>
            <a:pPr>
              <a:spcBef>
                <a:spcPts val="1000"/>
              </a:spcBef>
              <a:spcAft>
                <a:spcPts val="0"/>
              </a:spcAft>
            </a:pPr>
            <a:r>
              <a:rPr lang="en-US" sz="1400" b="1" u="sng" dirty="0">
                <a:latin typeface="Times New Roman" panose="02020603050405020304" pitchFamily="18" charset="0"/>
              </a:rPr>
              <a:t>•</a:t>
            </a:r>
            <a:r>
              <a:rPr lang="en-US" sz="1600" b="1" dirty="0">
                <a:latin typeface="Times New Roman" panose="02020603050405020304" pitchFamily="18" charset="0"/>
              </a:rPr>
              <a:t>Partnership agreement</a:t>
            </a:r>
            <a:endParaRPr lang="en-US" sz="1600" b="1" dirty="0"/>
          </a:p>
          <a:p>
            <a:pPr>
              <a:spcBef>
                <a:spcPts val="1000"/>
              </a:spcBef>
              <a:spcAft>
                <a:spcPts val="0"/>
              </a:spcAft>
            </a:pPr>
            <a:r>
              <a:rPr lang="en-US" dirty="0">
                <a:solidFill>
                  <a:srgbClr val="000000"/>
                </a:solidFill>
                <a:latin typeface="Times New Roman" panose="02020603050405020304" pitchFamily="18" charset="0"/>
              </a:rPr>
              <a:t>•Avoid potential conflict when you enter into a partnership by having in place a detailed and complete partnership agreement of what is expected from each of the partners and how the business will be run under the new partnership. This document should cover who the partners are, their rights and responsibilities, and what will happen if and when they decide to leave the partnership.</a:t>
            </a:r>
            <a:endParaRPr lang="en-US" dirty="0"/>
          </a:p>
          <a:p>
            <a:r>
              <a:rPr lang="en-US" dirty="0"/>
              <a:t/>
            </a:r>
            <a:br>
              <a:rPr lang="en-US" dirty="0"/>
            </a:br>
            <a:endParaRPr lang="en-US" dirty="0"/>
          </a:p>
        </p:txBody>
      </p:sp>
    </p:spTree>
    <p:extLst>
      <p:ext uri="{BB962C8B-B14F-4D97-AF65-F5344CB8AC3E}">
        <p14:creationId xmlns:p14="http://schemas.microsoft.com/office/powerpoint/2010/main" val="27238486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79461" y="2819400"/>
            <a:ext cx="3821917" cy="2330149"/>
          </a:xfr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43400" y="2166941"/>
            <a:ext cx="4704202" cy="3635065"/>
          </a:xfrm>
          <a:prstGeom prst="rect">
            <a:avLst/>
          </a:prstGeom>
        </p:spPr>
      </p:pic>
    </p:spTree>
    <p:extLst>
      <p:ext uri="{BB962C8B-B14F-4D97-AF65-F5344CB8AC3E}">
        <p14:creationId xmlns:p14="http://schemas.microsoft.com/office/powerpoint/2010/main" val="39322047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09600"/>
            <a:ext cx="8686800" cy="6096000"/>
          </a:xfrm>
        </p:spPr>
        <p:txBody>
          <a:bodyPr/>
          <a:lstStyle/>
          <a:p>
            <a:pPr marL="0" indent="0">
              <a:buNone/>
            </a:pPr>
            <a:r>
              <a:rPr lang="en-US" sz="1400" dirty="0">
                <a:latin typeface="Arial" panose="020B0604020202020204" pitchFamily="34" charset="0"/>
                <a:cs typeface="Arial" panose="020B0604020202020204" pitchFamily="34" charset="0"/>
              </a:rPr>
              <a:t>critical parameters in the selection of a drying </a:t>
            </a:r>
            <a:r>
              <a:rPr lang="en-US" sz="1400" dirty="0" smtClean="0">
                <a:latin typeface="Arial" panose="020B0604020202020204" pitchFamily="34" charset="0"/>
                <a:cs typeface="Arial" panose="020B0604020202020204" pitchFamily="34" charset="0"/>
              </a:rPr>
              <a:t>process. To </a:t>
            </a:r>
            <a:r>
              <a:rPr lang="en-US" sz="1400" dirty="0">
                <a:latin typeface="Arial" panose="020B0604020202020204" pitchFamily="34" charset="0"/>
                <a:cs typeface="Arial" panose="020B0604020202020204" pitchFamily="34" charset="0"/>
              </a:rPr>
              <a:t>reduce the use of fossil fuel, electrical energy is an alternate source of energy for drying applications especially where electricity is generated by a renewable energy source such as hydro power or wind </a:t>
            </a:r>
            <a:r>
              <a:rPr lang="en-US" sz="1400" dirty="0" smtClean="0">
                <a:latin typeface="Arial" panose="020B0604020202020204" pitchFamily="34" charset="0"/>
                <a:cs typeface="Arial" panose="020B0604020202020204" pitchFamily="34" charset="0"/>
              </a:rPr>
              <a:t>power. Keeping </a:t>
            </a:r>
            <a:r>
              <a:rPr lang="en-US" sz="1400" dirty="0">
                <a:latin typeface="Arial" panose="020B0604020202020204" pitchFamily="34" charset="0"/>
                <a:cs typeface="Arial" panose="020B0604020202020204" pitchFamily="34" charset="0"/>
              </a:rPr>
              <a:t>these in view, the present review is focusing on recent developments in drying and dehydration and future scope for better </a:t>
            </a:r>
            <a:r>
              <a:rPr lang="en-US" sz="1400" dirty="0" smtClean="0">
                <a:latin typeface="Arial" panose="020B0604020202020204" pitchFamily="34" charset="0"/>
                <a:cs typeface="Arial" panose="020B0604020202020204" pitchFamily="34" charset="0"/>
              </a:rPr>
              <a:t>drying. Malnutrition </a:t>
            </a:r>
            <a:r>
              <a:rPr lang="en-US" sz="1400" dirty="0">
                <a:latin typeface="Arial" panose="020B0604020202020204" pitchFamily="34" charset="0"/>
                <a:cs typeface="Arial" panose="020B0604020202020204" pitchFamily="34" charset="0"/>
              </a:rPr>
              <a:t>due to nutritionally inadequate diets is one of the major concerns in Kenya and many other developing </a:t>
            </a:r>
            <a:r>
              <a:rPr lang="en-US" sz="1400" dirty="0" smtClean="0">
                <a:latin typeface="Arial" panose="020B0604020202020204" pitchFamily="34" charset="0"/>
                <a:cs typeface="Arial" panose="020B0604020202020204" pitchFamily="34" charset="0"/>
              </a:rPr>
              <a:t>countries. The </a:t>
            </a:r>
            <a:r>
              <a:rPr lang="en-US" sz="1400" dirty="0">
                <a:latin typeface="Arial" panose="020B0604020202020204" pitchFamily="34" charset="0"/>
                <a:cs typeface="Arial" panose="020B0604020202020204" pitchFamily="34" charset="0"/>
              </a:rPr>
              <a:t>vegetables are rich in vitamins especially A, B, and C, and minerals such as iron, zinc, calcium and phosphorus, thus helping  curb malnutrition mostly in hunger stricken </a:t>
            </a:r>
            <a:r>
              <a:rPr lang="en-US" sz="1400" dirty="0" smtClean="0">
                <a:latin typeface="Arial" panose="020B0604020202020204" pitchFamily="34" charset="0"/>
                <a:cs typeface="Arial" panose="020B0604020202020204" pitchFamily="34" charset="0"/>
              </a:rPr>
              <a:t>areas.</a:t>
            </a:r>
          </a:p>
          <a:p>
            <a:pPr marL="0" indent="0">
              <a:buNone/>
            </a:pPr>
            <a:r>
              <a:rPr lang="en-US" sz="1400" dirty="0" smtClean="0">
                <a:latin typeface="Arial" panose="020B0604020202020204" pitchFamily="34" charset="0"/>
                <a:cs typeface="Arial" panose="020B0604020202020204" pitchFamily="34" charset="0"/>
              </a:rPr>
              <a:t/>
            </a:r>
            <a:br>
              <a:rPr lang="en-US" sz="1400" dirty="0" smtClean="0">
                <a:latin typeface="Arial" panose="020B0604020202020204" pitchFamily="34" charset="0"/>
                <a:cs typeface="Arial" panose="020B0604020202020204" pitchFamily="34" charset="0"/>
              </a:rPr>
            </a:br>
            <a:r>
              <a:rPr lang="en-US" sz="1400" dirty="0" smtClean="0">
                <a:latin typeface="Arial" panose="020B0604020202020204" pitchFamily="34" charset="0"/>
                <a:cs typeface="Arial" panose="020B0604020202020204" pitchFamily="34" charset="0"/>
              </a:rPr>
              <a:t/>
            </a:r>
            <a:br>
              <a:rPr lang="en-US" sz="1400" dirty="0" smtClean="0">
                <a:latin typeface="Arial" panose="020B0604020202020204" pitchFamily="34" charset="0"/>
                <a:cs typeface="Arial" panose="020B0604020202020204" pitchFamily="34" charset="0"/>
              </a:rPr>
            </a:br>
            <a:endParaRPr lang="en-US" sz="14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791200"/>
          </a:xfrm>
        </p:spPr>
        <p:txBody>
          <a:bodyPr/>
          <a:lstStyle/>
          <a:p>
            <a:pPr lvl="0"/>
            <a:r>
              <a:rPr lang="en-US" sz="1400" dirty="0">
                <a:latin typeface="Arial" panose="020B0604020202020204" pitchFamily="34" charset="0"/>
                <a:cs typeface="Arial" panose="020B0604020202020204" pitchFamily="34" charset="0"/>
              </a:rPr>
              <a:t>The process of identifying the problem and possible solution. Creating a suitable solution to the problem. By identifying the problem and coming up with  different solution .The process of creating the solution started with research ,Where we interview different farmers who where the main source of validating that there is need of solving the problem in the market. We decided to come up with a solution of creating a solar dryer that will enable farmer to dry there vegetable in the right condition and </a:t>
            </a:r>
            <a:r>
              <a:rPr lang="en-US" sz="1400" dirty="0" smtClean="0">
                <a:latin typeface="Arial" panose="020B0604020202020204" pitchFamily="34" charset="0"/>
                <a:cs typeface="Arial" panose="020B0604020202020204" pitchFamily="34" charset="0"/>
              </a:rPr>
              <a:t>temperature. The product started with creating a flowchart of component. Link to the component flow.</a:t>
            </a:r>
          </a:p>
          <a:p>
            <a:pPr lvl="0"/>
            <a:r>
              <a:rPr lang="en-US" sz="1400" dirty="0">
                <a:latin typeface="Arial" panose="020B0604020202020204" pitchFamily="34" charset="0"/>
                <a:cs typeface="Arial" panose="020B0604020202020204" pitchFamily="34" charset="0"/>
                <a:hlinkClick r:id="rId2"/>
              </a:rPr>
              <a:t>https://</a:t>
            </a:r>
            <a:r>
              <a:rPr lang="en-US" sz="1400" dirty="0" smtClean="0">
                <a:latin typeface="Arial" panose="020B0604020202020204" pitchFamily="34" charset="0"/>
                <a:cs typeface="Arial" panose="020B0604020202020204" pitchFamily="34" charset="0"/>
                <a:hlinkClick r:id="rId2"/>
              </a:rPr>
              <a:t>docs.google.com/document/d/18sloYI21L3dBR4tekCklNeGP-nKL81_HxwjiPRM9JkQ/edit?usp=sharing</a:t>
            </a:r>
            <a:endParaRPr lang="en-US" sz="1400" dirty="0" smtClean="0">
              <a:latin typeface="Arial" panose="020B0604020202020204" pitchFamily="34" charset="0"/>
              <a:cs typeface="Arial" panose="020B0604020202020204" pitchFamily="34" charset="0"/>
            </a:endParaRPr>
          </a:p>
          <a:p>
            <a:pPr lvl="0"/>
            <a:r>
              <a:rPr lang="en-US" sz="1400" dirty="0" smtClean="0">
                <a:latin typeface="Arial" panose="020B0604020202020204" pitchFamily="34" charset="0"/>
                <a:cs typeface="Arial" panose="020B0604020202020204" pitchFamily="34" charset="0"/>
              </a:rPr>
              <a:t>Designing and placing of component .The product will be using DHT22sensor to sense Humidity and temperature to ensure the Condition are maintain  for proper and healthy drying.</a:t>
            </a:r>
          </a:p>
          <a:p>
            <a:pPr lvl="0"/>
            <a:r>
              <a:rPr lang="en-US" sz="1400" dirty="0" smtClean="0">
                <a:latin typeface="Arial" panose="020B0604020202020204" pitchFamily="34" charset="0"/>
                <a:cs typeface="Arial" panose="020B0604020202020204" pitchFamily="34" charset="0"/>
              </a:rPr>
              <a:t>Fan will be used to regulate the temperature. When the temperature are  high the fun will automatically be turned on ,this will allow the supply  of air to regulate the temperature to ensure the nutrient are retained during drying maintain healthy .</a:t>
            </a:r>
            <a:endParaRPr lang="en-US" sz="14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 y="4876800"/>
            <a:ext cx="3207406" cy="1955494"/>
          </a:xfrm>
          <a:prstGeom prst="rect">
            <a:avLst/>
          </a:prstGeom>
        </p:spPr>
      </p:pic>
    </p:spTree>
    <p:extLst>
      <p:ext uri="{BB962C8B-B14F-4D97-AF65-F5344CB8AC3E}">
        <p14:creationId xmlns:p14="http://schemas.microsoft.com/office/powerpoint/2010/main" val="52299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a:xfrm>
            <a:off x="152400" y="122238"/>
            <a:ext cx="8839200" cy="258762"/>
          </a:xfrm>
        </p:spPr>
        <p:txBody>
          <a:bodyPr/>
          <a:lstStyle/>
          <a:p>
            <a:r>
              <a:rPr lang="en-US" sz="2000" dirty="0"/>
              <a:t>PRODUCT</a:t>
            </a:r>
          </a:p>
        </p:txBody>
      </p:sp>
      <p:sp>
        <p:nvSpPr>
          <p:cNvPr id="3" name="Content Placeholder 2"/>
          <p:cNvSpPr>
            <a:spLocks noGrp="1"/>
          </p:cNvSpPr>
          <p:nvPr>
            <p:ph idx="1"/>
          </p:nvPr>
        </p:nvSpPr>
        <p:spPr>
          <a:xfrm>
            <a:off x="228600" y="609600"/>
            <a:ext cx="8686800" cy="6096000"/>
          </a:xfrm>
        </p:spPr>
        <p:txBody>
          <a:bodyPr/>
          <a:lstStyle/>
          <a:p>
            <a:r>
              <a:rPr lang="en-US" sz="1400" dirty="0" smtClean="0">
                <a:latin typeface="Arial" panose="020B0604020202020204" pitchFamily="34" charset="0"/>
                <a:cs typeface="Arial" panose="020B0604020202020204" pitchFamily="34" charset="0"/>
              </a:rPr>
              <a:t>Being </a:t>
            </a:r>
            <a:r>
              <a:rPr lang="en-US" sz="1400" dirty="0">
                <a:latin typeface="Arial" panose="020B0604020202020204" pitchFamily="34" charset="0"/>
                <a:cs typeface="Arial" panose="020B0604020202020204" pitchFamily="34" charset="0"/>
              </a:rPr>
              <a:t>in a country that has one of its major concerns as fighting  malnutrition mostly in hunger stricken areas because the relief food from the government doesn’t contain all the nutrients required by the body, we decided to come up with a solution to the problem that we validated from the research we did by  interviewing farmers and also vegetable vendors, which is building a hardware product that will be used to dry surplus vegetables from farmers to reduce post-harvest losses of their vegetables. After drying these vegetables we plan to package them in 500g plastic bags then deliver/sell them to NGOs so that they can be distributed to the hunger-stricken areas with the aim of providing a balanced diet to curb malnutrition. Our product will be able to meet different needs at the same time as our customers requested which is:-drying more than one farm produce at the same time with regulated temperatures, which after drying the farm produce will retain the same percentage of nutrients as fresh produce from the farm.</a:t>
            </a:r>
          </a:p>
          <a:p>
            <a:r>
              <a:rPr lang="en-US" sz="1400" dirty="0">
                <a:latin typeface="Arial" panose="020B0604020202020204" pitchFamily="34" charset="0"/>
                <a:cs typeface="Arial" panose="020B0604020202020204" pitchFamily="34" charset="0"/>
              </a:rPr>
              <a:t>The hardware machine will be powered by </a:t>
            </a:r>
            <a:r>
              <a:rPr lang="en-US" sz="1400" dirty="0" smtClean="0">
                <a:latin typeface="Arial" panose="020B0604020202020204" pitchFamily="34" charset="0"/>
                <a:cs typeface="Arial" panose="020B0604020202020204" pitchFamily="34" charset="0"/>
              </a:rPr>
              <a:t>solar. Using </a:t>
            </a:r>
            <a:r>
              <a:rPr lang="en-US" sz="1400" dirty="0">
                <a:latin typeface="Arial" panose="020B0604020202020204" pitchFamily="34" charset="0"/>
                <a:cs typeface="Arial" panose="020B0604020202020204" pitchFamily="34" charset="0"/>
              </a:rPr>
              <a:t>a solar </a:t>
            </a:r>
            <a:r>
              <a:rPr lang="en-US" sz="1400" dirty="0" smtClean="0">
                <a:latin typeface="Arial" panose="020B0604020202020204" pitchFamily="34" charset="0"/>
                <a:cs typeface="Arial" panose="020B0604020202020204" pitchFamily="34" charset="0"/>
              </a:rPr>
              <a:t>panel, the </a:t>
            </a:r>
            <a:r>
              <a:rPr lang="en-US" sz="1400" dirty="0">
                <a:latin typeface="Arial" panose="020B0604020202020204" pitchFamily="34" charset="0"/>
                <a:cs typeface="Arial" panose="020B0604020202020204" pitchFamily="34" charset="0"/>
              </a:rPr>
              <a:t>power will be then transferred to batteries that have an adapter to convert </a:t>
            </a:r>
            <a:r>
              <a:rPr lang="en-US" sz="1400" dirty="0" smtClean="0">
                <a:latin typeface="Arial" panose="020B0604020202020204" pitchFamily="34" charset="0"/>
                <a:cs typeface="Arial" panose="020B0604020202020204" pitchFamily="34" charset="0"/>
              </a:rPr>
              <a:t>energy. The </a:t>
            </a:r>
            <a:r>
              <a:rPr lang="en-US" sz="1400" dirty="0">
                <a:latin typeface="Arial" panose="020B0604020202020204" pitchFamily="34" charset="0"/>
                <a:cs typeface="Arial" panose="020B0604020202020204" pitchFamily="34" charset="0"/>
              </a:rPr>
              <a:t>power will be supplied to </a:t>
            </a:r>
            <a:r>
              <a:rPr lang="en-US" sz="1400" dirty="0" smtClean="0">
                <a:latin typeface="Arial" panose="020B0604020202020204" pitchFamily="34" charset="0"/>
                <a:cs typeface="Arial" panose="020B0604020202020204" pitchFamily="34" charset="0"/>
              </a:rPr>
              <a:t>Arduino, then </a:t>
            </a:r>
            <a:r>
              <a:rPr lang="en-US" sz="1400" dirty="0">
                <a:latin typeface="Arial" panose="020B0604020202020204" pitchFamily="34" charset="0"/>
                <a:cs typeface="Arial" panose="020B0604020202020204" pitchFamily="34" charset="0"/>
              </a:rPr>
              <a:t>the Arduino transfers power to the </a:t>
            </a:r>
            <a:r>
              <a:rPr lang="en-US" sz="1400" dirty="0" smtClean="0">
                <a:latin typeface="Arial" panose="020B0604020202020204" pitchFamily="34" charset="0"/>
                <a:cs typeface="Arial" panose="020B0604020202020204" pitchFamily="34" charset="0"/>
              </a:rPr>
              <a:t>fan. The </a:t>
            </a:r>
            <a:r>
              <a:rPr lang="en-US" sz="1400" dirty="0">
                <a:latin typeface="Arial" panose="020B0604020202020204" pitchFamily="34" charset="0"/>
                <a:cs typeface="Arial" panose="020B0604020202020204" pitchFamily="34" charset="0"/>
              </a:rPr>
              <a:t>hardware machine will also have temperature humidity sensor that measures the temperature to remain moderate for  vegetable </a:t>
            </a:r>
            <a:r>
              <a:rPr lang="en-US" sz="1400" dirty="0" smtClean="0">
                <a:latin typeface="Arial" panose="020B0604020202020204" pitchFamily="34" charset="0"/>
                <a:cs typeface="Arial" panose="020B0604020202020204" pitchFamily="34" charset="0"/>
              </a:rPr>
              <a:t>drying. This </a:t>
            </a:r>
            <a:r>
              <a:rPr lang="en-US" sz="1400" dirty="0">
                <a:latin typeface="Arial" panose="020B0604020202020204" pitchFamily="34" charset="0"/>
                <a:cs typeface="Arial" panose="020B0604020202020204" pitchFamily="34" charset="0"/>
              </a:rPr>
              <a:t>ensures that the temperature remains 150F - 180F.When the temperatures are higher than the maximum the fan is automatically turned </a:t>
            </a:r>
            <a:r>
              <a:rPr lang="en-US" sz="1400" dirty="0" smtClean="0">
                <a:latin typeface="Arial" panose="020B0604020202020204" pitchFamily="34" charset="0"/>
                <a:cs typeface="Arial" panose="020B0604020202020204" pitchFamily="34" charset="0"/>
              </a:rPr>
              <a:t>on. This </a:t>
            </a:r>
            <a:r>
              <a:rPr lang="en-US" sz="1400" dirty="0">
                <a:latin typeface="Arial" panose="020B0604020202020204" pitchFamily="34" charset="0"/>
                <a:cs typeface="Arial" panose="020B0604020202020204" pitchFamily="34" charset="0"/>
              </a:rPr>
              <a:t>is to allow the temperatures to remain moderate to ensure that the vegetables don’t lose their nutrients</a:t>
            </a:r>
          </a:p>
          <a:p>
            <a:r>
              <a:rPr lang="en-US" sz="1400" dirty="0">
                <a:latin typeface="Arial" panose="020B0604020202020204" pitchFamily="34" charset="0"/>
                <a:cs typeface="Arial" panose="020B0604020202020204" pitchFamily="34" charset="0"/>
              </a:rPr>
              <a:t>The vegetables will be picked from the farmers and packed carefully in crates neither too tight nor too loose in two bunches stalks facing different sides. The vegetables will then be weighed, loaded to our trucks then transported to our warehouse. After vegetables from different farmers arrive at the warehouse they will be offloaded then weighed again just to confirm that the weight given at the farm level is still intact. The vegetables will then be sorted and graded then weighed again according to their different grades, After which we will now engage in washing them clean and putting them in the machine for drying. After drying we will package the vegetables in 500g plastic bags then according to orders we deliver the vegetables to the respective NGOs</a:t>
            </a:r>
          </a:p>
          <a:p>
            <a:r>
              <a:rPr lang="en-US" sz="1400" dirty="0"/>
              <a:t/>
            </a:r>
            <a:br>
              <a:rPr lang="en-US" sz="1400" dirty="0"/>
            </a:b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697579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429000" y="6246"/>
            <a:ext cx="1851789" cy="369332"/>
          </a:xfrm>
          <a:prstGeom prst="rect">
            <a:avLst/>
          </a:prstGeom>
        </p:spPr>
        <p:txBody>
          <a:bodyPr wrap="none">
            <a:spAutoFit/>
          </a:bodyPr>
          <a:lstStyle/>
          <a:p>
            <a:r>
              <a:rPr lang="en-US" dirty="0"/>
              <a:t>Product process</a:t>
            </a:r>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1230" y="838200"/>
            <a:ext cx="9112770" cy="6019800"/>
          </a:xfrm>
        </p:spPr>
      </p:pic>
    </p:spTree>
    <p:extLst>
      <p:ext uri="{BB962C8B-B14F-4D97-AF65-F5344CB8AC3E}">
        <p14:creationId xmlns:p14="http://schemas.microsoft.com/office/powerpoint/2010/main" val="16857727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456" y="-12492"/>
            <a:ext cx="8001000" cy="715962"/>
          </a:xfrm>
        </p:spPr>
        <p:txBody>
          <a:bodyPr/>
          <a:lstStyle/>
          <a:p>
            <a:r>
              <a:rPr lang="en-US" dirty="0" smtClean="0"/>
              <a:t>Product features</a:t>
            </a: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4487827"/>
            <a:ext cx="3824991" cy="2370173"/>
          </a:xfrm>
        </p:spPr>
      </p:pic>
    </p:spTree>
    <p:extLst>
      <p:ext uri="{BB962C8B-B14F-4D97-AF65-F5344CB8AC3E}">
        <p14:creationId xmlns:p14="http://schemas.microsoft.com/office/powerpoint/2010/main" val="6242548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MARKETING RESEARCH</a:t>
            </a:r>
            <a:endParaRPr lang="en-US" dirty="0"/>
          </a:p>
        </p:txBody>
      </p:sp>
      <p:sp>
        <p:nvSpPr>
          <p:cNvPr id="3" name="Content Placeholder 2"/>
          <p:cNvSpPr>
            <a:spLocks noGrp="1"/>
          </p:cNvSpPr>
          <p:nvPr>
            <p:ph idx="1"/>
          </p:nvPr>
        </p:nvSpPr>
        <p:spPr>
          <a:xfrm>
            <a:off x="457200" y="1417638"/>
            <a:ext cx="8237095" cy="5287962"/>
          </a:xfrm>
        </p:spPr>
        <p:txBody>
          <a:bodyPr/>
          <a:lstStyle/>
          <a:p>
            <a:pPr marL="0" indent="0">
              <a:buNone/>
            </a:pPr>
            <a:r>
              <a:rPr lang="en-US" sz="1400" dirty="0" smtClean="0">
                <a:latin typeface="Arial" panose="020B0604020202020204" pitchFamily="34" charset="0"/>
                <a:cs typeface="Arial" panose="020B0604020202020204" pitchFamily="34" charset="0"/>
              </a:rPr>
              <a:t>To </a:t>
            </a:r>
            <a:r>
              <a:rPr lang="en-US" sz="1400" dirty="0">
                <a:latin typeface="Arial" panose="020B0604020202020204" pitchFamily="34" charset="0"/>
                <a:cs typeface="Arial" panose="020B0604020202020204" pitchFamily="34" charset="0"/>
              </a:rPr>
              <a:t>have a better understanding of our customer we developed a persona. Our personas’ name is Helen. </a:t>
            </a:r>
            <a:r>
              <a:rPr lang="en-US" sz="1400" dirty="0" smtClean="0">
                <a:latin typeface="Arial" panose="020B0604020202020204" pitchFamily="34" charset="0"/>
                <a:cs typeface="Arial" panose="020B0604020202020204" pitchFamily="34" charset="0"/>
              </a:rPr>
              <a:t>Hellene </a:t>
            </a:r>
            <a:r>
              <a:rPr lang="en-US" sz="1400" dirty="0">
                <a:latin typeface="Arial" panose="020B0604020202020204" pitchFamily="34" charset="0"/>
                <a:cs typeface="Arial" panose="020B0604020202020204" pitchFamily="34" charset="0"/>
              </a:rPr>
              <a:t>is a 43 years old woman located in Kahuho area and owns a 3 acre land that she plants vegetables and sells them to vegetable vendors for income because being a single </a:t>
            </a:r>
            <a:r>
              <a:rPr lang="en-US" sz="1400" dirty="0" smtClean="0">
                <a:latin typeface="Arial" panose="020B0604020202020204" pitchFamily="34" charset="0"/>
                <a:cs typeface="Arial" panose="020B0604020202020204" pitchFamily="34" charset="0"/>
              </a:rPr>
              <a:t>mother, she </a:t>
            </a:r>
            <a:r>
              <a:rPr lang="en-US" sz="1400" dirty="0">
                <a:latin typeface="Arial" panose="020B0604020202020204" pitchFamily="34" charset="0"/>
                <a:cs typeface="Arial" panose="020B0604020202020204" pitchFamily="34" charset="0"/>
              </a:rPr>
              <a:t>has to provide for her kids. During vegetable surplus season </a:t>
            </a:r>
            <a:r>
              <a:rPr lang="en-US" sz="1400" dirty="0" smtClean="0">
                <a:latin typeface="Arial" panose="020B0604020202020204" pitchFamily="34" charset="0"/>
                <a:cs typeface="Arial" panose="020B0604020202020204" pitchFamily="34" charset="0"/>
              </a:rPr>
              <a:t>Hellene </a:t>
            </a:r>
            <a:r>
              <a:rPr lang="en-US" sz="1400" dirty="0">
                <a:latin typeface="Arial" panose="020B0604020202020204" pitchFamily="34" charset="0"/>
                <a:cs typeface="Arial" panose="020B0604020202020204" pitchFamily="34" charset="0"/>
              </a:rPr>
              <a:t>gets so many vegetables That some end up becoming cows food. Helen also leaves her vegetables to rot in her farmer in times of surplus.</a:t>
            </a:r>
          </a:p>
          <a:p>
            <a:pPr marL="0" indent="0">
              <a:buNone/>
            </a:pPr>
            <a:r>
              <a:rPr lang="en-US" sz="1400" dirty="0">
                <a:latin typeface="Arial" panose="020B0604020202020204" pitchFamily="34" charset="0"/>
                <a:cs typeface="Arial" panose="020B0604020202020204" pitchFamily="34" charset="0"/>
              </a:rPr>
              <a:t>We have one confirmed NGO customer, Akothee foundations. We made a call at </a:t>
            </a:r>
            <a:r>
              <a:rPr lang="en-US" sz="1400" dirty="0" smtClean="0">
                <a:latin typeface="Arial" panose="020B0604020202020204" pitchFamily="34" charset="0"/>
                <a:cs typeface="Arial" panose="020B0604020202020204" pitchFamily="34" charset="0"/>
              </a:rPr>
              <a:t>Akothee </a:t>
            </a:r>
            <a:r>
              <a:rPr lang="en-US" sz="1400" dirty="0">
                <a:latin typeface="Arial" panose="020B0604020202020204" pitchFamily="34" charset="0"/>
                <a:cs typeface="Arial" panose="020B0604020202020204" pitchFamily="34" charset="0"/>
              </a:rPr>
              <a:t>office and she confirmed that they really need vegetables in large quantities to supply in Turkana as it has been the company’s’ goal to provide food that not only makes the people full but also a meal that contains all the nutrients needed by the body.</a:t>
            </a:r>
          </a:p>
          <a:p>
            <a:pPr marL="0" indent="0">
              <a:buNone/>
            </a:pPr>
            <a:r>
              <a:rPr lang="en-US" sz="1400" dirty="0">
                <a:latin typeface="Arial" panose="020B0604020202020204" pitchFamily="34" charset="0"/>
                <a:cs typeface="Arial" panose="020B0604020202020204" pitchFamily="34" charset="0"/>
              </a:rPr>
              <a:t>Our customer number will grow by us marketing ourselves and also making sure that we deliver exactly what we promise to deliver or even better. This will b so if we the right procedure of drying our vegetables and making sure we do not exploit our customers.</a:t>
            </a:r>
          </a:p>
          <a:p>
            <a:pPr marL="0" indent="0">
              <a:buNone/>
            </a:pPr>
            <a:r>
              <a:rPr lang="en-US" sz="1400" dirty="0">
                <a:latin typeface="Arial" panose="020B0604020202020204" pitchFamily="34" charset="0"/>
                <a:cs typeface="Arial" panose="020B0604020202020204" pitchFamily="34" charset="0"/>
              </a:rPr>
              <a:t>We have several companies that are trying to solve the same problem we are solving but we have decided to settle with JKUAT as our competitors because they make the drying machine they use and they sell it to the farmers for drying the vegetable which is our future plan. They also dry vegetables on their own but the problem is they cannot dry small quantities because their machine is the size of a greenhouse thus making it expensive for farmers to purchase</a:t>
            </a:r>
            <a:r>
              <a:rPr lang="en-US" sz="1400" dirty="0" smtClean="0">
                <a:latin typeface="Arial" panose="020B0604020202020204" pitchFamily="34" charset="0"/>
                <a:cs typeface="Arial" panose="020B0604020202020204" pitchFamily="34" charset="0"/>
              </a:rPr>
              <a:t>. JKUAT </a:t>
            </a:r>
            <a:r>
              <a:rPr lang="en-US" sz="1400" dirty="0">
                <a:latin typeface="Arial" panose="020B0604020202020204" pitchFamily="34" charset="0"/>
                <a:cs typeface="Arial" panose="020B0604020202020204" pitchFamily="34" charset="0"/>
              </a:rPr>
              <a:t>sells one machine at 180 million Kenyan shillings. Their machine is also not convenient because it requires to be operated manually. The advantage they have is that the machine uses solar meaning electricity cannot inconvenience the farmers while drying and also the machine is huge thus drying a large number of vegetables and saving time</a:t>
            </a:r>
            <a:r>
              <a:rPr lang="en-US" sz="1400" dirty="0" smtClean="0">
                <a:latin typeface="Arial" panose="020B0604020202020204" pitchFamily="34" charset="0"/>
                <a:cs typeface="Arial" panose="020B0604020202020204" pitchFamily="34" charset="0"/>
              </a:rPr>
              <a:t>.</a:t>
            </a:r>
            <a:r>
              <a:rPr lang="en-US" sz="1400" dirty="0">
                <a:latin typeface="Arial" panose="020B0604020202020204" pitchFamily="34" charset="0"/>
                <a:cs typeface="Arial" panose="020B0604020202020204" pitchFamily="34" charset="0"/>
              </a:rPr>
              <a:t/>
            </a:r>
            <a:br>
              <a:rPr lang="en-US" sz="1400" dirty="0">
                <a:latin typeface="Arial" panose="020B0604020202020204" pitchFamily="34" charset="0"/>
                <a:cs typeface="Arial" panose="020B0604020202020204" pitchFamily="34" charset="0"/>
              </a:rPr>
            </a:b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58571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a:xfrm>
            <a:off x="152400" y="122238"/>
            <a:ext cx="8839200" cy="258762"/>
          </a:xfrm>
        </p:spPr>
        <p:txBody>
          <a:bodyPr/>
          <a:lstStyle/>
          <a:p>
            <a:r>
              <a:rPr lang="en-US" sz="2000" u="sng" dirty="0"/>
              <a:t>Market research &amp; analysis</a:t>
            </a:r>
            <a:endParaRPr lang="en-US" sz="2000" dirty="0"/>
          </a:p>
        </p:txBody>
      </p:sp>
      <p:sp>
        <p:nvSpPr>
          <p:cNvPr id="3" name="Content Placeholder 2"/>
          <p:cNvSpPr>
            <a:spLocks noGrp="1"/>
          </p:cNvSpPr>
          <p:nvPr>
            <p:ph idx="1"/>
          </p:nvPr>
        </p:nvSpPr>
        <p:spPr>
          <a:xfrm>
            <a:off x="392017" y="481682"/>
            <a:ext cx="8763000" cy="6248400"/>
          </a:xfrm>
        </p:spPr>
        <p:txBody>
          <a:bodyPr/>
          <a:lstStyle/>
          <a:p>
            <a:pPr marL="0" indent="0">
              <a:buNone/>
            </a:pPr>
            <a:endParaRPr lang="en-US" sz="1400" dirty="0" smtClean="0"/>
          </a:p>
          <a:p>
            <a:endParaRPr lang="en-US" sz="1400" dirty="0" smtClean="0"/>
          </a:p>
          <a:p>
            <a:endParaRPr lang="en-US" sz="1400" dirty="0"/>
          </a:p>
          <a:p>
            <a:endParaRPr lang="en-US" sz="1400" dirty="0" smtClean="0"/>
          </a:p>
          <a:p>
            <a:endParaRPr lang="en-US" sz="1400" dirty="0"/>
          </a:p>
          <a:p>
            <a:endParaRPr lang="en-US" sz="1400" dirty="0" smtClean="0"/>
          </a:p>
          <a:p>
            <a:endParaRPr lang="en-US" sz="1400" dirty="0" smtClean="0"/>
          </a:p>
          <a:p>
            <a:pPr marL="0" indent="0">
              <a:buNone/>
            </a:pPr>
            <a:endParaRPr lang="en-US" sz="1400" dirty="0" smtClean="0"/>
          </a:p>
          <a:p>
            <a:pPr marL="0" indent="0">
              <a:buNone/>
            </a:pPr>
            <a:endParaRPr lang="en-US" sz="1400" dirty="0"/>
          </a:p>
          <a:p>
            <a:pPr marL="0" indent="0">
              <a:buNone/>
            </a:pPr>
            <a:r>
              <a:rPr lang="en-US" sz="1400" dirty="0" smtClean="0"/>
              <a:t>Name: Hellene Jana,</a:t>
            </a:r>
            <a:endParaRPr lang="en-US" sz="1400" dirty="0"/>
          </a:p>
          <a:p>
            <a:pPr marL="0" indent="0">
              <a:buNone/>
            </a:pPr>
            <a:r>
              <a:rPr lang="en-US" sz="1400" dirty="0"/>
              <a:t>Age: </a:t>
            </a:r>
            <a:r>
              <a:rPr lang="en-US" sz="1400" dirty="0" smtClean="0"/>
              <a:t>43,</a:t>
            </a:r>
            <a:endParaRPr lang="en-US" sz="1400" dirty="0"/>
          </a:p>
          <a:p>
            <a:pPr marL="0" indent="0">
              <a:buNone/>
            </a:pPr>
            <a:r>
              <a:rPr lang="en-US" sz="1400" dirty="0"/>
              <a:t>Occupation: Full-time </a:t>
            </a:r>
            <a:r>
              <a:rPr lang="en-US" sz="1400" dirty="0" smtClean="0"/>
              <a:t>farmer,</a:t>
            </a:r>
            <a:endParaRPr lang="en-US" sz="1400" dirty="0"/>
          </a:p>
          <a:p>
            <a:pPr marL="0" indent="0">
              <a:buNone/>
            </a:pPr>
            <a:r>
              <a:rPr lang="en-US" sz="1400" dirty="0"/>
              <a:t>Location: </a:t>
            </a:r>
            <a:r>
              <a:rPr lang="en-US" sz="1400" dirty="0" smtClean="0"/>
              <a:t>Kahuho,</a:t>
            </a:r>
            <a:endParaRPr lang="en-US" sz="1400" dirty="0"/>
          </a:p>
          <a:p>
            <a:pPr marL="0" indent="0">
              <a:buNone/>
            </a:pPr>
            <a:r>
              <a:rPr lang="en-US" sz="1400" dirty="0"/>
              <a:t>No. of Employees: 2</a:t>
            </a:r>
            <a:r>
              <a:rPr lang="en-US" sz="1400" dirty="0" smtClean="0"/>
              <a:t>­­­­­</a:t>
            </a:r>
            <a:r>
              <a:rPr lang="en-US" sz="1400" dirty="0"/>
              <a:t> </a:t>
            </a:r>
            <a:r>
              <a:rPr lang="en-US" sz="1400" dirty="0" smtClean="0"/>
              <a:t>,</a:t>
            </a:r>
          </a:p>
          <a:p>
            <a:pPr marL="0" indent="0">
              <a:buNone/>
            </a:pPr>
            <a:r>
              <a:rPr lang="en-US" sz="1400" dirty="0" smtClean="0"/>
              <a:t>Income: KSH 50,000,</a:t>
            </a:r>
          </a:p>
          <a:p>
            <a:pPr marL="0" indent="0">
              <a:buNone/>
            </a:pPr>
            <a:r>
              <a:rPr lang="en-US" sz="1400" dirty="0" smtClean="0"/>
              <a:t>Farm size:3 acres,</a:t>
            </a:r>
          </a:p>
          <a:p>
            <a:pPr marL="0" indent="0">
              <a:buNone/>
            </a:pPr>
            <a:r>
              <a:rPr lang="en-US" sz="1400" dirty="0" smtClean="0"/>
              <a:t>Type of farming: Mono-crop farming</a:t>
            </a:r>
          </a:p>
          <a:p>
            <a:pPr marL="0" indent="0">
              <a:buNone/>
            </a:pPr>
            <a:r>
              <a:rPr lang="en-US" sz="1400" dirty="0" smtClean="0"/>
              <a:t>Children:4 </a:t>
            </a:r>
          </a:p>
          <a:p>
            <a:pPr marL="0" indent="0">
              <a:buNone/>
            </a:pPr>
            <a:r>
              <a:rPr lang="en-US" sz="1400" dirty="0" smtClean="0"/>
              <a:t>No of cows:2</a:t>
            </a:r>
          </a:p>
          <a:p>
            <a:pPr marL="0" indent="0">
              <a:buNone/>
            </a:pPr>
            <a:r>
              <a:rPr lang="en-US" sz="1400" dirty="0" smtClean="0"/>
              <a:t>Annual Expenditure on the farm: 400,000</a:t>
            </a:r>
          </a:p>
          <a:p>
            <a:pPr marL="0" indent="0">
              <a:buNone/>
            </a:pPr>
            <a:r>
              <a:rPr lang="en-US" sz="1400" dirty="0" smtClean="0"/>
              <a:t>Goal: "To provide for her family and ensure they are well educated”</a:t>
            </a:r>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r>
              <a:rPr lang="en-US" sz="1400" dirty="0"/>
              <a:t/>
            </a:r>
            <a:br>
              <a:rPr lang="en-US" sz="1400" dirty="0"/>
            </a:br>
            <a:r>
              <a:rPr lang="en-US" sz="1400" dirty="0"/>
              <a:t/>
            </a:r>
            <a:br>
              <a:rPr lang="en-US" sz="1400" dirty="0"/>
            </a:br>
            <a:r>
              <a:rPr lang="en-US" sz="1400" dirty="0"/>
              <a:t/>
            </a:r>
            <a:br>
              <a:rPr lang="en-US" sz="1400" dirty="0"/>
            </a:br>
            <a:r>
              <a:rPr lang="en-US" sz="1400" dirty="0"/>
              <a:t/>
            </a:r>
            <a:br>
              <a:rPr lang="en-US" sz="1400" dirty="0"/>
            </a:br>
            <a:endParaRPr lang="en-US" sz="14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2017" y="838200"/>
            <a:ext cx="2551323" cy="1700882"/>
          </a:xfrm>
          <a:prstGeom prst="rect">
            <a:avLst/>
          </a:prstGeom>
        </p:spPr>
      </p:pic>
    </p:spTree>
    <p:extLst>
      <p:ext uri="{BB962C8B-B14F-4D97-AF65-F5344CB8AC3E}">
        <p14:creationId xmlns:p14="http://schemas.microsoft.com/office/powerpoint/2010/main" val="9526552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a:xfrm>
            <a:off x="152400" y="122238"/>
            <a:ext cx="8839200" cy="258762"/>
          </a:xfrm>
        </p:spPr>
        <p:txBody>
          <a:bodyPr/>
          <a:lstStyle/>
          <a:p>
            <a:pPr algn="l"/>
            <a:r>
              <a:rPr lang="en-US" sz="2000" dirty="0" smtClean="0"/>
              <a:t>Business Model Canvas - </a:t>
            </a:r>
            <a:endParaRPr lang="en-AU" sz="2000" dirty="0"/>
          </a:p>
        </p:txBody>
      </p:sp>
      <p:sp>
        <p:nvSpPr>
          <p:cNvPr id="3" name="Content Placeholder 2"/>
          <p:cNvSpPr>
            <a:spLocks noGrp="1"/>
          </p:cNvSpPr>
          <p:nvPr>
            <p:ph idx="1"/>
          </p:nvPr>
        </p:nvSpPr>
        <p:spPr>
          <a:xfrm>
            <a:off x="152400" y="576549"/>
            <a:ext cx="8763000" cy="6129051"/>
          </a:xfrm>
        </p:spPr>
        <p:txBody>
          <a:bodyPr/>
          <a:lstStyle/>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r>
              <a:rPr lang="en-US" sz="1400" dirty="0"/>
              <a:t>Name: Akothee </a:t>
            </a:r>
            <a:r>
              <a:rPr lang="en-US" sz="1400" dirty="0" smtClean="0"/>
              <a:t>Foundations</a:t>
            </a:r>
            <a:r>
              <a:rPr lang="en-US" sz="1400" dirty="0"/>
              <a:t> </a:t>
            </a:r>
            <a:r>
              <a:rPr lang="en-US" sz="1400" dirty="0" smtClean="0"/>
              <a:t>,</a:t>
            </a:r>
            <a:endParaRPr lang="en-US" sz="1400" dirty="0"/>
          </a:p>
          <a:p>
            <a:pPr marL="0" indent="0">
              <a:buNone/>
            </a:pPr>
            <a:r>
              <a:rPr lang="en-US" sz="1400" dirty="0" smtClean="0"/>
              <a:t>Location: Nairobi,</a:t>
            </a:r>
            <a:r>
              <a:rPr lang="en-US" sz="1400" dirty="0"/>
              <a:t> </a:t>
            </a:r>
          </a:p>
          <a:p>
            <a:pPr marL="0" indent="0">
              <a:buNone/>
            </a:pPr>
            <a:r>
              <a:rPr lang="en-US" sz="1400" dirty="0"/>
              <a:t>No. of Employees</a:t>
            </a:r>
            <a:r>
              <a:rPr lang="en-US" sz="1400" dirty="0" smtClean="0"/>
              <a:t>: 2,</a:t>
            </a:r>
          </a:p>
          <a:p>
            <a:pPr marL="0" indent="0">
              <a:buNone/>
            </a:pPr>
            <a:r>
              <a:rPr lang="en-US" sz="1400" dirty="0" smtClean="0"/>
              <a:t>Existence:3 years,</a:t>
            </a:r>
          </a:p>
          <a:p>
            <a:pPr marL="0" indent="0">
              <a:buNone/>
            </a:pPr>
            <a:r>
              <a:rPr lang="en-US" sz="1400" dirty="0" smtClean="0"/>
              <a:t>Goal: "lets make </a:t>
            </a:r>
            <a:r>
              <a:rPr lang="en-US" sz="1400" dirty="0"/>
              <a:t>a difference in people's lives</a:t>
            </a:r>
            <a:r>
              <a:rPr lang="en-US" sz="1400" dirty="0" smtClean="0"/>
              <a:t>.”</a:t>
            </a:r>
            <a:endParaRPr lang="en-US" sz="14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762000"/>
            <a:ext cx="2171700" cy="2114550"/>
          </a:xfrm>
          <a:prstGeom prst="rect">
            <a:avLst/>
          </a:prstGeom>
        </p:spPr>
      </p:pic>
    </p:spTree>
    <p:extLst>
      <p:ext uri="{BB962C8B-B14F-4D97-AF65-F5344CB8AC3E}">
        <p14:creationId xmlns:p14="http://schemas.microsoft.com/office/powerpoint/2010/main" val="35687098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a:xfrm>
            <a:off x="152400" y="122238"/>
            <a:ext cx="8839200" cy="258762"/>
          </a:xfrm>
        </p:spPr>
        <p:txBody>
          <a:bodyPr/>
          <a:lstStyle/>
          <a:p>
            <a:pPr algn="l"/>
            <a:r>
              <a:rPr lang="en-US" sz="2000" dirty="0" smtClean="0"/>
              <a:t>Marketing Plan </a:t>
            </a:r>
            <a:endParaRPr lang="en-AU" sz="2000" dirty="0"/>
          </a:p>
        </p:txBody>
      </p:sp>
      <p:sp>
        <p:nvSpPr>
          <p:cNvPr id="3" name="Content Placeholder 2"/>
          <p:cNvSpPr>
            <a:spLocks noGrp="1"/>
          </p:cNvSpPr>
          <p:nvPr>
            <p:ph idx="1"/>
          </p:nvPr>
        </p:nvSpPr>
        <p:spPr>
          <a:xfrm>
            <a:off x="228600" y="609600"/>
            <a:ext cx="8686800" cy="6934200"/>
          </a:xfrm>
        </p:spPr>
        <p:txBody>
          <a:bodyPr/>
          <a:lstStyle/>
          <a:p>
            <a:pPr marL="0" indent="0">
              <a:buNone/>
            </a:pPr>
            <a:r>
              <a:rPr lang="en-US" sz="1400" b="1" dirty="0" smtClean="0">
                <a:latin typeface="Arial" panose="020B0604020202020204" pitchFamily="34" charset="0"/>
                <a:cs typeface="Arial" panose="020B0604020202020204" pitchFamily="34" charset="0"/>
              </a:rPr>
              <a:t>Overall marketing strategy </a:t>
            </a:r>
            <a:r>
              <a:rPr lang="en-US" sz="1400" b="1" dirty="0">
                <a:latin typeface="Arial" panose="020B0604020202020204" pitchFamily="34" charset="0"/>
                <a:cs typeface="Arial" panose="020B0604020202020204" pitchFamily="34" charset="0"/>
              </a:rPr>
              <a:t>and main marketing channels</a:t>
            </a:r>
          </a:p>
          <a:p>
            <a:pPr marL="0" indent="0">
              <a:buNone/>
            </a:pPr>
            <a:r>
              <a:rPr lang="en-US" sz="1400" dirty="0" smtClean="0">
                <a:latin typeface="Arial" panose="020B0604020202020204" pitchFamily="34" charset="0"/>
                <a:cs typeface="Arial" panose="020B0604020202020204" pitchFamily="34" charset="0"/>
              </a:rPr>
              <a:t>The mission of the company is to control the vegetable losses that farmers face. As </a:t>
            </a:r>
            <a:r>
              <a:rPr lang="en-US" sz="1400" dirty="0">
                <a:latin typeface="Arial" panose="020B0604020202020204" pitchFamily="34" charset="0"/>
                <a:cs typeface="Arial" panose="020B0604020202020204" pitchFamily="34" charset="0"/>
              </a:rPr>
              <a:t>a result, product life cycles may be quite </a:t>
            </a:r>
            <a:r>
              <a:rPr lang="en-US" sz="1400" dirty="0" smtClean="0">
                <a:latin typeface="Arial" panose="020B0604020202020204" pitchFamily="34" charset="0"/>
                <a:cs typeface="Arial" panose="020B0604020202020204" pitchFamily="34" charset="0"/>
              </a:rPr>
              <a:t>short. Single-sourcing </a:t>
            </a:r>
            <a:r>
              <a:rPr lang="en-US" sz="1400" dirty="0">
                <a:latin typeface="Arial" panose="020B0604020202020204" pitchFamily="34" charset="0"/>
                <a:cs typeface="Arial" panose="020B0604020202020204" pitchFamily="34" charset="0"/>
              </a:rPr>
              <a:t>can be detrimental or even fatal to a company if the </a:t>
            </a:r>
            <a:r>
              <a:rPr lang="en-US" sz="1400" dirty="0" smtClean="0">
                <a:latin typeface="Arial" panose="020B0604020202020204" pitchFamily="34" charset="0"/>
                <a:cs typeface="Arial" panose="020B0604020202020204" pitchFamily="34" charset="0"/>
              </a:rPr>
              <a:t>buyer supplier </a:t>
            </a:r>
            <a:r>
              <a:rPr lang="en-US" sz="1400" dirty="0">
                <a:latin typeface="Arial" panose="020B0604020202020204" pitchFamily="34" charset="0"/>
                <a:cs typeface="Arial" panose="020B0604020202020204" pitchFamily="34" charset="0"/>
              </a:rPr>
              <a:t>relationship is damaged or if the supplying company has financial </a:t>
            </a:r>
            <a:r>
              <a:rPr lang="en-US" sz="1400" dirty="0" smtClean="0">
                <a:latin typeface="Arial" panose="020B0604020202020204" pitchFamily="34" charset="0"/>
                <a:cs typeface="Arial" panose="020B0604020202020204" pitchFamily="34" charset="0"/>
              </a:rPr>
              <a:t>difficulty. Competition </a:t>
            </a:r>
            <a:r>
              <a:rPr lang="en-US" sz="1400" dirty="0">
                <a:latin typeface="Arial" panose="020B0604020202020204" pitchFamily="34" charset="0"/>
                <a:cs typeface="Arial" panose="020B0604020202020204" pitchFamily="34" charset="0"/>
              </a:rPr>
              <a:t>from traditional paper calendars and other promotional items is </a:t>
            </a:r>
            <a:r>
              <a:rPr lang="en-US" sz="1400" dirty="0" smtClean="0">
                <a:latin typeface="Arial" panose="020B0604020202020204" pitchFamily="34" charset="0"/>
                <a:cs typeface="Arial" panose="020B0604020202020204" pitchFamily="34" charset="0"/>
              </a:rPr>
              <a:t>strong. </a:t>
            </a:r>
          </a:p>
          <a:p>
            <a:pPr marL="0" indent="0">
              <a:buNone/>
            </a:pPr>
            <a:r>
              <a:rPr lang="en-US" sz="1400" dirty="0" smtClean="0">
                <a:latin typeface="Arial" panose="020B0604020202020204" pitchFamily="34" charset="0"/>
                <a:cs typeface="Arial" panose="020B0604020202020204" pitchFamily="34" charset="0"/>
              </a:rPr>
              <a:t>Matching </a:t>
            </a:r>
            <a:r>
              <a:rPr lang="en-US" sz="1400" dirty="0">
                <a:latin typeface="Arial" panose="020B0604020202020204" pitchFamily="34" charset="0"/>
                <a:cs typeface="Arial" panose="020B0604020202020204" pitchFamily="34" charset="0"/>
              </a:rPr>
              <a:t>s</a:t>
            </a:r>
            <a:r>
              <a:rPr lang="en-US" sz="1400" dirty="0" smtClean="0">
                <a:latin typeface="Arial" panose="020B0604020202020204" pitchFamily="34" charset="0"/>
                <a:cs typeface="Arial" panose="020B0604020202020204" pitchFamily="34" charset="0"/>
              </a:rPr>
              <a:t>trengths </a:t>
            </a:r>
            <a:r>
              <a:rPr lang="en-US" sz="1400" dirty="0">
                <a:latin typeface="Arial" panose="020B0604020202020204" pitchFamily="34" charset="0"/>
                <a:cs typeface="Arial" panose="020B0604020202020204" pitchFamily="34" charset="0"/>
              </a:rPr>
              <a:t>to </a:t>
            </a:r>
            <a:r>
              <a:rPr lang="en-US" sz="1400" dirty="0" smtClean="0">
                <a:latin typeface="Arial" panose="020B0604020202020204" pitchFamily="34" charset="0"/>
                <a:cs typeface="Arial" panose="020B0604020202020204" pitchFamily="34" charset="0"/>
              </a:rPr>
              <a:t>opportunities</a:t>
            </a:r>
            <a:r>
              <a:rPr lang="en-US" sz="1400" dirty="0">
                <a:latin typeface="Arial" panose="020B0604020202020204" pitchFamily="34" charset="0"/>
                <a:cs typeface="Arial" panose="020B0604020202020204" pitchFamily="34" charset="0"/>
              </a:rPr>
              <a:t>/ Converting </a:t>
            </a:r>
            <a:r>
              <a:rPr lang="en-US" sz="1400" dirty="0" smtClean="0">
                <a:latin typeface="Arial" panose="020B0604020202020204" pitchFamily="34" charset="0"/>
                <a:cs typeface="Arial" panose="020B0604020202020204" pitchFamily="34" charset="0"/>
              </a:rPr>
              <a:t>weaknesses </a:t>
            </a:r>
            <a:r>
              <a:rPr lang="en-US" sz="1400" dirty="0">
                <a:latin typeface="Arial" panose="020B0604020202020204" pitchFamily="34" charset="0"/>
                <a:cs typeface="Arial" panose="020B0604020202020204" pitchFamily="34" charset="0"/>
              </a:rPr>
              <a:t>and </a:t>
            </a:r>
            <a:r>
              <a:rPr lang="en-US" sz="1400" dirty="0" smtClean="0">
                <a:latin typeface="Arial" panose="020B0604020202020204" pitchFamily="34" charset="0"/>
                <a:cs typeface="Arial" panose="020B0604020202020204" pitchFamily="34" charset="0"/>
              </a:rPr>
              <a:t>threats. </a:t>
            </a:r>
            <a:endParaRPr lang="en-US" sz="1400" dirty="0">
              <a:latin typeface="Arial" panose="020B0604020202020204" pitchFamily="34" charset="0"/>
              <a:cs typeface="Arial" panose="020B0604020202020204" pitchFamily="34" charset="0"/>
            </a:endParaRPr>
          </a:p>
          <a:p>
            <a:pPr marL="0" indent="0">
              <a:buNone/>
            </a:pPr>
            <a:r>
              <a:rPr lang="en-US" sz="1400" dirty="0" smtClean="0">
                <a:latin typeface="Arial" panose="020B0604020202020204" pitchFamily="34" charset="0"/>
                <a:cs typeface="Arial" panose="020B0604020202020204" pitchFamily="34" charset="0"/>
              </a:rPr>
              <a:t> </a:t>
            </a:r>
            <a:endParaRPr lang="en-US" sz="1400" dirty="0">
              <a:latin typeface="Arial" panose="020B0604020202020204" pitchFamily="34" charset="0"/>
              <a:cs typeface="Arial" panose="020B0604020202020204" pitchFamily="34" charset="0"/>
            </a:endParaRPr>
          </a:p>
          <a:p>
            <a:pPr marL="0" indent="0">
              <a:buNone/>
            </a:pPr>
            <a:r>
              <a:rPr lang="en-US" sz="1400" b="1" dirty="0" smtClean="0">
                <a:latin typeface="Arial" panose="020B0604020202020204" pitchFamily="34" charset="0"/>
                <a:cs typeface="Arial" panose="020B0604020202020204" pitchFamily="34" charset="0"/>
              </a:rPr>
              <a:t>Marketing Channels</a:t>
            </a:r>
          </a:p>
          <a:p>
            <a:pPr marL="0" indent="0">
              <a:buNone/>
            </a:pPr>
            <a:r>
              <a:rPr lang="en-US" sz="1400" dirty="0" smtClean="0">
                <a:latin typeface="Arial" panose="020B0604020202020204" pitchFamily="34" charset="0"/>
                <a:cs typeface="Arial" panose="020B0604020202020204" pitchFamily="34" charset="0"/>
              </a:rPr>
              <a:t>1.Advertising </a:t>
            </a:r>
            <a:r>
              <a:rPr lang="en-US" sz="1400" dirty="0">
                <a:latin typeface="Arial" panose="020B0604020202020204" pitchFamily="34" charset="0"/>
                <a:cs typeface="Arial" panose="020B0604020202020204" pitchFamily="34" charset="0"/>
              </a:rPr>
              <a:t>through promotional items relies on gadgetry and ideas that are new and different</a:t>
            </a:r>
            <a:r>
              <a:rPr lang="en-US" sz="1400" dirty="0" smtClean="0">
                <a:latin typeface="Arial" panose="020B0604020202020204" pitchFamily="34" charset="0"/>
                <a:cs typeface="Arial" panose="020B0604020202020204" pitchFamily="34" charset="0"/>
              </a:rPr>
              <a:t>.</a:t>
            </a:r>
          </a:p>
          <a:p>
            <a:pPr marL="0" indent="0">
              <a:buNone/>
            </a:pPr>
            <a:r>
              <a:rPr lang="en-US" sz="1400" dirty="0" smtClean="0">
                <a:latin typeface="Arial" panose="020B0604020202020204" pitchFamily="34" charset="0"/>
                <a:cs typeface="Arial" panose="020B0604020202020204" pitchFamily="34" charset="0"/>
              </a:rPr>
              <a:t>2.Use of flyers to advertise the product.</a:t>
            </a:r>
          </a:p>
          <a:p>
            <a:pPr marL="0" indent="0">
              <a:buNone/>
            </a:pPr>
            <a:r>
              <a:rPr lang="en-US" sz="1400" dirty="0" smtClean="0">
                <a:latin typeface="Arial" panose="020B0604020202020204" pitchFamily="34" charset="0"/>
                <a:cs typeface="Arial" panose="020B0604020202020204" pitchFamily="34" charset="0"/>
              </a:rPr>
              <a:t>3.Creating a website and enabling a Google Analytic plugin.</a:t>
            </a:r>
          </a:p>
          <a:p>
            <a:pPr marL="0" indent="0">
              <a:buNone/>
            </a:pPr>
            <a:r>
              <a:rPr lang="en-US" sz="1400" dirty="0" smtClean="0">
                <a:latin typeface="Arial" panose="020B0604020202020204" pitchFamily="34" charset="0"/>
                <a:cs typeface="Arial" panose="020B0604020202020204" pitchFamily="34" charset="0"/>
              </a:rPr>
              <a:t>    -This is to track the amount of people that login to the site and view its content.</a:t>
            </a:r>
          </a:p>
          <a:p>
            <a:pPr marL="0" indent="0">
              <a:buNone/>
            </a:pPr>
            <a:r>
              <a:rPr lang="en-US" sz="1400" dirty="0" smtClean="0">
                <a:latin typeface="Arial" panose="020B0604020202020204" pitchFamily="34" charset="0"/>
                <a:cs typeface="Arial" panose="020B0604020202020204" pitchFamily="34" charset="0"/>
              </a:rPr>
              <a:t>4.A blog that will explain more about the product. </a:t>
            </a:r>
          </a:p>
          <a:p>
            <a:pPr marL="0" indent="0">
              <a:buNone/>
            </a:pPr>
            <a:r>
              <a:rPr lang="en-US" sz="1400" dirty="0" smtClean="0">
                <a:latin typeface="Arial" panose="020B0604020202020204" pitchFamily="34" charset="0"/>
                <a:cs typeface="Arial" panose="020B0604020202020204" pitchFamily="34" charset="0"/>
              </a:rPr>
              <a:t>5.Partnering </a:t>
            </a:r>
            <a:r>
              <a:rPr lang="en-US" sz="1400" dirty="0">
                <a:latin typeface="Arial" panose="020B0604020202020204" pitchFamily="34" charset="0"/>
                <a:cs typeface="Arial" panose="020B0604020202020204" pitchFamily="34" charset="0"/>
              </a:rPr>
              <a:t>with the companies that do the same thing to help advertise the product to the market.</a:t>
            </a:r>
          </a:p>
          <a:p>
            <a:pPr marL="0" indent="0">
              <a:buNone/>
            </a:pPr>
            <a:r>
              <a:rPr lang="en-US" sz="1400" dirty="0" smtClean="0">
                <a:latin typeface="Arial" panose="020B0604020202020204" pitchFamily="34" charset="0"/>
                <a:cs typeface="Arial" panose="020B0604020202020204" pitchFamily="34" charset="0"/>
              </a:rPr>
              <a:t>6.Having social media adds that enhance traffic to our sites.</a:t>
            </a:r>
          </a:p>
          <a:p>
            <a:pPr marL="0" indent="0">
              <a:buNone/>
            </a:pPr>
            <a:r>
              <a:rPr lang="en-US" sz="1400" dirty="0">
                <a:latin typeface="Arial" panose="020B0604020202020204" pitchFamily="34" charset="0"/>
                <a:cs typeface="Arial" panose="020B0604020202020204" pitchFamily="34" charset="0"/>
              </a:rPr>
              <a:t>7</a:t>
            </a:r>
            <a:r>
              <a:rPr lang="en-US" sz="1400" dirty="0" smtClean="0">
                <a:latin typeface="Arial" panose="020B0604020202020204" pitchFamily="34" charset="0"/>
                <a:cs typeface="Arial" panose="020B0604020202020204" pitchFamily="34" charset="0"/>
              </a:rPr>
              <a:t>.Use </a:t>
            </a:r>
            <a:r>
              <a:rPr lang="en-US" sz="1400" dirty="0">
                <a:latin typeface="Arial" panose="020B0604020202020204" pitchFamily="34" charset="0"/>
                <a:cs typeface="Arial" panose="020B0604020202020204" pitchFamily="34" charset="0"/>
              </a:rPr>
              <a:t>Facebook </a:t>
            </a:r>
            <a:r>
              <a:rPr lang="en-US" sz="1400" dirty="0" smtClean="0">
                <a:latin typeface="Arial" panose="020B0604020202020204" pitchFamily="34" charset="0"/>
                <a:cs typeface="Arial" panose="020B0604020202020204" pitchFamily="34" charset="0"/>
              </a:rPr>
              <a:t>click.</a:t>
            </a:r>
          </a:p>
          <a:p>
            <a:pPr marL="0" indent="0">
              <a:buNone/>
            </a:pPr>
            <a:r>
              <a:rPr lang="en-US" sz="1400" dirty="0">
                <a:latin typeface="Arial" panose="020B0604020202020204" pitchFamily="34" charset="0"/>
                <a:cs typeface="Arial" panose="020B0604020202020204" pitchFamily="34" charset="0"/>
              </a:rPr>
              <a:t>8</a:t>
            </a:r>
            <a:r>
              <a:rPr lang="en-US" sz="1400" dirty="0" smtClean="0">
                <a:latin typeface="Arial" panose="020B0604020202020204" pitchFamily="34" charset="0"/>
                <a:cs typeface="Arial" panose="020B0604020202020204" pitchFamily="34" charset="0"/>
              </a:rPr>
              <a:t>.The </a:t>
            </a:r>
            <a:r>
              <a:rPr lang="en-US" sz="1400" dirty="0">
                <a:latin typeface="Arial" panose="020B0604020202020204" pitchFamily="34" charset="0"/>
                <a:cs typeface="Arial" panose="020B0604020202020204" pitchFamily="34" charset="0"/>
              </a:rPr>
              <a:t>use of social media influencers like chefs that advertise the value of the </a:t>
            </a:r>
            <a:r>
              <a:rPr lang="en-US" sz="1400" dirty="0" smtClean="0">
                <a:latin typeface="Arial" panose="020B0604020202020204" pitchFamily="34" charset="0"/>
                <a:cs typeface="Arial" panose="020B0604020202020204" pitchFamily="34" charset="0"/>
              </a:rPr>
              <a:t>product.</a:t>
            </a:r>
          </a:p>
          <a:p>
            <a:pPr marL="0" indent="0">
              <a:buNone/>
            </a:pPr>
            <a:r>
              <a:rPr lang="en-US" sz="1400" dirty="0">
                <a:latin typeface="Arial" panose="020B0604020202020204" pitchFamily="34" charset="0"/>
                <a:cs typeface="Arial" panose="020B0604020202020204" pitchFamily="34" charset="0"/>
              </a:rPr>
              <a:t>9</a:t>
            </a:r>
            <a:r>
              <a:rPr lang="en-US" sz="1400" dirty="0" smtClean="0">
                <a:latin typeface="Arial" panose="020B0604020202020204" pitchFamily="34" charset="0"/>
                <a:cs typeface="Arial" panose="020B0604020202020204" pitchFamily="34" charset="0"/>
              </a:rPr>
              <a:t>.Launching </a:t>
            </a:r>
            <a:r>
              <a:rPr lang="en-US" sz="1400" dirty="0">
                <a:latin typeface="Arial" panose="020B0604020202020204" pitchFamily="34" charset="0"/>
                <a:cs typeface="Arial" panose="020B0604020202020204" pitchFamily="34" charset="0"/>
              </a:rPr>
              <a:t>videos that give the explanation of a product and how it works and the nutritional value. </a:t>
            </a:r>
            <a:endParaRPr lang="en-US" sz="1400" dirty="0" smtClean="0">
              <a:latin typeface="Arial" panose="020B0604020202020204" pitchFamily="34" charset="0"/>
              <a:cs typeface="Arial" panose="020B0604020202020204" pitchFamily="34" charset="0"/>
            </a:endParaRPr>
          </a:p>
          <a:p>
            <a:pPr marL="0" indent="0">
              <a:buNone/>
            </a:pPr>
            <a:r>
              <a:rPr lang="en-US" sz="1400" dirty="0" smtClean="0">
                <a:latin typeface="Arial" panose="020B0604020202020204" pitchFamily="34" charset="0"/>
                <a:cs typeface="Arial" panose="020B0604020202020204" pitchFamily="34" charset="0"/>
              </a:rPr>
              <a:t>10.Pay </a:t>
            </a:r>
            <a:r>
              <a:rPr lang="en-US" sz="1400" dirty="0">
                <a:latin typeface="Arial" panose="020B0604020202020204" pitchFamily="34" charset="0"/>
                <a:cs typeface="Arial" panose="020B0604020202020204" pitchFamily="34" charset="0"/>
              </a:rPr>
              <a:t>for sections in </a:t>
            </a:r>
            <a:r>
              <a:rPr lang="en-US" sz="1400" dirty="0" smtClean="0">
                <a:latin typeface="Arial" panose="020B0604020202020204" pitchFamily="34" charset="0"/>
                <a:cs typeface="Arial" panose="020B0604020202020204" pitchFamily="34" charset="0"/>
              </a:rPr>
              <a:t>supermarkets </a:t>
            </a:r>
            <a:r>
              <a:rPr lang="en-US" sz="1400" dirty="0">
                <a:latin typeface="Arial" panose="020B0604020202020204" pitchFamily="34" charset="0"/>
                <a:cs typeface="Arial" panose="020B0604020202020204" pitchFamily="34" charset="0"/>
              </a:rPr>
              <a:t>to be on top </a:t>
            </a:r>
            <a:r>
              <a:rPr lang="en-US" sz="1400" dirty="0" smtClean="0">
                <a:latin typeface="Arial" panose="020B0604020202020204" pitchFamily="34" charset="0"/>
                <a:cs typeface="Arial" panose="020B0604020202020204" pitchFamily="34" charset="0"/>
              </a:rPr>
              <a:t>shelves.</a:t>
            </a:r>
          </a:p>
          <a:p>
            <a:pPr marL="0" indent="0">
              <a:buNone/>
            </a:pPr>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H</a:t>
            </a:r>
            <a:r>
              <a:rPr lang="en-US" sz="1400" dirty="0" smtClean="0">
                <a:latin typeface="Arial" panose="020B0604020202020204" pitchFamily="34" charset="0"/>
                <a:cs typeface="Arial" panose="020B0604020202020204" pitchFamily="34" charset="0"/>
              </a:rPr>
              <a:t>ire </a:t>
            </a:r>
            <a:r>
              <a:rPr lang="en-US" sz="1400" dirty="0">
                <a:latin typeface="Arial" panose="020B0604020202020204" pitchFamily="34" charset="0"/>
                <a:cs typeface="Arial" panose="020B0604020202020204" pitchFamily="34" charset="0"/>
              </a:rPr>
              <a:t>a person to </a:t>
            </a:r>
            <a:r>
              <a:rPr lang="en-US" sz="1400" dirty="0" smtClean="0">
                <a:latin typeface="Arial" panose="020B0604020202020204" pitchFamily="34" charset="0"/>
                <a:cs typeface="Arial" panose="020B0604020202020204" pitchFamily="34" charset="0"/>
              </a:rPr>
              <a:t>advertise </a:t>
            </a:r>
            <a:r>
              <a:rPr lang="en-US" sz="1400" dirty="0">
                <a:latin typeface="Arial" panose="020B0604020202020204" pitchFamily="34" charset="0"/>
                <a:cs typeface="Arial" panose="020B0604020202020204" pitchFamily="34" charset="0"/>
              </a:rPr>
              <a:t>for the product and give a price comparison with the </a:t>
            </a:r>
            <a:r>
              <a:rPr lang="en-US" sz="1400" dirty="0" smtClean="0">
                <a:latin typeface="Arial" panose="020B0604020202020204" pitchFamily="34" charset="0"/>
                <a:cs typeface="Arial" panose="020B0604020202020204" pitchFamily="34" charset="0"/>
              </a:rPr>
              <a:t>competitors.</a:t>
            </a:r>
            <a:endParaRPr lang="en-US" sz="1400" dirty="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6081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5127</TotalTime>
  <Words>1913</Words>
  <Application>Microsoft Office PowerPoint</Application>
  <PresentationFormat>On-screen Show (4:3)</PresentationFormat>
  <Paragraphs>161</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Times New Roman</vt:lpstr>
      <vt:lpstr>Office Theme</vt:lpstr>
      <vt:lpstr>Economic overview</vt:lpstr>
      <vt:lpstr>PowerPoint Presentation</vt:lpstr>
      <vt:lpstr>PRODUCT</vt:lpstr>
      <vt:lpstr>PowerPoint Presentation</vt:lpstr>
      <vt:lpstr>Product features</vt:lpstr>
      <vt:lpstr>MARKETING RESEARCH</vt:lpstr>
      <vt:lpstr>Market research &amp; analysis</vt:lpstr>
      <vt:lpstr>Business Model Canvas - </vt:lpstr>
      <vt:lpstr>Marketing Plan </vt:lpstr>
      <vt:lpstr>PowerPoint Presentation</vt:lpstr>
      <vt:lpstr>Advertising and promotion</vt:lpstr>
      <vt:lpstr>Operating Hours </vt:lpstr>
      <vt:lpstr> Operation Plan </vt:lpstr>
      <vt:lpstr>Operational Workflow </vt:lpstr>
      <vt:lpstr>PowerPoint Presentation</vt:lpstr>
      <vt:lpstr>PowerPoint Presentation</vt:lpstr>
      <vt:lpstr>PowerPoint Presentation</vt:lpstr>
      <vt:lpstr>PowerPoint Presentation</vt:lpstr>
      <vt:lpstr>PowerPoint Presentation</vt:lpstr>
      <vt:lpstr>PowerPoint Presentation</vt:lpstr>
    </vt:vector>
  </TitlesOfParts>
  <Company>World Vision Australia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model canvas template</dc:title>
  <dc:creator>This version: James Cox</dc:creator>
  <dc:description>Full credit to  http://www.businessmodelgeneration.com and its users for this template. I have made enhancements to its useability by using a table as the underlying format.</dc:description>
  <cp:lastModifiedBy>student</cp:lastModifiedBy>
  <cp:revision>98</cp:revision>
  <dcterms:created xsi:type="dcterms:W3CDTF">2011-03-15T01:24:59Z</dcterms:created>
  <dcterms:modified xsi:type="dcterms:W3CDTF">2019-11-03T20:22:52Z</dcterms:modified>
</cp:coreProperties>
</file>