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0" r:id="rId1"/>
  </p:sldMasterIdLst>
  <p:notesMasterIdLst>
    <p:notesMasterId r:id="rId19"/>
  </p:notesMasterIdLst>
  <p:sldIdLst>
    <p:sldId id="256" r:id="rId2"/>
    <p:sldId id="319" r:id="rId3"/>
    <p:sldId id="273" r:id="rId4"/>
    <p:sldId id="268" r:id="rId5"/>
    <p:sldId id="316" r:id="rId6"/>
    <p:sldId id="315" r:id="rId7"/>
    <p:sldId id="269" r:id="rId8"/>
    <p:sldId id="306" r:id="rId9"/>
    <p:sldId id="317" r:id="rId10"/>
    <p:sldId id="271" r:id="rId11"/>
    <p:sldId id="318" r:id="rId12"/>
    <p:sldId id="270" r:id="rId13"/>
    <p:sldId id="307" r:id="rId14"/>
    <p:sldId id="272" r:id="rId15"/>
    <p:sldId id="309" r:id="rId16"/>
    <p:sldId id="310" r:id="rId17"/>
    <p:sldId id="314" r:id="rId18"/>
  </p:sldIdLst>
  <p:sldSz cx="9144000" cy="6858000" type="screen4x3"/>
  <p:notesSz cx="6858000" cy="91440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-8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A3639-1A25-4764-9DE6-893CEA4FACC0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0160-2499-46E6-B257-43D1EFD3EB9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D2966089-41FF-4ADF-8221-CA3C6FAE26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C0F29-AD0A-41A7-9E86-D27259CB643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04B9B-A05E-40FB-BA16-41A42021D2D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295AD0CA-E806-43FA-8000-600253C5E4B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E26D2-BF8F-4029-9D41-469773C7247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CDFDC-941F-4D00-92C9-AC8F46FD482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9B4F0-8456-481E-9616-884EDB881CB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01C52-0059-48B0-A897-CCD30BA6E87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F9EC7-CB1F-4CB7-8749-516AA1DE746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631FC-E32E-419D-8B69-0E47CF93113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70CC46-EF77-4BCC-BB0F-AB890DECB8B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Funcionalidad</a:t>
            </a:r>
            <a:endParaRPr lang="es-MX" dirty="0"/>
          </a:p>
        </p:txBody>
      </p:sp>
      <p:sp>
        <p:nvSpPr>
          <p:cNvPr id="6147" name="6 Marcador de text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4. Hojas de Estilo en Cascada (CSS)</a:t>
            </a:r>
          </a:p>
        </p:txBody>
      </p: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Desventajas</a:t>
            </a:r>
            <a:endParaRPr lang="es-ES_tradnl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Soporte irregular por distintos navegadores.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Ciertas propiedades que funcionan en un navegador no funcionan en otros.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Existen diferencias entre distintas versiones de un mismo navegador.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Si algunas de las propiedades de las hojas de estilo no son utilizadas correctamente, pueden provocar que parte del contenido de las páginas resulte inaccesible.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Una hoja de estilo sugiere al navegador un estilo de composición para el documento pero no puede forzarlo a aplicar un formato determinado.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Características</a:t>
            </a:r>
            <a:endParaRPr lang="es-ES_tradnl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Compatibilidad hacia atrás y hacia adelante.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Complementariedad con documentos estructurados.</a:t>
            </a:r>
          </a:p>
          <a:p>
            <a:endParaRPr lang="es-ES_tradnl" dirty="0" smtClean="0"/>
          </a:p>
          <a:p>
            <a:r>
              <a:rPr lang="es-ES_tradnl" dirty="0" smtClean="0"/>
              <a:t>Independencia del vendedor, la plataforma y el dispositivo.</a:t>
            </a:r>
          </a:p>
          <a:p>
            <a:endParaRPr lang="es-ES_tradnl" dirty="0" smtClean="0"/>
          </a:p>
          <a:p>
            <a:r>
              <a:rPr lang="es-ES_tradnl" dirty="0" err="1" smtClean="0"/>
              <a:t>Mantenibilidad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Simplicidad.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Características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Rendimiento de la red.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Flexibilidad.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Riqueza.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Combinación con lenguajes alternativos.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Accesibilidad.</a:t>
            </a:r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Funcionamiento</a:t>
            </a:r>
            <a:endParaRPr lang="es-ES_tradnl" dirty="0" smtClean="0"/>
          </a:p>
        </p:txBody>
      </p:sp>
      <p:grpSp>
        <p:nvGrpSpPr>
          <p:cNvPr id="12291" name="Group 12"/>
          <p:cNvGrpSpPr>
            <a:grpSpLocks/>
          </p:cNvGrpSpPr>
          <p:nvPr/>
        </p:nvGrpSpPr>
        <p:grpSpPr bwMode="auto">
          <a:xfrm>
            <a:off x="4048125" y="3284984"/>
            <a:ext cx="1143000" cy="1066800"/>
            <a:chOff x="1104" y="2688"/>
            <a:chExt cx="288" cy="288"/>
          </a:xfrm>
        </p:grpSpPr>
        <p:sp>
          <p:nvSpPr>
            <p:cNvPr id="12317" name="Rectangle 13"/>
            <p:cNvSpPr>
              <a:spLocks noChangeArrowheads="1"/>
            </p:cNvSpPr>
            <p:nvPr/>
          </p:nvSpPr>
          <p:spPr bwMode="auto">
            <a:xfrm>
              <a:off x="115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8" name="Rectangle 14"/>
            <p:cNvSpPr>
              <a:spLocks noChangeArrowheads="1"/>
            </p:cNvSpPr>
            <p:nvPr/>
          </p:nvSpPr>
          <p:spPr bwMode="auto">
            <a:xfrm>
              <a:off x="1104" y="2880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292" name="Text Box 15"/>
          <p:cNvSpPr txBox="1">
            <a:spLocks noChangeArrowheads="1"/>
          </p:cNvSpPr>
          <p:nvPr/>
        </p:nvSpPr>
        <p:spPr bwMode="auto">
          <a:xfrm>
            <a:off x="3819525" y="4724400"/>
            <a:ext cx="16771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 dirty="0">
                <a:solidFill>
                  <a:schemeClr val="bg1"/>
                </a:solidFill>
                <a:latin typeface="Arial" charset="0"/>
              </a:rPr>
              <a:t>Visor Web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895600" y="3581400"/>
            <a:ext cx="9144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2971800" y="4419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5410200" y="371703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95400" y="2348880"/>
            <a:ext cx="1447800" cy="1524000"/>
            <a:chOff x="816" y="2496"/>
            <a:chExt cx="912" cy="960"/>
          </a:xfrm>
        </p:grpSpPr>
        <p:sp>
          <p:nvSpPr>
            <p:cNvPr id="12310" name="Rectangle 5"/>
            <p:cNvSpPr>
              <a:spLocks noChangeArrowheads="1"/>
            </p:cNvSpPr>
            <p:nvPr/>
          </p:nvSpPr>
          <p:spPr bwMode="auto">
            <a:xfrm>
              <a:off x="816" y="2496"/>
              <a:ext cx="91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912" y="264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2" name="Line 7"/>
            <p:cNvSpPr>
              <a:spLocks noChangeShapeType="1"/>
            </p:cNvSpPr>
            <p:nvPr/>
          </p:nvSpPr>
          <p:spPr bwMode="auto">
            <a:xfrm>
              <a:off x="912" y="278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3" name="Line 8"/>
            <p:cNvSpPr>
              <a:spLocks noChangeShapeType="1"/>
            </p:cNvSpPr>
            <p:nvPr/>
          </p:nvSpPr>
          <p:spPr bwMode="auto">
            <a:xfrm>
              <a:off x="1104" y="29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4" name="Line 9"/>
            <p:cNvSpPr>
              <a:spLocks noChangeShapeType="1"/>
            </p:cNvSpPr>
            <p:nvPr/>
          </p:nvSpPr>
          <p:spPr bwMode="auto">
            <a:xfrm>
              <a:off x="1104" y="30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5" name="Line 10"/>
            <p:cNvSpPr>
              <a:spLocks noChangeShapeType="1"/>
            </p:cNvSpPr>
            <p:nvPr/>
          </p:nvSpPr>
          <p:spPr bwMode="auto">
            <a:xfrm>
              <a:off x="1104" y="321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6" name="Line 11"/>
            <p:cNvSpPr>
              <a:spLocks noChangeShapeType="1"/>
            </p:cNvSpPr>
            <p:nvPr/>
          </p:nvSpPr>
          <p:spPr bwMode="auto">
            <a:xfrm>
              <a:off x="1104" y="336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998538" y="1628800"/>
            <a:ext cx="2132315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 dirty="0">
                <a:solidFill>
                  <a:schemeClr val="bg1"/>
                </a:solidFill>
                <a:latin typeface="Arial" charset="0"/>
              </a:rPr>
              <a:t>Página HTML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990600" y="4077072"/>
            <a:ext cx="2217738" cy="2176463"/>
            <a:chOff x="624" y="2664"/>
            <a:chExt cx="1397" cy="137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308" name="Text Box 4"/>
            <p:cNvSpPr txBox="1">
              <a:spLocks noChangeArrowheads="1"/>
            </p:cNvSpPr>
            <p:nvPr/>
          </p:nvSpPr>
          <p:spPr bwMode="auto">
            <a:xfrm>
              <a:off x="822" y="2664"/>
              <a:ext cx="912" cy="9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 dirty="0" err="1">
                  <a:solidFill>
                    <a:schemeClr val="bg1"/>
                  </a:solidFill>
                  <a:latin typeface="Arial" charset="0"/>
                </a:rPr>
                <a:t>Abcd</a:t>
              </a:r>
              <a:endParaRPr lang="es-ES_tradnl" dirty="0">
                <a:solidFill>
                  <a:schemeClr val="bg1"/>
                </a:solidFill>
                <a:latin typeface="Arial" charset="0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s-ES_tradnl" i="1" dirty="0" err="1">
                  <a:solidFill>
                    <a:schemeClr val="accent2"/>
                  </a:solidFill>
                  <a:latin typeface="Arial Black" pitchFamily="34" charset="0"/>
                </a:rPr>
                <a:t>Bcsy</a:t>
              </a:r>
              <a:endParaRPr lang="es-ES_tradnl" dirty="0">
                <a:solidFill>
                  <a:schemeClr val="accent2"/>
                </a:solidFill>
                <a:latin typeface="Arial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s-ES_tradnl" b="1" dirty="0" err="1">
                  <a:latin typeface="Century Gothic" pitchFamily="34" charset="0"/>
                </a:rPr>
                <a:t>Caswd</a:t>
              </a:r>
              <a:endParaRPr lang="es-ES_tradnl" b="1" dirty="0">
                <a:latin typeface="Arial" charset="0"/>
              </a:endParaRPr>
            </a:p>
          </p:txBody>
        </p:sp>
        <p:sp>
          <p:nvSpPr>
            <p:cNvPr id="12309" name="Text Box 29"/>
            <p:cNvSpPr txBox="1">
              <a:spLocks noChangeArrowheads="1"/>
            </p:cNvSpPr>
            <p:nvPr/>
          </p:nvSpPr>
          <p:spPr bwMode="auto">
            <a:xfrm>
              <a:off x="624" y="3744"/>
              <a:ext cx="1397" cy="2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b="1" dirty="0">
                  <a:solidFill>
                    <a:schemeClr val="bg1"/>
                  </a:solidFill>
                  <a:latin typeface="Arial" charset="0"/>
                </a:rPr>
                <a:t>Hoja de Estilo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705600" y="2924944"/>
            <a:ext cx="1447800" cy="1524000"/>
            <a:chOff x="4224" y="2160"/>
            <a:chExt cx="912" cy="960"/>
          </a:xfrm>
        </p:grpSpPr>
        <p:sp>
          <p:nvSpPr>
            <p:cNvPr id="12301" name="Rectangle 18"/>
            <p:cNvSpPr>
              <a:spLocks noChangeArrowheads="1"/>
            </p:cNvSpPr>
            <p:nvPr/>
          </p:nvSpPr>
          <p:spPr bwMode="auto">
            <a:xfrm>
              <a:off x="4224" y="2160"/>
              <a:ext cx="91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>
              <a:off x="4320" y="230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>
              <a:off x="4320" y="24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4" name="Line 21"/>
            <p:cNvSpPr>
              <a:spLocks noChangeShapeType="1"/>
            </p:cNvSpPr>
            <p:nvPr/>
          </p:nvSpPr>
          <p:spPr bwMode="auto">
            <a:xfrm>
              <a:off x="4512" y="2592"/>
              <a:ext cx="528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5" name="Line 22"/>
            <p:cNvSpPr>
              <a:spLocks noChangeShapeType="1"/>
            </p:cNvSpPr>
            <p:nvPr/>
          </p:nvSpPr>
          <p:spPr bwMode="auto">
            <a:xfrm>
              <a:off x="4512" y="2736"/>
              <a:ext cx="528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MX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306" name="Line 23"/>
            <p:cNvSpPr>
              <a:spLocks noChangeShapeType="1"/>
            </p:cNvSpPr>
            <p:nvPr/>
          </p:nvSpPr>
          <p:spPr bwMode="auto">
            <a:xfrm>
              <a:off x="451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7" name="Line 24"/>
            <p:cNvSpPr>
              <a:spLocks noChangeShapeType="1"/>
            </p:cNvSpPr>
            <p:nvPr/>
          </p:nvSpPr>
          <p:spPr bwMode="auto">
            <a:xfrm>
              <a:off x="4512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6535738" y="5105400"/>
            <a:ext cx="1921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 dirty="0">
                <a:solidFill>
                  <a:schemeClr val="bg1"/>
                </a:solidFill>
                <a:latin typeface="Arial" charset="0"/>
              </a:rPr>
              <a:t>Página Web</a:t>
            </a:r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32" name="3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  <p:bldP spid="18449" grpId="0" animBg="1"/>
      <p:bldP spid="18457" grpId="0" animBg="1"/>
      <p:bldP spid="18460" grpId="0" animBg="1" autoUpdateAnimBg="0"/>
      <p:bldP spid="184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gelatosinc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357298"/>
            <a:ext cx="7215238" cy="471490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Una página sin hojas de estilo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gelatoc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51002"/>
            <a:ext cx="7183184" cy="6378394"/>
          </a:xfrm>
          <a:prstGeom prst="rect">
            <a:avLst/>
          </a:prstGeom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990600"/>
          </a:xfrm>
        </p:spPr>
        <p:txBody>
          <a:bodyPr>
            <a:normAutofit fontScale="90000"/>
          </a:bodyPr>
          <a:lstStyle/>
          <a:p>
            <a:pPr algn="just"/>
            <a:r>
              <a:rPr lang="es-MX" b="1" dirty="0" smtClean="0"/>
              <a:t>Aplicando hojas de estilo a la página anterior…</a:t>
            </a:r>
            <a:endParaRPr lang="es-MX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Funcionalidad</a:t>
            </a:r>
            <a:endParaRPr lang="es-MX" dirty="0"/>
          </a:p>
        </p:txBody>
      </p:sp>
      <p:sp>
        <p:nvSpPr>
          <p:cNvPr id="6147" name="6 Marcador de text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Unidad 4. Hojas de Estilo en Cascada</a:t>
            </a:r>
          </a:p>
        </p:txBody>
      </p:sp>
    </p:spTree>
  </p:cSld>
  <p:clrMapOvr>
    <a:masterClrMapping/>
  </p:clrMapOvr>
  <p:transition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Hojas de Estilo en Cascada (CSS)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Son un mecanismo sencillo para controlar el estilo de un documento Web sin comprometer su estructura.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Al definir el diseño tipográfico y la estructura de la página en un bloque de código, permite obtener descargas más rápidas así como un mejor mantenimiento y control global del diseño en múltiples páginas.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Funcionamiento</a:t>
            </a:r>
            <a:endParaRPr lang="es-ES_tradnl" dirty="0" smtClean="0"/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2598738" y="3200400"/>
            <a:ext cx="838200" cy="762000"/>
            <a:chOff x="1104" y="2688"/>
            <a:chExt cx="288" cy="288"/>
          </a:xfrm>
        </p:grpSpPr>
        <p:sp>
          <p:nvSpPr>
            <p:cNvPr id="7228" name="Rectangle 5"/>
            <p:cNvSpPr>
              <a:spLocks noChangeArrowheads="1"/>
            </p:cNvSpPr>
            <p:nvPr/>
          </p:nvSpPr>
          <p:spPr bwMode="auto">
            <a:xfrm>
              <a:off x="115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9" name="Rectangle 6"/>
            <p:cNvSpPr>
              <a:spLocks noChangeArrowheads="1"/>
            </p:cNvSpPr>
            <p:nvPr/>
          </p:nvSpPr>
          <p:spPr bwMode="auto">
            <a:xfrm>
              <a:off x="1104" y="2880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5265738" y="3124200"/>
            <a:ext cx="1003300" cy="838200"/>
            <a:chOff x="2688" y="2160"/>
            <a:chExt cx="632" cy="528"/>
          </a:xfrm>
        </p:grpSpPr>
        <p:sp>
          <p:nvSpPr>
            <p:cNvPr id="7225" name="Rectangle 13"/>
            <p:cNvSpPr>
              <a:spLocks noChangeArrowheads="1"/>
            </p:cNvSpPr>
            <p:nvPr/>
          </p:nvSpPr>
          <p:spPr bwMode="auto">
            <a:xfrm>
              <a:off x="2968" y="2448"/>
              <a:ext cx="35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6" name="Rectangle 14"/>
            <p:cNvSpPr>
              <a:spLocks noChangeArrowheads="1"/>
            </p:cNvSpPr>
            <p:nvPr/>
          </p:nvSpPr>
          <p:spPr bwMode="auto">
            <a:xfrm rot="5400000">
              <a:off x="2528" y="2320"/>
              <a:ext cx="52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7" name="Rectangle 15"/>
            <p:cNvSpPr>
              <a:spLocks noChangeArrowheads="1"/>
            </p:cNvSpPr>
            <p:nvPr/>
          </p:nvSpPr>
          <p:spPr bwMode="auto">
            <a:xfrm>
              <a:off x="2736" y="2208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73" name="Group 53"/>
          <p:cNvGrpSpPr>
            <a:grpSpLocks/>
          </p:cNvGrpSpPr>
          <p:nvPr/>
        </p:nvGrpSpPr>
        <p:grpSpPr bwMode="auto">
          <a:xfrm>
            <a:off x="7018338" y="2362200"/>
            <a:ext cx="914400" cy="914400"/>
            <a:chOff x="4368" y="1488"/>
            <a:chExt cx="576" cy="576"/>
          </a:xfrm>
        </p:grpSpPr>
        <p:sp>
          <p:nvSpPr>
            <p:cNvPr id="7215" name="Rectangle 17"/>
            <p:cNvSpPr>
              <a:spLocks noChangeArrowheads="1"/>
            </p:cNvSpPr>
            <p:nvPr/>
          </p:nvSpPr>
          <p:spPr bwMode="auto">
            <a:xfrm>
              <a:off x="4368" y="1488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6" name="Line 18"/>
            <p:cNvSpPr>
              <a:spLocks noChangeShapeType="1"/>
            </p:cNvSpPr>
            <p:nvPr/>
          </p:nvSpPr>
          <p:spPr bwMode="auto">
            <a:xfrm>
              <a:off x="4464" y="158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7" name="Line 20"/>
            <p:cNvSpPr>
              <a:spLocks noChangeShapeType="1"/>
            </p:cNvSpPr>
            <p:nvPr/>
          </p:nvSpPr>
          <p:spPr bwMode="auto">
            <a:xfrm>
              <a:off x="4464" y="1632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8" name="Line 21"/>
            <p:cNvSpPr>
              <a:spLocks noChangeShapeType="1"/>
            </p:cNvSpPr>
            <p:nvPr/>
          </p:nvSpPr>
          <p:spPr bwMode="auto">
            <a:xfrm>
              <a:off x="4464" y="1680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9" name="Line 22"/>
            <p:cNvSpPr>
              <a:spLocks noChangeShapeType="1"/>
            </p:cNvSpPr>
            <p:nvPr/>
          </p:nvSpPr>
          <p:spPr bwMode="auto">
            <a:xfrm>
              <a:off x="4464" y="172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0" name="Rectangle 23"/>
            <p:cNvSpPr>
              <a:spLocks noChangeArrowheads="1"/>
            </p:cNvSpPr>
            <p:nvPr/>
          </p:nvSpPr>
          <p:spPr bwMode="auto">
            <a:xfrm>
              <a:off x="4704" y="1584"/>
              <a:ext cx="144" cy="14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1" name="Line 24"/>
            <p:cNvSpPr>
              <a:spLocks noChangeShapeType="1"/>
            </p:cNvSpPr>
            <p:nvPr/>
          </p:nvSpPr>
          <p:spPr bwMode="auto">
            <a:xfrm>
              <a:off x="4704" y="182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2" name="Line 25"/>
            <p:cNvSpPr>
              <a:spLocks noChangeShapeType="1"/>
            </p:cNvSpPr>
            <p:nvPr/>
          </p:nvSpPr>
          <p:spPr bwMode="auto">
            <a:xfrm>
              <a:off x="4704" y="1872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3" name="Line 26"/>
            <p:cNvSpPr>
              <a:spLocks noChangeShapeType="1"/>
            </p:cNvSpPr>
            <p:nvPr/>
          </p:nvSpPr>
          <p:spPr bwMode="auto">
            <a:xfrm>
              <a:off x="4704" y="1920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4" name="Oval 27"/>
            <p:cNvSpPr>
              <a:spLocks noChangeArrowheads="1"/>
            </p:cNvSpPr>
            <p:nvPr/>
          </p:nvSpPr>
          <p:spPr bwMode="auto">
            <a:xfrm>
              <a:off x="4464" y="1824"/>
              <a:ext cx="144" cy="144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608138" y="3276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1227138" y="3657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7176" name="Rectangle 38"/>
          <p:cNvSpPr>
            <a:spLocks noChangeArrowheads="1"/>
          </p:cNvSpPr>
          <p:nvPr/>
        </p:nvSpPr>
        <p:spPr bwMode="auto">
          <a:xfrm>
            <a:off x="7170738" y="3657600"/>
            <a:ext cx="685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7177" name="Oval 39"/>
          <p:cNvSpPr>
            <a:spLocks noChangeArrowheads="1"/>
          </p:cNvSpPr>
          <p:nvPr/>
        </p:nvSpPr>
        <p:spPr bwMode="auto">
          <a:xfrm>
            <a:off x="6637338" y="48006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1074738" y="3124200"/>
            <a:ext cx="914400" cy="914400"/>
            <a:chOff x="624" y="1968"/>
            <a:chExt cx="576" cy="576"/>
          </a:xfrm>
        </p:grpSpPr>
        <p:sp>
          <p:nvSpPr>
            <p:cNvPr id="7205" name="Rectangle 28"/>
            <p:cNvSpPr>
              <a:spLocks noChangeArrowheads="1"/>
            </p:cNvSpPr>
            <p:nvPr/>
          </p:nvSpPr>
          <p:spPr bwMode="auto">
            <a:xfrm>
              <a:off x="624" y="1968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Line 29"/>
            <p:cNvSpPr>
              <a:spLocks noChangeShapeType="1"/>
            </p:cNvSpPr>
            <p:nvPr/>
          </p:nvSpPr>
          <p:spPr bwMode="auto">
            <a:xfrm>
              <a:off x="72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7" name="Line 30"/>
            <p:cNvSpPr>
              <a:spLocks noChangeShapeType="1"/>
            </p:cNvSpPr>
            <p:nvPr/>
          </p:nvSpPr>
          <p:spPr bwMode="auto">
            <a:xfrm>
              <a:off x="720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Line 31"/>
            <p:cNvSpPr>
              <a:spLocks noChangeShapeType="1"/>
            </p:cNvSpPr>
            <p:nvPr/>
          </p:nvSpPr>
          <p:spPr bwMode="auto">
            <a:xfrm>
              <a:off x="72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Line 32"/>
            <p:cNvSpPr>
              <a:spLocks noChangeShapeType="1"/>
            </p:cNvSpPr>
            <p:nvPr/>
          </p:nvSpPr>
          <p:spPr bwMode="auto">
            <a:xfrm>
              <a:off x="720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Line 34"/>
            <p:cNvSpPr>
              <a:spLocks noChangeShapeType="1"/>
            </p:cNvSpPr>
            <p:nvPr/>
          </p:nvSpPr>
          <p:spPr bwMode="auto">
            <a:xfrm>
              <a:off x="96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1" name="Line 35"/>
            <p:cNvSpPr>
              <a:spLocks noChangeShapeType="1"/>
            </p:cNvSpPr>
            <p:nvPr/>
          </p:nvSpPr>
          <p:spPr bwMode="auto">
            <a:xfrm>
              <a:off x="960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2" name="Line 36"/>
            <p:cNvSpPr>
              <a:spLocks noChangeShapeType="1"/>
            </p:cNvSpPr>
            <p:nvPr/>
          </p:nvSpPr>
          <p:spPr bwMode="auto">
            <a:xfrm>
              <a:off x="960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3" name="Rectangle 40"/>
            <p:cNvSpPr>
              <a:spLocks noChangeArrowheads="1"/>
            </p:cNvSpPr>
            <p:nvPr/>
          </p:nvSpPr>
          <p:spPr bwMode="auto">
            <a:xfrm>
              <a:off x="960" y="2064"/>
              <a:ext cx="144" cy="14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4" name="Oval 41"/>
            <p:cNvSpPr>
              <a:spLocks noChangeArrowheads="1"/>
            </p:cNvSpPr>
            <p:nvPr/>
          </p:nvSpPr>
          <p:spPr bwMode="auto">
            <a:xfrm>
              <a:off x="720" y="2304"/>
              <a:ext cx="144" cy="144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9510" name="Line 54"/>
          <p:cNvSpPr>
            <a:spLocks noChangeShapeType="1"/>
          </p:cNvSpPr>
          <p:nvPr/>
        </p:nvSpPr>
        <p:spPr bwMode="auto">
          <a:xfrm flipH="1">
            <a:off x="6256338" y="2819400"/>
            <a:ext cx="68580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H="1" flipV="1">
            <a:off x="6180138" y="4114800"/>
            <a:ext cx="45720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 flipH="1" flipV="1">
            <a:off x="6408738" y="3810000"/>
            <a:ext cx="685800" cy="76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6942138" y="2286000"/>
            <a:ext cx="1066800" cy="1066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7094538" y="3581400"/>
            <a:ext cx="8382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7" name="Oval 61"/>
          <p:cNvSpPr>
            <a:spLocks noChangeArrowheads="1"/>
          </p:cNvSpPr>
          <p:nvPr/>
        </p:nvSpPr>
        <p:spPr bwMode="auto">
          <a:xfrm>
            <a:off x="6561138" y="4724400"/>
            <a:ext cx="762000" cy="7620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7185" name="Line 62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7186" name="Line 63"/>
          <p:cNvSpPr>
            <a:spLocks noChangeShapeType="1"/>
          </p:cNvSpPr>
          <p:nvPr/>
        </p:nvSpPr>
        <p:spPr bwMode="auto">
          <a:xfrm flipH="1">
            <a:off x="3581400" y="381000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 flipH="1">
            <a:off x="3581400" y="3810000"/>
            <a:ext cx="1371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 flipH="1">
            <a:off x="3581400" y="381000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 flipH="1">
            <a:off x="3581400" y="3810000"/>
            <a:ext cx="1371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 flipH="1">
            <a:off x="3581400" y="381000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 flipH="1">
            <a:off x="3581400" y="3810000"/>
            <a:ext cx="1371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 flipH="1">
            <a:off x="3581400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7199" name="Text Box 76"/>
          <p:cNvSpPr txBox="1">
            <a:spLocks noChangeArrowheads="1"/>
          </p:cNvSpPr>
          <p:nvPr/>
        </p:nvSpPr>
        <p:spPr bwMode="auto">
          <a:xfrm>
            <a:off x="2217738" y="4114800"/>
            <a:ext cx="167712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 dirty="0">
                <a:solidFill>
                  <a:schemeClr val="bg1"/>
                </a:solidFill>
                <a:latin typeface="Arial" charset="0"/>
              </a:rPr>
              <a:t>Visor Web</a:t>
            </a:r>
          </a:p>
        </p:txBody>
      </p:sp>
      <p:sp>
        <p:nvSpPr>
          <p:cNvPr id="7200" name="Text Box 77"/>
          <p:cNvSpPr txBox="1">
            <a:spLocks noChangeArrowheads="1"/>
          </p:cNvSpPr>
          <p:nvPr/>
        </p:nvSpPr>
        <p:spPr bwMode="auto">
          <a:xfrm>
            <a:off x="4529138" y="2514600"/>
            <a:ext cx="216200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 dirty="0">
                <a:solidFill>
                  <a:schemeClr val="bg1"/>
                </a:solidFill>
                <a:latin typeface="Arial" charset="0"/>
              </a:rPr>
              <a:t>Servidor Web</a:t>
            </a:r>
          </a:p>
        </p:txBody>
      </p:sp>
      <p:sp>
        <p:nvSpPr>
          <p:cNvPr id="7201" name="Text Box 78"/>
          <p:cNvSpPr txBox="1">
            <a:spLocks noChangeArrowheads="1"/>
          </p:cNvSpPr>
          <p:nvPr/>
        </p:nvSpPr>
        <p:spPr bwMode="auto">
          <a:xfrm>
            <a:off x="6484938" y="5638800"/>
            <a:ext cx="2048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 dirty="0">
                <a:solidFill>
                  <a:schemeClr val="bg1"/>
                </a:solidFill>
                <a:latin typeface="Arial" charset="0"/>
              </a:rPr>
              <a:t>Documentos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600075" y="2514600"/>
            <a:ext cx="19208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 dirty="0">
                <a:solidFill>
                  <a:schemeClr val="bg1"/>
                </a:solidFill>
                <a:latin typeface="Arial" charset="0"/>
              </a:rPr>
              <a:t>Página Web</a:t>
            </a:r>
          </a:p>
        </p:txBody>
      </p:sp>
      <p:sp>
        <p:nvSpPr>
          <p:cNvPr id="7203" name="Text Box 80"/>
          <p:cNvSpPr txBox="1">
            <a:spLocks noChangeArrowheads="1"/>
          </p:cNvSpPr>
          <p:nvPr/>
        </p:nvSpPr>
        <p:spPr bwMode="auto">
          <a:xfrm>
            <a:off x="3898900" y="3097213"/>
            <a:ext cx="83708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200" b="1" dirty="0">
                <a:solidFill>
                  <a:schemeClr val="bg1"/>
                </a:solidFill>
                <a:latin typeface="Arial" charset="0"/>
              </a:rPr>
              <a:t>Solicitud</a:t>
            </a:r>
          </a:p>
        </p:txBody>
      </p:sp>
      <p:sp>
        <p:nvSpPr>
          <p:cNvPr id="7204" name="Text Box 81"/>
          <p:cNvSpPr txBox="1">
            <a:spLocks noChangeArrowheads="1"/>
          </p:cNvSpPr>
          <p:nvPr/>
        </p:nvSpPr>
        <p:spPr bwMode="auto">
          <a:xfrm>
            <a:off x="3970338" y="3886200"/>
            <a:ext cx="75693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200" b="1" dirty="0">
                <a:solidFill>
                  <a:schemeClr val="bg1"/>
                </a:solidFill>
                <a:latin typeface="Arial" charset="0"/>
              </a:rPr>
              <a:t>Entrega</a:t>
            </a:r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63" name="6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nimBg="1"/>
      <p:bldP spid="19493" grpId="0" animBg="1"/>
      <p:bldP spid="19510" grpId="0" animBg="1"/>
      <p:bldP spid="19511" grpId="0" animBg="1"/>
      <p:bldP spid="19512" grpId="0" animBg="1"/>
      <p:bldP spid="19513" grpId="0" animBg="1"/>
      <p:bldP spid="19515" grpId="0" animBg="1"/>
      <p:bldP spid="19517" grpId="0" animBg="1"/>
      <p:bldP spid="19520" grpId="0" animBg="1"/>
      <p:bldP spid="19521" grpId="0" animBg="1"/>
      <p:bldP spid="19522" grpId="0" animBg="1"/>
      <p:bldP spid="19523" grpId="0" animBg="1"/>
      <p:bldP spid="19527" grpId="0" animBg="1"/>
      <p:bldP spid="19526" grpId="0" animBg="1"/>
      <p:bldP spid="19524" grpId="0" animBg="1"/>
      <p:bldP spid="19525" grpId="0" animBg="1"/>
      <p:bldP spid="19530" grpId="0" animBg="1"/>
      <p:bldP spid="19531" grpId="0" animBg="1"/>
      <p:bldP spid="19528" grpId="0" animBg="1"/>
      <p:bldP spid="19529" grpId="0" animBg="1"/>
      <p:bldP spid="1953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Funcionalidad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Permiten aplicar formato a los documentos escritos en HTML.</a:t>
            </a:r>
          </a:p>
          <a:p>
            <a:pPr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A través de ellas es posible separar el contenido de las páginas de su apariencia.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El resultado final que se observa en el navegador es una mezcla entre las características predefinidas para cada comando HTML y la hoja de estilo.</a:t>
            </a:r>
          </a:p>
          <a:p>
            <a:pPr algn="just">
              <a:buNone/>
            </a:pPr>
            <a:endParaRPr lang="es-MX" dirty="0" smtClean="0"/>
          </a:p>
          <a:p>
            <a:pPr algn="just">
              <a:buNone/>
            </a:pPr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Otorgan un mayor control sobre el aspecto de los documentos HTML.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Antes de su introducción, los creadores de páginas Web tenían control parcial sobre el aspecto final de sus páginas.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Con ellas es posible especificar muchos atributos tales como colores, márgenes, alineación de elementos, tipos y tamaños de letras.</a:t>
            </a:r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Pueden emplearse como patrones o plantillas.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Evitan el uso excesivo de </a:t>
            </a:r>
            <a:r>
              <a:rPr lang="es-MX" dirty="0" smtClean="0"/>
              <a:t>imágenes.</a:t>
            </a:r>
            <a:endParaRPr lang="es-MX" dirty="0" smtClean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Son ante todo una ayuda para el diseño profesional de páginas Web.</a:t>
            </a:r>
            <a:endParaRPr lang="es-ES_tradnl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Ventajas</a:t>
            </a:r>
            <a:endParaRPr lang="es-ES_trad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Modifican la presentación de cada elemento sin tocar el código HTML.</a:t>
            </a:r>
          </a:p>
          <a:p>
            <a:pPr algn="just">
              <a:buNone/>
            </a:pPr>
            <a:endParaRPr lang="es-ES_tradnl" dirty="0" smtClean="0"/>
          </a:p>
          <a:p>
            <a:pPr algn="just"/>
            <a:r>
              <a:rPr lang="es-ES_tradnl" dirty="0" smtClean="0"/>
              <a:t>Ahorran tiempo y esfuerzo de edición.</a:t>
            </a:r>
          </a:p>
          <a:p>
            <a:pPr algn="just">
              <a:buNone/>
            </a:pPr>
            <a:endParaRPr lang="es-ES_tradnl" dirty="0" smtClean="0"/>
          </a:p>
          <a:p>
            <a:pPr algn="just"/>
            <a:r>
              <a:rPr lang="es-ES_tradnl" dirty="0" smtClean="0"/>
              <a:t>Ofrecen herramientas de composición más potentes que HTML.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Posee un lenguaje potente y relativamente sencillo de aprender.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Los documentos que usan hojas de estilo son más compactos.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Pueden aplicarse de varias maneras y combinarse formando una cascada de estilos.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ES_tradnl" dirty="0" smtClean="0"/>
              <a:t>Pueden usarse con otros lenguajes de programación.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Se pueden especificar hojas de estilo para diferentes navegadores y tipos de medios:</a:t>
            </a:r>
          </a:p>
          <a:p>
            <a:pPr algn="just"/>
            <a:endParaRPr lang="es-ES_tradnl" dirty="0" smtClean="0"/>
          </a:p>
          <a:p>
            <a:pPr lvl="1" algn="just"/>
            <a:r>
              <a:rPr lang="es-ES_tradnl" dirty="0" smtClean="0"/>
              <a:t>Impresos</a:t>
            </a:r>
          </a:p>
          <a:p>
            <a:pPr lvl="1" algn="just"/>
            <a:r>
              <a:rPr lang="es-ES_tradnl" dirty="0" smtClean="0"/>
              <a:t>Braille</a:t>
            </a:r>
          </a:p>
          <a:p>
            <a:pPr lvl="1" algn="just"/>
            <a:r>
              <a:rPr lang="es-ES_tradnl" dirty="0" smtClean="0"/>
              <a:t>Auditivos</a:t>
            </a:r>
          </a:p>
          <a:p>
            <a:pPr lvl="1" algn="just"/>
            <a:r>
              <a:rPr lang="es-ES_tradnl" dirty="0" smtClean="0"/>
              <a:t>Etc.</a:t>
            </a:r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FF483-4A97-43A7-929C-ABBAF1A31B4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Funcionamiento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1634</TotalTime>
  <Words>505</Words>
  <Application>Microsoft Office PowerPoint</Application>
  <PresentationFormat>Presentación en pantalla 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Origen</vt:lpstr>
      <vt:lpstr>Funcionalidad</vt:lpstr>
      <vt:lpstr>Hojas de Estilo en Cascada (CSS)</vt:lpstr>
      <vt:lpstr>Funcionamiento</vt:lpstr>
      <vt:lpstr>Funcionalidad</vt:lpstr>
      <vt:lpstr>Funcionalidad</vt:lpstr>
      <vt:lpstr>Funcionalidad</vt:lpstr>
      <vt:lpstr>Ventajas</vt:lpstr>
      <vt:lpstr>Ventajas</vt:lpstr>
      <vt:lpstr>Ventajas</vt:lpstr>
      <vt:lpstr>Desventajas</vt:lpstr>
      <vt:lpstr>Desventajas</vt:lpstr>
      <vt:lpstr>Características</vt:lpstr>
      <vt:lpstr>Características</vt:lpstr>
      <vt:lpstr>Funcionamiento</vt:lpstr>
      <vt:lpstr>Una página sin hojas de estilo</vt:lpstr>
      <vt:lpstr>Aplicando hojas de estilo a la página anterior…</vt:lpstr>
      <vt:lpstr>Funcionalidad</vt:lpstr>
    </vt:vector>
  </TitlesOfParts>
  <Company>FMAT, UADY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Hojas de Estilo en Cascada CSS</dc:title>
  <dc:subject>Materiales y Medios Tecnológicos</dc:subject>
  <dc:creator>María Enriqueta Castellanos Bolaños</dc:creator>
  <dc:description>Especialización en Docencia</dc:description>
  <cp:lastModifiedBy>Usuario</cp:lastModifiedBy>
  <cp:revision>249</cp:revision>
  <dcterms:created xsi:type="dcterms:W3CDTF">2000-10-13T13:19:18Z</dcterms:created>
  <dcterms:modified xsi:type="dcterms:W3CDTF">2011-02-07T05:24:48Z</dcterms:modified>
  <cp:category>CSS</cp:category>
</cp:coreProperties>
</file>