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50" r:id="rId1"/>
  </p:sldMasterIdLst>
  <p:notesMasterIdLst>
    <p:notesMasterId r:id="rId16"/>
  </p:notesMasterIdLst>
  <p:sldIdLst>
    <p:sldId id="256" r:id="rId2"/>
    <p:sldId id="316" r:id="rId3"/>
    <p:sldId id="318" r:id="rId4"/>
    <p:sldId id="274" r:id="rId5"/>
    <p:sldId id="315" r:id="rId6"/>
    <p:sldId id="317" r:id="rId7"/>
    <p:sldId id="308" r:id="rId8"/>
    <p:sldId id="276" r:id="rId9"/>
    <p:sldId id="277" r:id="rId10"/>
    <p:sldId id="278" r:id="rId11"/>
    <p:sldId id="279" r:id="rId12"/>
    <p:sldId id="280" r:id="rId13"/>
    <p:sldId id="311" r:id="rId14"/>
    <p:sldId id="314" r:id="rId15"/>
  </p:sldIdLst>
  <p:sldSz cx="9144000" cy="6858000" type="screen4x3"/>
  <p:notesSz cx="6858000" cy="9144000"/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8" d="100"/>
          <a:sy n="68" d="100"/>
        </p:scale>
        <p:origin x="-8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1A508-57D3-4182-8139-A1233674347E}" type="datetimeFigureOut">
              <a:rPr lang="es-MX" smtClean="0"/>
              <a:pPr/>
              <a:t>06/02/2011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23A64-27AF-4C73-B16A-8C699CDEEB6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es-ES" smtClean="0"/>
              <a:t>Sintaxis</a:t>
            </a:r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D2966089-41FF-4ADF-8221-CA3C6FAE265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Sintaxis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C0F29-AD0A-41A7-9E86-D27259CB643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Sintaxis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04B9B-A05E-40FB-BA16-41A42021D2D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Sintaxis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FF483-4A97-43A7-929C-ABBAF1A31B4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es-ES" smtClean="0"/>
              <a:t>Sintaxis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295AD0CA-E806-43FA-8000-600253C5E4B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Sintaxis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E26D2-BF8F-4029-9D41-469773C7247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Sintaxis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CDFDC-941F-4D00-92C9-AC8F46FD482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Sintaxis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C9B4F0-8456-481E-9616-884EDB881CB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Sintaxis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01C52-0059-48B0-A897-CCD30BA6E87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Sintaxis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F9EC7-CB1F-4CB7-8749-516AA1DE746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Sintaxis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631FC-E32E-419D-8B69-0E47CF93113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ES" smtClean="0"/>
              <a:t>Sintaxis</a:t>
            </a:r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370CC46-EF77-4BCC-BB0F-AB890DECB8BD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Sintaxis</a:t>
            </a:r>
            <a:endParaRPr lang="es-MX" dirty="0"/>
          </a:p>
        </p:txBody>
      </p:sp>
      <p:sp>
        <p:nvSpPr>
          <p:cNvPr id="6147" name="6 Marcador de text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Unidad 4. Hojas de Estilo en Cascada (CSS)</a:t>
            </a:r>
          </a:p>
        </p:txBody>
      </p:sp>
    </p:spTree>
  </p:cSld>
  <p:clrMapOvr>
    <a:masterClrMapping/>
  </p:clrMapOvr>
  <p:transition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Estilos para un documento</a:t>
            </a:r>
            <a:endParaRPr lang="es-ES_tradnl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pPr lvl="1">
              <a:buNone/>
            </a:pPr>
            <a:r>
              <a:rPr lang="es-MX" sz="2800" dirty="0" smtClean="0"/>
              <a:t>&lt;STYLE TYPE="</a:t>
            </a:r>
            <a:r>
              <a:rPr lang="es-MX" sz="2800" dirty="0" err="1" smtClean="0"/>
              <a:t>text</a:t>
            </a:r>
            <a:r>
              <a:rPr lang="es-MX" sz="2800" dirty="0" smtClean="0"/>
              <a:t>/</a:t>
            </a:r>
            <a:r>
              <a:rPr lang="es-MX" sz="2800" dirty="0" err="1" smtClean="0"/>
              <a:t>css</a:t>
            </a:r>
            <a:r>
              <a:rPr lang="es-MX" sz="2800" dirty="0" smtClean="0"/>
              <a:t>"&gt;</a:t>
            </a:r>
          </a:p>
          <a:p>
            <a:pPr lvl="2">
              <a:buNone/>
            </a:pPr>
            <a:r>
              <a:rPr lang="es-MX" sz="2800" dirty="0" smtClean="0"/>
              <a:t>BODY {</a:t>
            </a:r>
          </a:p>
          <a:p>
            <a:pPr lvl="3">
              <a:buNone/>
            </a:pPr>
            <a:r>
              <a:rPr lang="es-MX" sz="2800" dirty="0" err="1" smtClean="0"/>
              <a:t>background</a:t>
            </a:r>
            <a:r>
              <a:rPr lang="es-MX" sz="2800" dirty="0" smtClean="0"/>
              <a:t>: </a:t>
            </a:r>
            <a:r>
              <a:rPr lang="es-MX" sz="2800" dirty="0" err="1" smtClean="0"/>
              <a:t>yellow</a:t>
            </a:r>
            <a:r>
              <a:rPr lang="es-MX" sz="2800" dirty="0" smtClean="0"/>
              <a:t> ;</a:t>
            </a:r>
          </a:p>
          <a:p>
            <a:pPr lvl="3">
              <a:buNone/>
            </a:pPr>
            <a:r>
              <a:rPr lang="es-MX" sz="2800" dirty="0" err="1" smtClean="0"/>
              <a:t>font-size</a:t>
            </a:r>
            <a:r>
              <a:rPr lang="es-MX" sz="2800" dirty="0" smtClean="0"/>
              <a:t>: 10pt;</a:t>
            </a:r>
          </a:p>
          <a:p>
            <a:pPr lvl="3">
              <a:buNone/>
            </a:pPr>
            <a:r>
              <a:rPr lang="es-MX" sz="2800" dirty="0" err="1" smtClean="0"/>
              <a:t>font-family</a:t>
            </a:r>
            <a:r>
              <a:rPr lang="es-MX" sz="2800" dirty="0" smtClean="0"/>
              <a:t>: </a:t>
            </a:r>
            <a:r>
              <a:rPr lang="es-MX" sz="2800" dirty="0" err="1" smtClean="0"/>
              <a:t>Arial</a:t>
            </a:r>
            <a:r>
              <a:rPr lang="es-MX" sz="2800" dirty="0" smtClean="0"/>
              <a:t>;</a:t>
            </a:r>
          </a:p>
          <a:p>
            <a:pPr lvl="3">
              <a:buNone/>
            </a:pPr>
            <a:r>
              <a:rPr lang="es-MX" sz="2800" dirty="0" err="1" smtClean="0"/>
              <a:t>margin-left</a:t>
            </a:r>
            <a:r>
              <a:rPr lang="es-MX" sz="2800" dirty="0" smtClean="0"/>
              <a:t>: 0.5in;</a:t>
            </a:r>
          </a:p>
          <a:p>
            <a:pPr lvl="3">
              <a:buNone/>
            </a:pPr>
            <a:r>
              <a:rPr lang="es-MX" sz="2800" dirty="0" err="1" smtClean="0"/>
              <a:t>margin-right</a:t>
            </a:r>
            <a:r>
              <a:rPr lang="es-MX" sz="2800" dirty="0" smtClean="0"/>
              <a:t>: 0.5in</a:t>
            </a:r>
          </a:p>
          <a:p>
            <a:pPr lvl="2">
              <a:buNone/>
            </a:pPr>
            <a:r>
              <a:rPr lang="es-MX" sz="2800" dirty="0" smtClean="0"/>
              <a:t>}</a:t>
            </a:r>
          </a:p>
          <a:p>
            <a:pPr lvl="1">
              <a:buNone/>
            </a:pPr>
            <a:r>
              <a:rPr lang="es-MX" sz="2800" dirty="0" smtClean="0"/>
              <a:t>&lt;/STYLE&gt;</a:t>
            </a:r>
            <a:endParaRPr lang="es-ES_tradnl" sz="28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FF483-4A97-43A7-929C-ABBAF1A31B49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Sintaxis</a:t>
            </a:r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Estilos para varios documentos</a:t>
            </a:r>
            <a:endParaRPr lang="es-ES_tradnl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Definir las reglas en un archivo con la extensión .</a:t>
            </a:r>
            <a:r>
              <a:rPr lang="es-ES_tradnl" dirty="0" err="1" smtClean="0"/>
              <a:t>css</a:t>
            </a:r>
            <a:r>
              <a:rPr lang="es-ES_tradnl" dirty="0" smtClean="0"/>
              <a:t>.</a:t>
            </a:r>
          </a:p>
          <a:p>
            <a:endParaRPr lang="es-ES_tradnl" dirty="0" smtClean="0"/>
          </a:p>
          <a:p>
            <a:r>
              <a:rPr lang="es-ES_tradnl" dirty="0" smtClean="0"/>
              <a:t>Añadir el siguiente comando en todas las páginas que utilizarán el estilo: </a:t>
            </a:r>
          </a:p>
          <a:p>
            <a:endParaRPr lang="es-ES_tradnl" sz="2300" dirty="0" smtClean="0"/>
          </a:p>
          <a:p>
            <a:pPr lvl="1"/>
            <a:r>
              <a:rPr lang="es-ES_tradnl" dirty="0" smtClean="0"/>
              <a:t>&lt;LINK REL=“</a:t>
            </a:r>
            <a:r>
              <a:rPr lang="es-ES_tradnl" dirty="0" err="1" smtClean="0"/>
              <a:t>stylesheet</a:t>
            </a:r>
            <a:r>
              <a:rPr lang="es-ES_tradnl" dirty="0" smtClean="0"/>
              <a:t>” HREF=“hoja.css” TYPE="</a:t>
            </a:r>
            <a:r>
              <a:rPr lang="es-ES_tradnl" dirty="0" err="1" smtClean="0"/>
              <a:t>text</a:t>
            </a:r>
            <a:r>
              <a:rPr lang="es-ES_tradnl" dirty="0" smtClean="0"/>
              <a:t>/</a:t>
            </a:r>
            <a:r>
              <a:rPr lang="es-ES_tradnl" dirty="0" err="1" smtClean="0"/>
              <a:t>css</a:t>
            </a:r>
            <a:r>
              <a:rPr lang="es-ES_tradnl" dirty="0" smtClean="0"/>
              <a:t>"&gt;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FF483-4A97-43A7-929C-ABBAF1A31B49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Sintaxis</a:t>
            </a:r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Mezclando métodos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Para evitar conflictos entre los distintos métodos usados simultáneamente, existe un orden de preferencia:</a:t>
            </a:r>
          </a:p>
          <a:p>
            <a:pPr>
              <a:buNone/>
            </a:pPr>
            <a:endParaRPr lang="es-MX" dirty="0" smtClean="0"/>
          </a:p>
          <a:p>
            <a:pPr lvl="1"/>
            <a:r>
              <a:rPr lang="es-MX" dirty="0" smtClean="0"/>
              <a:t>Estilo dentro de un marcador. </a:t>
            </a:r>
          </a:p>
          <a:p>
            <a:pPr lvl="1"/>
            <a:r>
              <a:rPr lang="es-MX" dirty="0" smtClean="0"/>
              <a:t>Bloque de estilo en el encabezado del documento HTML. </a:t>
            </a:r>
          </a:p>
          <a:p>
            <a:pPr lvl="1"/>
            <a:r>
              <a:rPr lang="es-MX" dirty="0" smtClean="0"/>
              <a:t>Enlace a un archivo que contiene la hoja de estilo.  </a:t>
            </a:r>
          </a:p>
          <a:p>
            <a:endParaRPr lang="es-ES_tradnl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FF483-4A97-43A7-929C-ABBAF1A31B49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Sintaxis</a:t>
            </a:r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La especificación completa de las hojas de estilo, correspondiente al Estándar 3WC, se encuentra disponible en:</a:t>
            </a:r>
          </a:p>
          <a:p>
            <a:pPr algn="just"/>
            <a:endParaRPr lang="es-MX" dirty="0" smtClean="0"/>
          </a:p>
          <a:p>
            <a:pPr lvl="1" algn="just"/>
            <a:r>
              <a:rPr lang="es-MX" dirty="0" smtClean="0"/>
              <a:t>http://www.w3.org/TR/CSS1/</a:t>
            </a:r>
          </a:p>
          <a:p>
            <a:pPr>
              <a:buNone/>
            </a:pPr>
            <a:endParaRPr lang="es-MX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None/>
            </a:pPr>
            <a:endParaRPr lang="es-MX" dirty="0" smtClean="0"/>
          </a:p>
          <a:p>
            <a:pPr algn="just">
              <a:buNone/>
            </a:pP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FF483-4A97-43A7-929C-ABBAF1A31B49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Sintaxis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Sintaxis</a:t>
            </a:r>
            <a:endParaRPr lang="es-MX" dirty="0"/>
          </a:p>
        </p:txBody>
      </p:sp>
      <p:sp>
        <p:nvSpPr>
          <p:cNvPr id="6147" name="6 Marcador de text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Unidad 4. Hojas de Estilo en Cascada (CSS)</a:t>
            </a:r>
          </a:p>
        </p:txBody>
      </p:sp>
    </p:spTree>
  </p:cSld>
  <p:clrMapOvr>
    <a:masterClrMapping/>
  </p:clrMapOvr>
  <p:transition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Sintaxis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Una hoja de estilo contiene reglas compuestas por:</a:t>
            </a:r>
          </a:p>
          <a:p>
            <a:pPr lvl="1" algn="just"/>
            <a:endParaRPr lang="es-MX" dirty="0" smtClean="0"/>
          </a:p>
          <a:p>
            <a:pPr lvl="1" algn="just"/>
            <a:r>
              <a:rPr lang="es-MX" dirty="0" smtClean="0"/>
              <a:t>S</a:t>
            </a:r>
            <a:r>
              <a:rPr lang="es-MX" dirty="0" smtClean="0"/>
              <a:t>electores </a:t>
            </a:r>
            <a:r>
              <a:rPr lang="es-MX" dirty="0" smtClean="0"/>
              <a:t>y </a:t>
            </a:r>
          </a:p>
          <a:p>
            <a:pPr lvl="1" algn="just"/>
            <a:r>
              <a:rPr lang="es-MX" dirty="0" smtClean="0"/>
              <a:t>D</a:t>
            </a:r>
            <a:r>
              <a:rPr lang="es-MX" dirty="0" smtClean="0"/>
              <a:t>eclaraciones </a:t>
            </a:r>
            <a:r>
              <a:rPr lang="es-MX" dirty="0" smtClean="0"/>
              <a:t>que definen como serán aplicados los estilos.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El selector es el enlace entre el documento HTML y el estilo.</a:t>
            </a:r>
          </a:p>
          <a:p>
            <a:pPr algn="just"/>
            <a:endParaRPr lang="es-MX" dirty="0" smtClean="0"/>
          </a:p>
          <a:p>
            <a:pPr algn="just">
              <a:buNone/>
            </a:pP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FF483-4A97-43A7-929C-ABBAF1A31B49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Sintaxis</a:t>
            </a:r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Sintaxis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Existen dos tipos diferentes de selectores:</a:t>
            </a:r>
          </a:p>
          <a:p>
            <a:pPr lvl="1" algn="just"/>
            <a:endParaRPr lang="es-MX" dirty="0" smtClean="0"/>
          </a:p>
          <a:p>
            <a:pPr lvl="1" algn="just"/>
            <a:r>
              <a:rPr lang="es-MX" dirty="0" smtClean="0"/>
              <a:t>T</a:t>
            </a:r>
            <a:r>
              <a:rPr lang="es-MX" dirty="0" smtClean="0"/>
              <a:t>ipos </a:t>
            </a:r>
            <a:r>
              <a:rPr lang="es-MX" dirty="0" smtClean="0"/>
              <a:t>(marcadores HTML) y</a:t>
            </a:r>
          </a:p>
          <a:p>
            <a:pPr lvl="1" algn="just"/>
            <a:r>
              <a:rPr lang="es-MX" dirty="0" smtClean="0"/>
              <a:t>A</a:t>
            </a:r>
            <a:r>
              <a:rPr lang="es-MX" dirty="0" smtClean="0"/>
              <a:t>tributos </a:t>
            </a:r>
            <a:r>
              <a:rPr lang="es-MX" dirty="0" smtClean="0"/>
              <a:t>(clases y nombres ID)</a:t>
            </a:r>
          </a:p>
          <a:p>
            <a:pPr lvl="1" algn="just"/>
            <a:endParaRPr lang="es-MX" dirty="0" smtClean="0"/>
          </a:p>
          <a:p>
            <a:pPr algn="just"/>
            <a:r>
              <a:rPr lang="es-MX" dirty="0" smtClean="0"/>
              <a:t>Las hojas de estilo en cascada exigen un estricto cumplimiento de sus normas de sintaxis.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FF483-4A97-43A7-929C-ABBAF1A31B49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Sintaxis</a:t>
            </a:r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Componentes</a:t>
            </a:r>
            <a:endParaRPr lang="es-ES_tradnl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Un estilo está formado por reglas.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Cada regla está constituida por:</a:t>
            </a:r>
          </a:p>
          <a:p>
            <a:pPr lvl="1" algn="just"/>
            <a:endParaRPr lang="es-ES_tradnl" dirty="0" smtClean="0"/>
          </a:p>
          <a:p>
            <a:pPr lvl="1" algn="just"/>
            <a:r>
              <a:rPr lang="es-ES_tradnl" dirty="0" smtClean="0"/>
              <a:t>U</a:t>
            </a:r>
            <a:r>
              <a:rPr lang="es-ES_tradnl" dirty="0" smtClean="0"/>
              <a:t>n </a:t>
            </a:r>
            <a:r>
              <a:rPr lang="es-ES_tradnl" dirty="0" smtClean="0"/>
              <a:t>selector y </a:t>
            </a:r>
          </a:p>
          <a:p>
            <a:pPr lvl="1" algn="just"/>
            <a:r>
              <a:rPr lang="es-ES_tradnl" dirty="0" smtClean="0"/>
              <a:t>U</a:t>
            </a:r>
            <a:r>
              <a:rPr lang="es-ES_tradnl" dirty="0" smtClean="0"/>
              <a:t>n </a:t>
            </a:r>
            <a:r>
              <a:rPr lang="es-ES_tradnl" dirty="0" smtClean="0"/>
              <a:t>conjunto de declaraciones.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Cada declaración está formada por:</a:t>
            </a:r>
          </a:p>
          <a:p>
            <a:pPr lvl="1" algn="just"/>
            <a:endParaRPr lang="es-ES_tradnl" dirty="0" smtClean="0"/>
          </a:p>
          <a:p>
            <a:pPr lvl="1" algn="just"/>
            <a:r>
              <a:rPr lang="es-ES_tradnl" dirty="0" smtClean="0"/>
              <a:t>U</a:t>
            </a:r>
            <a:r>
              <a:rPr lang="es-ES_tradnl" dirty="0" smtClean="0"/>
              <a:t>na </a:t>
            </a:r>
            <a:r>
              <a:rPr lang="es-ES_tradnl" dirty="0" smtClean="0"/>
              <a:t>propiedad y</a:t>
            </a:r>
          </a:p>
          <a:p>
            <a:pPr lvl="1" algn="just"/>
            <a:r>
              <a:rPr lang="es-ES_tradnl" dirty="0" smtClean="0"/>
              <a:t>U</a:t>
            </a:r>
            <a:r>
              <a:rPr lang="es-ES_tradnl" dirty="0" smtClean="0"/>
              <a:t>n </a:t>
            </a:r>
            <a:r>
              <a:rPr lang="es-ES_tradnl" dirty="0" smtClean="0"/>
              <a:t>valor.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FF483-4A97-43A7-929C-ABBAF1A31B49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Sintaxis</a:t>
            </a:r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Componentes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Cada regla está encerrada entre llaves ({}).</a:t>
            </a:r>
          </a:p>
          <a:p>
            <a:pPr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Cada declaración está separada por punto y coma (;).</a:t>
            </a:r>
          </a:p>
          <a:p>
            <a:pPr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Cada par propiedad-valor está separada por dos puntos (:).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FF483-4A97-43A7-929C-ABBAF1A31B49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Sintaxis</a:t>
            </a:r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Componentes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s-MX" dirty="0" smtClean="0"/>
          </a:p>
          <a:p>
            <a:pPr lvl="1">
              <a:buNone/>
            </a:pPr>
            <a:r>
              <a:rPr lang="es-ES" sz="2400" dirty="0" smtClean="0"/>
              <a:t>Selector {</a:t>
            </a:r>
            <a:endParaRPr lang="es-MX" sz="2400" dirty="0" smtClean="0"/>
          </a:p>
          <a:p>
            <a:pPr lvl="2">
              <a:buNone/>
            </a:pPr>
            <a:r>
              <a:rPr lang="es-ES" sz="2100" dirty="0" smtClean="0"/>
              <a:t>declaración1;</a:t>
            </a:r>
            <a:endParaRPr lang="es-MX" sz="2100" dirty="0" smtClean="0"/>
          </a:p>
          <a:p>
            <a:pPr lvl="2">
              <a:buNone/>
            </a:pPr>
            <a:r>
              <a:rPr lang="es-ES" sz="2100" dirty="0" smtClean="0"/>
              <a:t>declaración2;</a:t>
            </a:r>
            <a:endParaRPr lang="es-MX" sz="2100" dirty="0" smtClean="0"/>
          </a:p>
          <a:p>
            <a:pPr lvl="2">
              <a:buNone/>
            </a:pPr>
            <a:r>
              <a:rPr lang="es-ES" sz="2100" dirty="0" smtClean="0"/>
              <a:t>…</a:t>
            </a:r>
            <a:endParaRPr lang="es-MX" sz="2100" dirty="0" smtClean="0"/>
          </a:p>
          <a:p>
            <a:pPr lvl="2">
              <a:buNone/>
            </a:pPr>
            <a:r>
              <a:rPr lang="es-ES" sz="2100" dirty="0" err="1" smtClean="0"/>
              <a:t>declaraciónN</a:t>
            </a:r>
            <a:r>
              <a:rPr lang="es-ES" sz="2100" dirty="0" smtClean="0"/>
              <a:t>;</a:t>
            </a:r>
            <a:endParaRPr lang="es-MX" sz="2100" dirty="0" smtClean="0"/>
          </a:p>
          <a:p>
            <a:pPr lvl="1">
              <a:buNone/>
            </a:pPr>
            <a:r>
              <a:rPr lang="es-ES" sz="2400" dirty="0" smtClean="0"/>
              <a:t>}</a:t>
            </a:r>
            <a:endParaRPr lang="es-MX" sz="2400" dirty="0" smtClean="0"/>
          </a:p>
          <a:p>
            <a:pPr lvl="1">
              <a:buNone/>
            </a:pPr>
            <a:r>
              <a:rPr lang="es-ES" sz="2400" dirty="0" smtClean="0"/>
              <a:t> </a:t>
            </a:r>
            <a:endParaRPr lang="es-MX" sz="2400" dirty="0" smtClean="0"/>
          </a:p>
          <a:p>
            <a:pPr lvl="1">
              <a:buNone/>
            </a:pPr>
            <a:r>
              <a:rPr lang="es-ES" sz="2400" dirty="0" smtClean="0"/>
              <a:t>Donde:</a:t>
            </a:r>
            <a:endParaRPr lang="es-MX" sz="2400" dirty="0" smtClean="0"/>
          </a:p>
          <a:p>
            <a:pPr lvl="2">
              <a:buNone/>
            </a:pPr>
            <a:r>
              <a:rPr lang="es-ES" sz="2100" dirty="0" smtClean="0"/>
              <a:t>declaracion1 = propiedad1: valor1</a:t>
            </a:r>
            <a:endParaRPr lang="es-MX" sz="2100" dirty="0" smtClean="0"/>
          </a:p>
          <a:p>
            <a:pPr lvl="2">
              <a:buNone/>
            </a:pPr>
            <a:r>
              <a:rPr lang="es-ES" sz="2100" dirty="0" smtClean="0"/>
              <a:t>declaracion2 = propiedad2: valor1</a:t>
            </a:r>
            <a:endParaRPr lang="es-MX" sz="2100" dirty="0" smtClean="0"/>
          </a:p>
          <a:p>
            <a:pPr lvl="2">
              <a:buNone/>
            </a:pPr>
            <a:r>
              <a:rPr lang="es-ES" dirty="0" smtClean="0"/>
              <a:t>…</a:t>
            </a:r>
          </a:p>
          <a:p>
            <a:pPr lvl="2">
              <a:buNone/>
            </a:pPr>
            <a:r>
              <a:rPr lang="es-ES" dirty="0" err="1" smtClean="0"/>
              <a:t>declaracionN</a:t>
            </a:r>
            <a:r>
              <a:rPr lang="es-ES" dirty="0" smtClean="0"/>
              <a:t> = </a:t>
            </a:r>
            <a:r>
              <a:rPr lang="es-ES" dirty="0" err="1" smtClean="0"/>
              <a:t>propiedadN</a:t>
            </a:r>
            <a:r>
              <a:rPr lang="es-ES" dirty="0" smtClean="0"/>
              <a:t>: valorN1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FF483-4A97-43A7-929C-ABBAF1A31B49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Sintaxis</a:t>
            </a:r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Componentes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_tradnl" dirty="0" smtClean="0"/>
          </a:p>
          <a:p>
            <a:pPr lvl="1">
              <a:buNone/>
            </a:pPr>
            <a:r>
              <a:rPr lang="es-MX" sz="2600" dirty="0" smtClean="0"/>
              <a:t>H1 {</a:t>
            </a:r>
          </a:p>
          <a:p>
            <a:pPr lvl="3">
              <a:buNone/>
            </a:pPr>
            <a:r>
              <a:rPr lang="es-MX" sz="2600" dirty="0" err="1" smtClean="0"/>
              <a:t>font-family</a:t>
            </a:r>
            <a:r>
              <a:rPr lang="es-MX" sz="2600" dirty="0" smtClean="0"/>
              <a:t>: </a:t>
            </a:r>
            <a:r>
              <a:rPr lang="es-MX" sz="2600" dirty="0" err="1" smtClean="0"/>
              <a:t>Arial</a:t>
            </a:r>
            <a:r>
              <a:rPr lang="es-MX" sz="2600" dirty="0" smtClean="0"/>
              <a:t>, </a:t>
            </a:r>
            <a:r>
              <a:rPr lang="es-MX" sz="2600" dirty="0" err="1" smtClean="0"/>
              <a:t>Sans-serif</a:t>
            </a:r>
            <a:r>
              <a:rPr lang="es-MX" sz="2600" dirty="0" smtClean="0"/>
              <a:t>;</a:t>
            </a:r>
          </a:p>
          <a:p>
            <a:pPr lvl="3">
              <a:buNone/>
            </a:pPr>
            <a:r>
              <a:rPr lang="es-MX" sz="2600" dirty="0" err="1" smtClean="0"/>
              <a:t>font-size</a:t>
            </a:r>
            <a:r>
              <a:rPr lang="es-MX" sz="2600" dirty="0" smtClean="0"/>
              <a:t>: 19pt;</a:t>
            </a:r>
          </a:p>
          <a:p>
            <a:pPr lvl="3">
              <a:buNone/>
            </a:pPr>
            <a:r>
              <a:rPr lang="es-MX" sz="2600" dirty="0" smtClean="0"/>
              <a:t>color: #0000FF;</a:t>
            </a:r>
          </a:p>
          <a:p>
            <a:pPr lvl="3">
              <a:buNone/>
            </a:pPr>
            <a:r>
              <a:rPr lang="es-MX" sz="2600" dirty="0" err="1" smtClean="0"/>
              <a:t>text-align</a:t>
            </a:r>
            <a:r>
              <a:rPr lang="es-MX" sz="2600" dirty="0" smtClean="0"/>
              <a:t>: center;</a:t>
            </a:r>
          </a:p>
          <a:p>
            <a:pPr lvl="1">
              <a:buNone/>
            </a:pPr>
            <a:r>
              <a:rPr lang="es-MX" sz="2600" dirty="0" smtClean="0"/>
              <a:t>}</a:t>
            </a:r>
            <a:endParaRPr lang="es-ES_tradnl" sz="2600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FF483-4A97-43A7-929C-ABBAF1A31B49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Sintaxis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Declaración de Estilos</a:t>
            </a:r>
            <a:endParaRPr lang="es-ES_tradnl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Existen tres maneras de añadir estilos a las páginas Web:</a:t>
            </a:r>
          </a:p>
          <a:p>
            <a:pPr lvl="1"/>
            <a:endParaRPr lang="es-ES_tradnl" dirty="0" smtClean="0"/>
          </a:p>
          <a:p>
            <a:pPr lvl="1"/>
            <a:r>
              <a:rPr lang="es-ES_tradnl" dirty="0" smtClean="0"/>
              <a:t>Dentro de marcadores HTML (o declaración local).</a:t>
            </a:r>
          </a:p>
          <a:p>
            <a:pPr lvl="1"/>
            <a:r>
              <a:rPr lang="es-ES_tradnl" dirty="0" smtClean="0"/>
              <a:t>En el encabezado del documento HTML ( o declaración global).</a:t>
            </a:r>
          </a:p>
          <a:p>
            <a:pPr lvl="1"/>
            <a:r>
              <a:rPr lang="es-ES_tradnl" dirty="0" smtClean="0"/>
              <a:t>Enlazando varias páginas con un archivo  </a:t>
            </a:r>
            <a:r>
              <a:rPr lang="es-ES_tradnl" b="1" i="1" dirty="0" smtClean="0"/>
              <a:t>.</a:t>
            </a:r>
            <a:r>
              <a:rPr lang="es-ES_tradnl" b="1" i="1" dirty="0" err="1" smtClean="0"/>
              <a:t>css</a:t>
            </a:r>
            <a:r>
              <a:rPr lang="es-ES_tradnl" dirty="0" smtClean="0"/>
              <a:t> que contiene las reglas de estilo (o declaración enlazada).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FF483-4A97-43A7-929C-ABBAF1A31B49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Sintaxis</a:t>
            </a:r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Estilos para un marcador o un grupo</a:t>
            </a:r>
            <a:endParaRPr lang="es-ES_tradnl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pPr>
              <a:buNone/>
            </a:pPr>
            <a:endParaRPr lang="es-MX" dirty="0" smtClean="0"/>
          </a:p>
          <a:p>
            <a:pPr lvl="1">
              <a:buNone/>
            </a:pPr>
            <a:r>
              <a:rPr lang="es-MX" sz="2600" b="1" dirty="0" smtClean="0"/>
              <a:t>&lt;</a:t>
            </a:r>
            <a:r>
              <a:rPr lang="es-MX" sz="2600" dirty="0" smtClean="0"/>
              <a:t>P  STYLE="</a:t>
            </a:r>
            <a:r>
              <a:rPr lang="es-MX" sz="2600" dirty="0" err="1" smtClean="0"/>
              <a:t>margin-left</a:t>
            </a:r>
            <a:r>
              <a:rPr lang="es-MX" sz="2600" dirty="0" smtClean="0"/>
              <a:t>: 0.5in; </a:t>
            </a:r>
            <a:r>
              <a:rPr lang="es-MX" sz="2600" dirty="0" err="1" smtClean="0"/>
              <a:t>margin-right</a:t>
            </a:r>
            <a:r>
              <a:rPr lang="es-MX" sz="2600" dirty="0" smtClean="0"/>
              <a:t>: 0.5in; color: </a:t>
            </a:r>
            <a:r>
              <a:rPr lang="es-MX" sz="2600" dirty="0" err="1" smtClean="0"/>
              <a:t>green</a:t>
            </a:r>
            <a:r>
              <a:rPr lang="es-MX" sz="2600" dirty="0" smtClean="0"/>
              <a:t>;“&gt;Párrafo con las reglas redefinidas</a:t>
            </a:r>
            <a:r>
              <a:rPr lang="es-MX" sz="2600" b="1" dirty="0" smtClean="0"/>
              <a:t>.&lt;/</a:t>
            </a:r>
            <a:r>
              <a:rPr lang="es-MX" sz="2600" dirty="0" smtClean="0"/>
              <a:t>P</a:t>
            </a:r>
            <a:r>
              <a:rPr lang="es-MX" sz="2600" b="1" dirty="0" smtClean="0"/>
              <a:t>&gt;</a:t>
            </a:r>
            <a:endParaRPr lang="es-ES_tradnl" sz="2600" b="1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FF483-4A97-43A7-929C-ABBAF1A31B49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Sintaxis</a:t>
            </a:r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1516</TotalTime>
  <Words>444</Words>
  <Application>Microsoft Office PowerPoint</Application>
  <PresentationFormat>Presentación en pantalla (4:3)</PresentationFormat>
  <Paragraphs>129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Origen</vt:lpstr>
      <vt:lpstr>Sintaxis</vt:lpstr>
      <vt:lpstr>Sintaxis</vt:lpstr>
      <vt:lpstr>Sintaxis</vt:lpstr>
      <vt:lpstr>Componentes</vt:lpstr>
      <vt:lpstr>Componentes</vt:lpstr>
      <vt:lpstr>Componentes</vt:lpstr>
      <vt:lpstr>Componentes</vt:lpstr>
      <vt:lpstr>Declaración de Estilos</vt:lpstr>
      <vt:lpstr>Estilos para un marcador o un grupo</vt:lpstr>
      <vt:lpstr>Estilos para un documento</vt:lpstr>
      <vt:lpstr>Estilos para varios documentos</vt:lpstr>
      <vt:lpstr>Mezclando métodos</vt:lpstr>
      <vt:lpstr>Referencias</vt:lpstr>
      <vt:lpstr>Sintaxis</vt:lpstr>
    </vt:vector>
  </TitlesOfParts>
  <Company>FMAT, UADY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Hojas de Estilo en Cascada CSS</dc:title>
  <dc:subject>Materiales y Medios Tecnológicos</dc:subject>
  <dc:creator>M.G.T.I. María Enriqueta Castellanos Bolaños</dc:creator>
  <dc:description>Especialización en Docencia</dc:description>
  <cp:lastModifiedBy>Usuario</cp:lastModifiedBy>
  <cp:revision>227</cp:revision>
  <dcterms:created xsi:type="dcterms:W3CDTF">2000-10-13T13:19:18Z</dcterms:created>
  <dcterms:modified xsi:type="dcterms:W3CDTF">2011-02-07T05:44:51Z</dcterms:modified>
  <cp:category>CSS</cp:category>
</cp:coreProperties>
</file>