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50" r:id="rId1"/>
  </p:sldMasterIdLst>
  <p:notesMasterIdLst>
    <p:notesMasterId r:id="rId17"/>
  </p:notesMasterIdLst>
  <p:sldIdLst>
    <p:sldId id="256" r:id="rId2"/>
    <p:sldId id="316" r:id="rId3"/>
    <p:sldId id="282" r:id="rId4"/>
    <p:sldId id="317" r:id="rId5"/>
    <p:sldId id="283" r:id="rId6"/>
    <p:sldId id="284" r:id="rId7"/>
    <p:sldId id="285" r:id="rId8"/>
    <p:sldId id="286" r:id="rId9"/>
    <p:sldId id="302" r:id="rId10"/>
    <p:sldId id="304" r:id="rId11"/>
    <p:sldId id="303" r:id="rId12"/>
    <p:sldId id="292" r:id="rId13"/>
    <p:sldId id="305" r:id="rId14"/>
    <p:sldId id="311" r:id="rId15"/>
    <p:sldId id="315" r:id="rId16"/>
  </p:sldIdLst>
  <p:sldSz cx="9144000" cy="6858000" type="screen4x3"/>
  <p:notesSz cx="6858000" cy="9144000"/>
  <p:defaultTextStyle>
    <a:defPPr>
      <a:defRPr lang="es-ES_tradnl"/>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8" d="100"/>
          <a:sy n="68" d="100"/>
        </p:scale>
        <p:origin x="-87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F76D89-7172-4CD2-9A69-FAF6A7A079D6}" type="datetimeFigureOut">
              <a:rPr lang="es-MX" smtClean="0"/>
              <a:t>06/02/2011</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210679-E4DC-4FC9-A908-99AF2B4F3C06}" type="slidenum">
              <a:rPr lang="es-MX" smtClean="0"/>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pPr>
              <a:defRPr/>
            </a:pPr>
            <a:endParaRPr lang="es-ES"/>
          </a:p>
        </p:txBody>
      </p:sp>
      <p:sp>
        <p:nvSpPr>
          <p:cNvPr id="17" name="16 Marcador de pie de página"/>
          <p:cNvSpPr>
            <a:spLocks noGrp="1"/>
          </p:cNvSpPr>
          <p:nvPr>
            <p:ph type="ftr" sz="quarter" idx="11"/>
          </p:nvPr>
        </p:nvSpPr>
        <p:spPr>
          <a:xfrm>
            <a:off x="2898648" y="6355080"/>
            <a:ext cx="3474720" cy="365760"/>
          </a:xfrm>
        </p:spPr>
        <p:txBody>
          <a:bodyPr/>
          <a:lstStyle/>
          <a:p>
            <a:pPr>
              <a:defRPr/>
            </a:pPr>
            <a:r>
              <a:rPr lang="es-ES" smtClean="0"/>
              <a:t>Elementos más Comunes</a:t>
            </a:r>
            <a:endParaRPr lang="es-ES"/>
          </a:p>
        </p:txBody>
      </p:sp>
      <p:sp>
        <p:nvSpPr>
          <p:cNvPr id="29" name="28 Marcador de número de diapositiva"/>
          <p:cNvSpPr>
            <a:spLocks noGrp="1"/>
          </p:cNvSpPr>
          <p:nvPr>
            <p:ph type="sldNum" sz="quarter" idx="12"/>
          </p:nvPr>
        </p:nvSpPr>
        <p:spPr>
          <a:xfrm>
            <a:off x="1216152" y="6355080"/>
            <a:ext cx="1219200" cy="365760"/>
          </a:xfrm>
        </p:spPr>
        <p:txBody>
          <a:bodyPr/>
          <a:lstStyle/>
          <a:p>
            <a:pPr>
              <a:defRPr/>
            </a:pPr>
            <a:fld id="{D2966089-41FF-4ADF-8221-CA3C6FAE2659}" type="slidenum">
              <a:rPr lang="es-ES" smtClean="0"/>
              <a:pPr>
                <a:defRPr/>
              </a:pPr>
              <a:t>‹Nº›</a:t>
            </a:fld>
            <a:endParaRPr lang="es-E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
        <p:nvSpPr>
          <p:cNvPr id="6" name="5 Marcador de número de diapositiva"/>
          <p:cNvSpPr>
            <a:spLocks noGrp="1"/>
          </p:cNvSpPr>
          <p:nvPr>
            <p:ph type="sldNum" sz="quarter" idx="12"/>
          </p:nvPr>
        </p:nvSpPr>
        <p:spPr/>
        <p:txBody>
          <a:bodyPr/>
          <a:lstStyle/>
          <a:p>
            <a:pPr>
              <a:defRPr/>
            </a:pPr>
            <a:fld id="{441C0F29-AD0A-41A7-9E86-D27259CB6432}"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
        <p:nvSpPr>
          <p:cNvPr id="6" name="5 Marcador de número de diapositiva"/>
          <p:cNvSpPr>
            <a:spLocks noGrp="1"/>
          </p:cNvSpPr>
          <p:nvPr>
            <p:ph type="sldNum" sz="quarter" idx="12"/>
          </p:nvPr>
        </p:nvSpPr>
        <p:spPr/>
        <p:txBody>
          <a:bodyPr/>
          <a:lstStyle/>
          <a:p>
            <a:pPr>
              <a:defRPr/>
            </a:pPr>
            <a:fld id="{62F04B9B-A05E-40FB-BA16-41A42021D2DE}" type="slidenum">
              <a:rPr lang="es-ES" smtClean="0"/>
              <a:pPr>
                <a:defRPr/>
              </a:pPr>
              <a:t>‹Nº›</a:t>
            </a:fld>
            <a:endParaRPr lang="es-E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
        <p:nvSpPr>
          <p:cNvPr id="6" name="5 Marcador de número de diapositiva"/>
          <p:cNvSpPr>
            <a:spLocks noGrp="1"/>
          </p:cNvSpPr>
          <p:nvPr>
            <p:ph type="sldNum" sz="quarter" idx="12"/>
          </p:nvPr>
        </p:nvSpPr>
        <p:spPr/>
        <p:txBody>
          <a:bodyPr/>
          <a:lstStyle/>
          <a:p>
            <a:pPr>
              <a:defRPr/>
            </a:pPr>
            <a:fld id="{5AFFF483-4A97-43A7-929C-ABBAF1A31B49}" type="slidenum">
              <a:rPr lang="es-ES" smtClean="0"/>
              <a:pPr>
                <a:defRPr/>
              </a:pPr>
              <a:t>‹Nº›</a:t>
            </a:fld>
            <a:endParaRPr lang="es-E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pPr>
              <a:defRPr/>
            </a:pPr>
            <a:endParaRPr lang="es-ES"/>
          </a:p>
        </p:txBody>
      </p:sp>
      <p:sp>
        <p:nvSpPr>
          <p:cNvPr id="5" name="4 Marcador de pie de página"/>
          <p:cNvSpPr>
            <a:spLocks noGrp="1"/>
          </p:cNvSpPr>
          <p:nvPr>
            <p:ph type="ftr" sz="quarter" idx="11"/>
          </p:nvPr>
        </p:nvSpPr>
        <p:spPr>
          <a:xfrm>
            <a:off x="2898648" y="6355080"/>
            <a:ext cx="3474720" cy="365760"/>
          </a:xfrm>
        </p:spPr>
        <p:txBody>
          <a:bodyPr/>
          <a:lstStyle/>
          <a:p>
            <a:pPr>
              <a:defRPr/>
            </a:pPr>
            <a:r>
              <a:rPr lang="es-ES" smtClean="0"/>
              <a:t>Elementos más Comunes</a:t>
            </a:r>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pPr>
              <a:defRPr/>
            </a:pPr>
            <a:fld id="{295AD0CA-E806-43FA-8000-600253C5E4BA}" type="slidenum">
              <a:rPr lang="es-ES" smtClean="0"/>
              <a:pPr>
                <a:defRPr/>
              </a:pPr>
              <a:t>‹Nº›</a:t>
            </a:fld>
            <a:endParaRPr lang="es-E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pPr>
              <a:defRPr/>
            </a:pPr>
            <a:r>
              <a:rPr lang="es-ES" smtClean="0"/>
              <a:t>Elementos más Comunes</a:t>
            </a:r>
            <a:endParaRPr lang="es-ES"/>
          </a:p>
        </p:txBody>
      </p:sp>
      <p:sp>
        <p:nvSpPr>
          <p:cNvPr id="7" name="6 Marcador de número de diapositiva"/>
          <p:cNvSpPr>
            <a:spLocks noGrp="1"/>
          </p:cNvSpPr>
          <p:nvPr>
            <p:ph type="sldNum" sz="quarter" idx="12"/>
          </p:nvPr>
        </p:nvSpPr>
        <p:spPr/>
        <p:txBody>
          <a:bodyPr/>
          <a:lstStyle/>
          <a:p>
            <a:pPr>
              <a:defRPr/>
            </a:pPr>
            <a:fld id="{78BE26D2-BF8F-4029-9D41-469773C72471}" type="slidenum">
              <a:rPr lang="es-ES" smtClean="0"/>
              <a:pPr>
                <a:defRPr/>
              </a:pPr>
              <a:t>‹Nº›</a:t>
            </a:fld>
            <a:endParaRPr lang="es-E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pPr>
              <a:defRPr/>
            </a:pPr>
            <a:endParaRPr lang="es-ES"/>
          </a:p>
        </p:txBody>
      </p:sp>
      <p:sp>
        <p:nvSpPr>
          <p:cNvPr id="8" name="7 Marcador de pie de página"/>
          <p:cNvSpPr>
            <a:spLocks noGrp="1"/>
          </p:cNvSpPr>
          <p:nvPr>
            <p:ph type="ftr" sz="quarter" idx="11"/>
          </p:nvPr>
        </p:nvSpPr>
        <p:spPr/>
        <p:txBody>
          <a:bodyPr/>
          <a:lstStyle/>
          <a:p>
            <a:pPr>
              <a:defRPr/>
            </a:pPr>
            <a:r>
              <a:rPr lang="es-ES" smtClean="0"/>
              <a:t>Elementos más Comunes</a:t>
            </a:r>
            <a:endParaRPr lang="es-ES"/>
          </a:p>
        </p:txBody>
      </p:sp>
      <p:sp>
        <p:nvSpPr>
          <p:cNvPr id="9" name="8 Marcador de número de diapositiva"/>
          <p:cNvSpPr>
            <a:spLocks noGrp="1"/>
          </p:cNvSpPr>
          <p:nvPr>
            <p:ph type="sldNum" sz="quarter" idx="12"/>
          </p:nvPr>
        </p:nvSpPr>
        <p:spPr/>
        <p:txBody>
          <a:bodyPr/>
          <a:lstStyle/>
          <a:p>
            <a:pPr>
              <a:defRPr/>
            </a:pPr>
            <a:fld id="{353CDFDC-941F-4D00-92C9-AC8F46FD4821}" type="slidenum">
              <a:rPr lang="es-ES" smtClean="0"/>
              <a:pPr>
                <a:defRPr/>
              </a:pPr>
              <a:t>‹Nº›</a:t>
            </a:fld>
            <a:endParaRPr lang="es-E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pPr>
              <a:defRPr/>
            </a:pPr>
            <a:endParaRPr lang="es-ES"/>
          </a:p>
        </p:txBody>
      </p:sp>
      <p:sp>
        <p:nvSpPr>
          <p:cNvPr id="4" name="3 Marcador de pie de página"/>
          <p:cNvSpPr>
            <a:spLocks noGrp="1"/>
          </p:cNvSpPr>
          <p:nvPr>
            <p:ph type="ftr" sz="quarter" idx="11"/>
          </p:nvPr>
        </p:nvSpPr>
        <p:spPr/>
        <p:txBody>
          <a:bodyPr/>
          <a:lstStyle/>
          <a:p>
            <a:pPr>
              <a:defRPr/>
            </a:pPr>
            <a:r>
              <a:rPr lang="es-ES" smtClean="0"/>
              <a:t>Elementos más Comunes</a:t>
            </a:r>
            <a:endParaRPr lang="es-ES"/>
          </a:p>
        </p:txBody>
      </p:sp>
      <p:sp>
        <p:nvSpPr>
          <p:cNvPr id="5" name="4 Marcador de número de diapositiva"/>
          <p:cNvSpPr>
            <a:spLocks noGrp="1"/>
          </p:cNvSpPr>
          <p:nvPr>
            <p:ph type="sldNum" sz="quarter" idx="12"/>
          </p:nvPr>
        </p:nvSpPr>
        <p:spPr/>
        <p:txBody>
          <a:bodyPr/>
          <a:lstStyle/>
          <a:p>
            <a:pPr>
              <a:defRPr/>
            </a:pPr>
            <a:fld id="{21C9B4F0-8456-481E-9616-884EDB881CB5}" type="slidenum">
              <a:rPr lang="es-ES" smtClean="0"/>
              <a:pPr>
                <a:defRPr/>
              </a:pPr>
              <a:t>‹Nº›</a:t>
            </a:fld>
            <a:endParaRPr lang="es-E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defRPr/>
            </a:pPr>
            <a:endParaRPr lang="es-ES"/>
          </a:p>
        </p:txBody>
      </p:sp>
      <p:sp>
        <p:nvSpPr>
          <p:cNvPr id="3" name="2 Marcador de pie de página"/>
          <p:cNvSpPr>
            <a:spLocks noGrp="1"/>
          </p:cNvSpPr>
          <p:nvPr>
            <p:ph type="ftr" sz="quarter" idx="11"/>
          </p:nvPr>
        </p:nvSpPr>
        <p:spPr/>
        <p:txBody>
          <a:bodyPr/>
          <a:lstStyle/>
          <a:p>
            <a:pPr>
              <a:defRPr/>
            </a:pPr>
            <a:r>
              <a:rPr lang="es-ES" smtClean="0"/>
              <a:t>Elementos más Comunes</a:t>
            </a:r>
            <a:endParaRPr lang="es-ES"/>
          </a:p>
        </p:txBody>
      </p:sp>
      <p:sp>
        <p:nvSpPr>
          <p:cNvPr id="4" name="3 Marcador de número de diapositiva"/>
          <p:cNvSpPr>
            <a:spLocks noGrp="1"/>
          </p:cNvSpPr>
          <p:nvPr>
            <p:ph type="sldNum" sz="quarter" idx="12"/>
          </p:nvPr>
        </p:nvSpPr>
        <p:spPr/>
        <p:txBody>
          <a:bodyPr/>
          <a:lstStyle/>
          <a:p>
            <a:pPr>
              <a:defRPr/>
            </a:pPr>
            <a:fld id="{0D601C52-0059-48B0-A897-CCD30BA6E872}" type="slidenum">
              <a:rPr lang="es-ES" smtClean="0"/>
              <a:pPr>
                <a:defRPr/>
              </a:pPr>
              <a:t>‹Nº›</a:t>
            </a:fld>
            <a:endParaRPr lang="es-E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pPr>
              <a:defRPr/>
            </a:pPr>
            <a:r>
              <a:rPr lang="es-ES" smtClean="0"/>
              <a:t>Elementos más Comunes</a:t>
            </a:r>
            <a:endParaRPr lang="es-ES"/>
          </a:p>
        </p:txBody>
      </p:sp>
      <p:sp>
        <p:nvSpPr>
          <p:cNvPr id="7" name="6 Marcador de número de diapositiva"/>
          <p:cNvSpPr>
            <a:spLocks noGrp="1"/>
          </p:cNvSpPr>
          <p:nvPr>
            <p:ph type="sldNum" sz="quarter" idx="12"/>
          </p:nvPr>
        </p:nvSpPr>
        <p:spPr/>
        <p:txBody>
          <a:bodyPr/>
          <a:lstStyle/>
          <a:p>
            <a:pPr>
              <a:defRPr/>
            </a:pPr>
            <a:fld id="{3B0F9EC7-CB1F-4CB7-8749-516AA1DE746B}" type="slidenum">
              <a:rPr lang="es-ES" smtClean="0"/>
              <a:pPr>
                <a:defRPr/>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pPr>
              <a:defRPr/>
            </a:pPr>
            <a:r>
              <a:rPr lang="es-ES" smtClean="0"/>
              <a:t>Elementos más Comunes</a:t>
            </a:r>
            <a:endParaRPr lang="es-ES"/>
          </a:p>
        </p:txBody>
      </p:sp>
      <p:sp>
        <p:nvSpPr>
          <p:cNvPr id="7" name="6 Marcador de número de diapositiva"/>
          <p:cNvSpPr>
            <a:spLocks noGrp="1"/>
          </p:cNvSpPr>
          <p:nvPr>
            <p:ph type="sldNum" sz="quarter" idx="12"/>
          </p:nvPr>
        </p:nvSpPr>
        <p:spPr/>
        <p:txBody>
          <a:bodyPr/>
          <a:lstStyle/>
          <a:p>
            <a:pPr>
              <a:defRPr/>
            </a:pPr>
            <a:fld id="{17D631FC-E32E-419D-8B69-0E47CF93113C}" type="slidenum">
              <a:rPr lang="es-ES" smtClean="0"/>
              <a:pPr>
                <a:defRPr/>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s-E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r>
              <a:rPr lang="es-ES" smtClean="0"/>
              <a:t>Elementos más Comunes</a:t>
            </a:r>
            <a:endParaRPr lang="es-E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3370CC46-EF77-4BCC-BB0F-AB890DECB8BD}" type="slidenum">
              <a:rPr lang="es-ES" smtClean="0"/>
              <a:pPr>
                <a:defRPr/>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p:txBody>
          <a:bodyPr/>
          <a:lstStyle/>
          <a:p>
            <a:r>
              <a:rPr lang="es-MX" smtClean="0"/>
              <a:t>Elementos más Comunes</a:t>
            </a:r>
            <a:endParaRPr lang="es-MX" dirty="0"/>
          </a:p>
        </p:txBody>
      </p:sp>
      <p:sp>
        <p:nvSpPr>
          <p:cNvPr id="6147" name="6 Marcador de texto"/>
          <p:cNvSpPr>
            <a:spLocks noGrp="1"/>
          </p:cNvSpPr>
          <p:nvPr>
            <p:ph type="subTitle" idx="1"/>
          </p:nvPr>
        </p:nvSpPr>
        <p:spPr/>
        <p:txBody>
          <a:bodyPr/>
          <a:lstStyle/>
          <a:p>
            <a:r>
              <a:rPr lang="es-MX" smtClean="0"/>
              <a:t>Unidad 4. Hojas de Estilo en Cascada (CSS)</a:t>
            </a:r>
            <a:endParaRPr lang="es-MX" dirty="0" smtClean="0"/>
          </a:p>
        </p:txBody>
      </p:sp>
    </p:spTree>
  </p:cSld>
  <p:clrMapOvr>
    <a:masterClrMapping/>
  </p:clrMapOvr>
  <p:transition>
    <p:sndAc>
      <p:stSnd>
        <p:snd r:embed="rId2"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ES_tradnl" smtClean="0"/>
              <a:t>Agrupamiento</a:t>
            </a:r>
            <a:endParaRPr lang="es-ES_tradnl" dirty="0" smtClean="0"/>
          </a:p>
        </p:txBody>
      </p:sp>
      <p:sp>
        <p:nvSpPr>
          <p:cNvPr id="26627" name="Rectangle 3"/>
          <p:cNvSpPr>
            <a:spLocks noGrp="1" noChangeArrowheads="1"/>
          </p:cNvSpPr>
          <p:nvPr>
            <p:ph sz="quarter" idx="1"/>
          </p:nvPr>
        </p:nvSpPr>
        <p:spPr/>
        <p:txBody>
          <a:bodyPr/>
          <a:lstStyle/>
          <a:p>
            <a:pPr algn="just"/>
            <a:endParaRPr lang="es-MX" dirty="0" smtClean="0"/>
          </a:p>
          <a:p>
            <a:pPr algn="just"/>
            <a:r>
              <a:rPr lang="es-MX" dirty="0" smtClean="0"/>
              <a:t>Cuando se tiene varios selectores que comparten las mismas declaraciones pueden agruparse en una lista separada por comas (,).</a:t>
            </a:r>
          </a:p>
          <a:p>
            <a:pPr lvl="1" algn="just"/>
            <a:endParaRPr lang="es-MX" dirty="0" smtClean="0"/>
          </a:p>
          <a:p>
            <a:pPr lvl="2" algn="just">
              <a:buNone/>
            </a:pPr>
            <a:r>
              <a:rPr lang="es-MX" sz="2300" dirty="0" smtClean="0"/>
              <a:t>H1 {</a:t>
            </a:r>
            <a:r>
              <a:rPr lang="es-MX" sz="2300" dirty="0" err="1" smtClean="0"/>
              <a:t>font-family</a:t>
            </a:r>
            <a:r>
              <a:rPr lang="es-MX" sz="2300" dirty="0" smtClean="0"/>
              <a:t>: </a:t>
            </a:r>
            <a:r>
              <a:rPr lang="es-MX" sz="2300" dirty="0" err="1" smtClean="0"/>
              <a:t>Arial</a:t>
            </a:r>
            <a:r>
              <a:rPr lang="es-MX" sz="2300" dirty="0" smtClean="0"/>
              <a:t>, </a:t>
            </a:r>
            <a:r>
              <a:rPr lang="es-MX" sz="2300" dirty="0" err="1" smtClean="0"/>
              <a:t>Sans-serif</a:t>
            </a:r>
            <a:r>
              <a:rPr lang="es-MX" sz="2300" dirty="0" smtClean="0"/>
              <a:t>}</a:t>
            </a:r>
          </a:p>
          <a:p>
            <a:pPr lvl="2" algn="just">
              <a:buNone/>
            </a:pPr>
            <a:r>
              <a:rPr lang="es-MX" sz="2300" dirty="0" smtClean="0"/>
              <a:t>#</a:t>
            </a:r>
            <a:r>
              <a:rPr lang="es-MX" sz="2300" dirty="0" err="1" smtClean="0"/>
              <a:t>seccion</a:t>
            </a:r>
            <a:r>
              <a:rPr lang="es-MX" sz="2300" dirty="0" smtClean="0"/>
              <a:t> {</a:t>
            </a:r>
            <a:r>
              <a:rPr lang="es-MX" sz="2300" dirty="0" err="1" smtClean="0"/>
              <a:t>font-family</a:t>
            </a:r>
            <a:r>
              <a:rPr lang="es-MX" sz="2300" dirty="0" smtClean="0"/>
              <a:t>: </a:t>
            </a:r>
            <a:r>
              <a:rPr lang="es-MX" sz="2300" dirty="0" err="1" smtClean="0"/>
              <a:t>Arial</a:t>
            </a:r>
            <a:r>
              <a:rPr lang="es-MX" sz="2300" dirty="0" smtClean="0"/>
              <a:t>, </a:t>
            </a:r>
            <a:r>
              <a:rPr lang="es-MX" sz="2300" dirty="0" err="1" smtClean="0"/>
              <a:t>Sans-serif</a:t>
            </a:r>
            <a:r>
              <a:rPr lang="es-MX" sz="2300" dirty="0" smtClean="0"/>
              <a:t>}</a:t>
            </a:r>
          </a:p>
          <a:p>
            <a:pPr lvl="2" algn="just">
              <a:buNone/>
            </a:pPr>
            <a:r>
              <a:rPr lang="es-MX" sz="2300" dirty="0" smtClean="0"/>
              <a:t>H1, #</a:t>
            </a:r>
            <a:r>
              <a:rPr lang="es-MX" sz="2300" dirty="0" err="1" smtClean="0"/>
              <a:t>seccion</a:t>
            </a:r>
            <a:r>
              <a:rPr lang="es-MX" sz="2300" dirty="0" smtClean="0"/>
              <a:t> {</a:t>
            </a:r>
            <a:r>
              <a:rPr lang="es-MX" sz="2300" dirty="0" err="1" smtClean="0"/>
              <a:t>font-family</a:t>
            </a:r>
            <a:r>
              <a:rPr lang="es-MX" sz="2300" dirty="0" smtClean="0"/>
              <a:t>: </a:t>
            </a:r>
            <a:r>
              <a:rPr lang="es-MX" sz="2300" dirty="0" err="1" smtClean="0"/>
              <a:t>Arial</a:t>
            </a:r>
            <a:r>
              <a:rPr lang="es-MX" sz="2300" dirty="0" smtClean="0"/>
              <a:t>, </a:t>
            </a:r>
            <a:r>
              <a:rPr lang="es-MX" sz="2300" dirty="0" err="1" smtClean="0"/>
              <a:t>Sans-serif</a:t>
            </a:r>
            <a:r>
              <a:rPr lang="es-MX" sz="2300" dirty="0" smtClean="0"/>
              <a:t>}</a:t>
            </a:r>
            <a:endParaRPr lang="es-ES_tradnl" sz="2300" dirty="0" smtClean="0"/>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10</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_tradnl" smtClean="0"/>
              <a:t>Selectores contextuales</a:t>
            </a:r>
            <a:endParaRPr lang="es-ES_tradnl" dirty="0" smtClean="0"/>
          </a:p>
        </p:txBody>
      </p:sp>
      <p:sp>
        <p:nvSpPr>
          <p:cNvPr id="27651" name="Rectangle 3"/>
          <p:cNvSpPr>
            <a:spLocks noGrp="1" noChangeArrowheads="1"/>
          </p:cNvSpPr>
          <p:nvPr>
            <p:ph sz="quarter" idx="1"/>
          </p:nvPr>
        </p:nvSpPr>
        <p:spPr/>
        <p:txBody>
          <a:bodyPr/>
          <a:lstStyle/>
          <a:p>
            <a:pPr algn="just"/>
            <a:endParaRPr lang="es-ES_tradnl" dirty="0" smtClean="0"/>
          </a:p>
          <a:p>
            <a:pPr algn="just"/>
            <a:r>
              <a:rPr lang="es-ES_tradnl" dirty="0" smtClean="0"/>
              <a:t>Selectores de descendientes :</a:t>
            </a:r>
          </a:p>
          <a:p>
            <a:pPr lvl="2" algn="just">
              <a:buNone/>
            </a:pPr>
            <a:r>
              <a:rPr lang="es-ES_tradnl" sz="2400" dirty="0" smtClean="0"/>
              <a:t>H1 EM {color: </a:t>
            </a:r>
            <a:r>
              <a:rPr lang="es-ES_tradnl" sz="2400" dirty="0" err="1" smtClean="0"/>
              <a:t>blue</a:t>
            </a:r>
            <a:r>
              <a:rPr lang="es-ES_tradnl" sz="2400" dirty="0" smtClean="0"/>
              <a:t>} </a:t>
            </a:r>
          </a:p>
          <a:p>
            <a:pPr lvl="1" algn="just">
              <a:buNone/>
            </a:pPr>
            <a:endParaRPr lang="es-ES_tradnl" dirty="0" smtClean="0"/>
          </a:p>
          <a:p>
            <a:pPr algn="just"/>
            <a:r>
              <a:rPr lang="es-ES_tradnl" dirty="0" smtClean="0"/>
              <a:t>Selectores de hijos :</a:t>
            </a:r>
          </a:p>
          <a:p>
            <a:pPr lvl="2" algn="just">
              <a:buNone/>
            </a:pPr>
            <a:r>
              <a:rPr lang="es-ES_tradnl" sz="2400" dirty="0" smtClean="0"/>
              <a:t>DIV &gt; P {color: </a:t>
            </a:r>
            <a:r>
              <a:rPr lang="es-ES_tradnl" sz="2400" dirty="0" err="1" smtClean="0"/>
              <a:t>blue</a:t>
            </a:r>
            <a:r>
              <a:rPr lang="es-ES_tradnl" sz="2400" dirty="0" smtClean="0"/>
              <a:t>}</a:t>
            </a:r>
          </a:p>
          <a:p>
            <a:pPr lvl="1" algn="just">
              <a:buNone/>
            </a:pPr>
            <a:endParaRPr lang="es-ES_tradnl" dirty="0" smtClean="0"/>
          </a:p>
          <a:p>
            <a:pPr algn="just"/>
            <a:r>
              <a:rPr lang="es-ES_tradnl" dirty="0" smtClean="0"/>
              <a:t>Selectores de hermanos adyacentes:</a:t>
            </a:r>
          </a:p>
          <a:p>
            <a:pPr lvl="2" algn="just">
              <a:buNone/>
            </a:pPr>
            <a:r>
              <a:rPr lang="es-ES_tradnl" sz="2400" dirty="0" smtClean="0"/>
              <a:t>H1 + P {</a:t>
            </a:r>
            <a:r>
              <a:rPr lang="es-ES_tradnl" sz="2400" dirty="0" err="1" smtClean="0"/>
              <a:t>text-indent</a:t>
            </a:r>
            <a:r>
              <a:rPr lang="es-ES_tradnl" sz="2400" dirty="0" smtClean="0"/>
              <a:t>: 0}</a:t>
            </a:r>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11</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_tradnl" smtClean="0"/>
              <a:t>Pseudo-clases</a:t>
            </a:r>
            <a:endParaRPr lang="es-ES_tradnl" dirty="0" smtClean="0"/>
          </a:p>
        </p:txBody>
      </p:sp>
      <p:sp>
        <p:nvSpPr>
          <p:cNvPr id="28675" name="Rectangle 3"/>
          <p:cNvSpPr>
            <a:spLocks noGrp="1" noChangeArrowheads="1"/>
          </p:cNvSpPr>
          <p:nvPr>
            <p:ph sz="quarter" idx="1"/>
          </p:nvPr>
        </p:nvSpPr>
        <p:spPr/>
        <p:txBody>
          <a:bodyPr>
            <a:normAutofit lnSpcReduction="10000"/>
          </a:bodyPr>
          <a:lstStyle/>
          <a:p>
            <a:pPr algn="just"/>
            <a:endParaRPr lang="es-ES_tradnl" dirty="0" smtClean="0"/>
          </a:p>
          <a:p>
            <a:pPr algn="just"/>
            <a:r>
              <a:rPr lang="es-ES_tradnl" dirty="0" smtClean="0"/>
              <a:t>Son abstracciones que permiten referirse a elementos que de otro modo resultarían inaccesibles. </a:t>
            </a:r>
          </a:p>
          <a:p>
            <a:pPr algn="just"/>
            <a:endParaRPr lang="es-ES_tradnl" dirty="0" smtClean="0"/>
          </a:p>
          <a:p>
            <a:pPr algn="just"/>
            <a:r>
              <a:rPr lang="es-ES_tradnl" dirty="0" smtClean="0"/>
              <a:t>Las </a:t>
            </a:r>
            <a:r>
              <a:rPr lang="es-ES_tradnl" dirty="0" err="1" smtClean="0"/>
              <a:t>pseudo</a:t>
            </a:r>
            <a:r>
              <a:rPr lang="es-ES_tradnl" dirty="0" smtClean="0"/>
              <a:t>-clases más comunes son: </a:t>
            </a:r>
          </a:p>
          <a:p>
            <a:pPr lvl="1" algn="just"/>
            <a:endParaRPr lang="es-ES_tradnl" dirty="0" smtClean="0"/>
          </a:p>
          <a:p>
            <a:pPr lvl="1" algn="just"/>
            <a:r>
              <a:rPr lang="es-ES_tradnl" dirty="0" smtClean="0"/>
              <a:t>:</a:t>
            </a:r>
            <a:r>
              <a:rPr lang="es-ES_tradnl" dirty="0" err="1" smtClean="0"/>
              <a:t>first-child</a:t>
            </a:r>
            <a:r>
              <a:rPr lang="es-ES_tradnl" dirty="0" smtClean="0"/>
              <a:t>  </a:t>
            </a:r>
          </a:p>
          <a:p>
            <a:pPr lvl="1" algn="just"/>
            <a:r>
              <a:rPr lang="es-ES_tradnl" dirty="0" smtClean="0"/>
              <a:t>:link </a:t>
            </a:r>
          </a:p>
          <a:p>
            <a:pPr lvl="1" algn="just"/>
            <a:r>
              <a:rPr lang="es-ES_tradnl" dirty="0" smtClean="0"/>
              <a:t>:</a:t>
            </a:r>
            <a:r>
              <a:rPr lang="es-ES_tradnl" dirty="0" err="1" smtClean="0"/>
              <a:t>visited</a:t>
            </a:r>
            <a:r>
              <a:rPr lang="es-ES_tradnl" dirty="0" smtClean="0"/>
              <a:t>  </a:t>
            </a:r>
          </a:p>
          <a:p>
            <a:pPr lvl="1" algn="just"/>
            <a:r>
              <a:rPr lang="es-ES_tradnl" dirty="0" smtClean="0"/>
              <a:t>:</a:t>
            </a:r>
            <a:r>
              <a:rPr lang="es-ES_tradnl" dirty="0" err="1" smtClean="0"/>
              <a:t>hover</a:t>
            </a:r>
            <a:endParaRPr lang="es-ES_tradnl" dirty="0" smtClean="0"/>
          </a:p>
          <a:p>
            <a:pPr lvl="1" algn="just"/>
            <a:r>
              <a:rPr lang="es-ES_tradnl" dirty="0" smtClean="0"/>
              <a:t>:active </a:t>
            </a:r>
          </a:p>
          <a:p>
            <a:pPr lvl="1" algn="just"/>
            <a:r>
              <a:rPr lang="es-ES_tradnl" dirty="0" smtClean="0"/>
              <a:t>:</a:t>
            </a:r>
            <a:r>
              <a:rPr lang="es-ES_tradnl" dirty="0" err="1" smtClean="0"/>
              <a:t>focus</a:t>
            </a:r>
            <a:r>
              <a:rPr lang="es-ES_tradnl" dirty="0" smtClean="0"/>
              <a:t>  </a:t>
            </a:r>
          </a:p>
          <a:p>
            <a:pPr lvl="1" algn="just"/>
            <a:endParaRPr lang="es-ES_tradnl" dirty="0" smtClean="0"/>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12</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_tradnl" smtClean="0"/>
              <a:t>Pseudo-elementos</a:t>
            </a:r>
            <a:endParaRPr lang="es-ES_tradnl" dirty="0" smtClean="0"/>
          </a:p>
        </p:txBody>
      </p:sp>
      <p:sp>
        <p:nvSpPr>
          <p:cNvPr id="29699" name="Rectangle 3"/>
          <p:cNvSpPr>
            <a:spLocks noGrp="1" noChangeArrowheads="1"/>
          </p:cNvSpPr>
          <p:nvPr>
            <p:ph sz="quarter" idx="1"/>
          </p:nvPr>
        </p:nvSpPr>
        <p:spPr/>
        <p:txBody>
          <a:bodyPr>
            <a:normAutofit fontScale="92500" lnSpcReduction="10000"/>
          </a:bodyPr>
          <a:lstStyle/>
          <a:p>
            <a:pPr algn="just"/>
            <a:endParaRPr lang="es-MX" dirty="0" smtClean="0"/>
          </a:p>
          <a:p>
            <a:pPr algn="just"/>
            <a:r>
              <a:rPr lang="es-MX" dirty="0" smtClean="0"/>
              <a:t>Son llamados así, porque en realidad no existen en el documento fuente.</a:t>
            </a:r>
          </a:p>
          <a:p>
            <a:pPr algn="just">
              <a:buNone/>
            </a:pPr>
            <a:endParaRPr lang="es-MX" dirty="0" smtClean="0"/>
          </a:p>
          <a:p>
            <a:pPr algn="just"/>
            <a:r>
              <a:rPr lang="es-MX" dirty="0" smtClean="0"/>
              <a:t>Son muy útiles para seleccionar elementos importantes dentro de la composición.</a:t>
            </a:r>
          </a:p>
          <a:p>
            <a:pPr algn="just">
              <a:buNone/>
            </a:pPr>
            <a:endParaRPr lang="es-MX" dirty="0" smtClean="0"/>
          </a:p>
          <a:p>
            <a:pPr algn="just"/>
            <a:r>
              <a:rPr lang="es-MX" dirty="0" smtClean="0"/>
              <a:t>Los </a:t>
            </a:r>
            <a:r>
              <a:rPr lang="es-MX" dirty="0" err="1" smtClean="0"/>
              <a:t>pseudo</a:t>
            </a:r>
            <a:r>
              <a:rPr lang="es-MX" dirty="0" smtClean="0"/>
              <a:t>-elementos son:</a:t>
            </a:r>
          </a:p>
          <a:p>
            <a:pPr lvl="1" algn="just"/>
            <a:endParaRPr lang="es-MX" dirty="0" smtClean="0"/>
          </a:p>
          <a:p>
            <a:pPr lvl="1" algn="just"/>
            <a:r>
              <a:rPr lang="es-MX" dirty="0" smtClean="0"/>
              <a:t>:</a:t>
            </a:r>
            <a:r>
              <a:rPr lang="es-MX" dirty="0" err="1" smtClean="0"/>
              <a:t>first</a:t>
            </a:r>
            <a:r>
              <a:rPr lang="es-MX" dirty="0" smtClean="0"/>
              <a:t>-line </a:t>
            </a:r>
          </a:p>
          <a:p>
            <a:pPr lvl="1" algn="just"/>
            <a:r>
              <a:rPr lang="es-MX" dirty="0" smtClean="0"/>
              <a:t>:</a:t>
            </a:r>
            <a:r>
              <a:rPr lang="es-MX" dirty="0" err="1" smtClean="0"/>
              <a:t>first-letter</a:t>
            </a:r>
            <a:r>
              <a:rPr lang="es-MX" dirty="0" smtClean="0"/>
              <a:t> </a:t>
            </a:r>
          </a:p>
          <a:p>
            <a:pPr lvl="1" algn="just"/>
            <a:r>
              <a:rPr lang="es-MX" dirty="0" smtClean="0"/>
              <a:t>:</a:t>
            </a:r>
            <a:r>
              <a:rPr lang="es-MX" dirty="0" err="1" smtClean="0"/>
              <a:t>before</a:t>
            </a:r>
            <a:r>
              <a:rPr lang="es-MX" dirty="0" smtClean="0"/>
              <a:t> </a:t>
            </a:r>
          </a:p>
          <a:p>
            <a:pPr lvl="1" algn="just"/>
            <a:r>
              <a:rPr lang="es-MX" dirty="0" smtClean="0"/>
              <a:t>:</a:t>
            </a:r>
            <a:r>
              <a:rPr lang="es-MX" dirty="0" err="1" smtClean="0"/>
              <a:t>after</a:t>
            </a:r>
            <a:r>
              <a:rPr lang="es-MX" dirty="0" smtClean="0"/>
              <a:t> </a:t>
            </a:r>
          </a:p>
          <a:p>
            <a:pPr algn="just"/>
            <a:endParaRPr lang="es-ES_tradnl" dirty="0" smtClean="0"/>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13</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mtClean="0"/>
              <a:t>Referencias</a:t>
            </a:r>
            <a:endParaRPr lang="es-MX" dirty="0"/>
          </a:p>
        </p:txBody>
      </p:sp>
      <p:sp>
        <p:nvSpPr>
          <p:cNvPr id="3" name="2 Marcador de contenido"/>
          <p:cNvSpPr>
            <a:spLocks noGrp="1"/>
          </p:cNvSpPr>
          <p:nvPr>
            <p:ph sz="quarter" idx="1"/>
          </p:nvPr>
        </p:nvSpPr>
        <p:spPr/>
        <p:txBody>
          <a:bodyPr/>
          <a:lstStyle/>
          <a:p>
            <a:pPr algn="just"/>
            <a:endParaRPr lang="es-MX" dirty="0" smtClean="0"/>
          </a:p>
          <a:p>
            <a:pPr algn="just"/>
            <a:r>
              <a:rPr lang="es-MX" dirty="0" smtClean="0"/>
              <a:t>La especificación completa de las hojas de estilo, correspondiente al Estándar 3WC, se encuentra disponible en:</a:t>
            </a:r>
          </a:p>
          <a:p>
            <a:pPr lvl="1" algn="just"/>
            <a:r>
              <a:rPr lang="es-MX" dirty="0" smtClean="0"/>
              <a:t>http</a:t>
            </a:r>
            <a:r>
              <a:rPr lang="es-MX" dirty="0" smtClean="0"/>
              <a:t>://www.w3.org/TR/CSS1/</a:t>
            </a:r>
          </a:p>
          <a:p>
            <a:pPr algn="just"/>
            <a:endParaRPr lang="es-MX" dirty="0" smtClean="0"/>
          </a:p>
          <a:p>
            <a:pPr algn="just"/>
            <a:endParaRPr lang="es-MX" dirty="0" smtClean="0"/>
          </a:p>
          <a:p>
            <a:pPr algn="just">
              <a:buNone/>
            </a:pPr>
            <a:endParaRPr lang="es-MX" dirty="0"/>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14</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p:txBody>
          <a:bodyPr/>
          <a:lstStyle/>
          <a:p>
            <a:r>
              <a:rPr lang="es-MX" smtClean="0"/>
              <a:t>Elementos más Comunes</a:t>
            </a:r>
            <a:endParaRPr lang="es-MX" dirty="0"/>
          </a:p>
        </p:txBody>
      </p:sp>
      <p:sp>
        <p:nvSpPr>
          <p:cNvPr id="6147" name="6 Marcador de texto"/>
          <p:cNvSpPr>
            <a:spLocks noGrp="1"/>
          </p:cNvSpPr>
          <p:nvPr>
            <p:ph type="subTitle" idx="1"/>
          </p:nvPr>
        </p:nvSpPr>
        <p:spPr/>
        <p:txBody>
          <a:bodyPr/>
          <a:lstStyle/>
          <a:p>
            <a:r>
              <a:rPr lang="es-MX" smtClean="0"/>
              <a:t>Unidad 4. Hojas de Estilo en Cascada (CSS)</a:t>
            </a:r>
            <a:endParaRPr lang="es-MX" dirty="0" smtClean="0"/>
          </a:p>
        </p:txBody>
      </p:sp>
    </p:spTree>
  </p:cSld>
  <p:clrMapOvr>
    <a:masterClrMapping/>
  </p:clrMapOvr>
  <p:transition>
    <p:sndAc>
      <p:stSnd>
        <p:snd r:embed="rId2" name="chimes.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Elementos más comunes</a:t>
            </a:r>
            <a:endParaRPr lang="es-MX" dirty="0"/>
          </a:p>
        </p:txBody>
      </p:sp>
      <p:sp>
        <p:nvSpPr>
          <p:cNvPr id="3" name="2 Marcador de contenido"/>
          <p:cNvSpPr>
            <a:spLocks noGrp="1"/>
          </p:cNvSpPr>
          <p:nvPr>
            <p:ph sz="quarter" idx="1"/>
          </p:nvPr>
        </p:nvSpPr>
        <p:spPr/>
        <p:txBody>
          <a:bodyPr/>
          <a:lstStyle/>
          <a:p>
            <a:pPr algn="just"/>
            <a:endParaRPr lang="es-MX" dirty="0" smtClean="0"/>
          </a:p>
          <a:p>
            <a:pPr algn="just"/>
            <a:r>
              <a:rPr lang="es-MX" dirty="0" smtClean="0"/>
              <a:t>Los selectores identifican a un elemento dentro de la página Web para luego poder definir sus propiedades.</a:t>
            </a:r>
          </a:p>
          <a:p>
            <a:pPr algn="just"/>
            <a:endParaRPr lang="es-MX" dirty="0" smtClean="0"/>
          </a:p>
          <a:p>
            <a:pPr algn="just"/>
            <a:r>
              <a:rPr lang="es-MX" dirty="0" smtClean="0"/>
              <a:t>Los distintos tipos de selectores abarcan desde el simple nombre de las etiquetas usadas en HTML hasta complejas combinaciones que permiten un juego muy amplio de selectores dentro de la página.</a:t>
            </a:r>
            <a:endParaRPr lang="es-MX" dirty="0"/>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2</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smtClean="0"/>
              <a:t>Tipos de selectores</a:t>
            </a:r>
            <a:endParaRPr lang="es-ES_tradnl" dirty="0" smtClean="0"/>
          </a:p>
        </p:txBody>
      </p:sp>
      <p:sp>
        <p:nvSpPr>
          <p:cNvPr id="20483" name="Rectangle 3"/>
          <p:cNvSpPr>
            <a:spLocks noGrp="1" noChangeArrowheads="1"/>
          </p:cNvSpPr>
          <p:nvPr>
            <p:ph sz="quarter" idx="1"/>
          </p:nvPr>
        </p:nvSpPr>
        <p:spPr/>
        <p:txBody>
          <a:bodyPr/>
          <a:lstStyle/>
          <a:p>
            <a:pPr algn="just"/>
            <a:endParaRPr lang="es-ES_tradnl" dirty="0" smtClean="0">
              <a:hlinkClick r:id="rId2" action="ppaction://hlinksldjump"/>
            </a:endParaRPr>
          </a:p>
          <a:p>
            <a:pPr algn="just"/>
            <a:r>
              <a:rPr lang="es-ES_tradnl" dirty="0" smtClean="0"/>
              <a:t>Selectores de </a:t>
            </a:r>
            <a:r>
              <a:rPr lang="es-ES_tradnl" dirty="0" smtClean="0"/>
              <a:t>Tipos</a:t>
            </a:r>
          </a:p>
          <a:p>
            <a:pPr algn="just">
              <a:buNone/>
            </a:pPr>
            <a:endParaRPr lang="es-ES_tradnl" dirty="0" smtClean="0"/>
          </a:p>
          <a:p>
            <a:pPr algn="just"/>
            <a:r>
              <a:rPr lang="es-ES_tradnl" dirty="0" smtClean="0"/>
              <a:t>Selectores de </a:t>
            </a:r>
            <a:r>
              <a:rPr lang="es-ES_tradnl" dirty="0" smtClean="0"/>
              <a:t>Clases</a:t>
            </a:r>
          </a:p>
          <a:p>
            <a:pPr algn="just">
              <a:buNone/>
            </a:pPr>
            <a:endParaRPr lang="es-ES_tradnl" dirty="0" smtClean="0"/>
          </a:p>
          <a:p>
            <a:pPr algn="just"/>
            <a:r>
              <a:rPr lang="es-ES_tradnl" dirty="0" smtClean="0"/>
              <a:t>Selectores de </a:t>
            </a:r>
            <a:r>
              <a:rPr lang="es-ES_tradnl" dirty="0" smtClean="0"/>
              <a:t>ID</a:t>
            </a:r>
          </a:p>
          <a:p>
            <a:pPr algn="just">
              <a:buNone/>
            </a:pPr>
            <a:endParaRPr lang="es-ES_tradnl" dirty="0" smtClean="0"/>
          </a:p>
          <a:p>
            <a:pPr algn="just"/>
            <a:r>
              <a:rPr lang="es-ES_tradnl" dirty="0" smtClean="0"/>
              <a:t>Selectores de </a:t>
            </a:r>
            <a:r>
              <a:rPr lang="es-ES_tradnl" dirty="0" smtClean="0"/>
              <a:t>Atributos</a:t>
            </a:r>
          </a:p>
          <a:p>
            <a:pPr algn="just">
              <a:buNone/>
            </a:pPr>
            <a:endParaRPr lang="es-ES_tradnl" dirty="0" smtClean="0"/>
          </a:p>
          <a:p>
            <a:pPr algn="just"/>
            <a:r>
              <a:rPr lang="es-ES_tradnl" dirty="0" smtClean="0"/>
              <a:t>Selector </a:t>
            </a:r>
            <a:r>
              <a:rPr lang="es-ES_tradnl" dirty="0" smtClean="0"/>
              <a:t>Universal</a:t>
            </a:r>
            <a:endParaRPr lang="es-ES_tradnl" dirty="0" smtClean="0"/>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3</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smtClean="0"/>
              <a:t>Tipos de selectores</a:t>
            </a:r>
            <a:endParaRPr lang="es-ES_tradnl" dirty="0" smtClean="0"/>
          </a:p>
        </p:txBody>
      </p:sp>
      <p:sp>
        <p:nvSpPr>
          <p:cNvPr id="20483" name="Rectangle 3"/>
          <p:cNvSpPr>
            <a:spLocks noGrp="1" noChangeArrowheads="1"/>
          </p:cNvSpPr>
          <p:nvPr>
            <p:ph sz="quarter" idx="1"/>
          </p:nvPr>
        </p:nvSpPr>
        <p:spPr/>
        <p:txBody>
          <a:bodyPr/>
          <a:lstStyle/>
          <a:p>
            <a:pPr algn="just"/>
            <a:endParaRPr lang="es-ES_tradnl" dirty="0" smtClean="0">
              <a:hlinkClick r:id="rId2" action="ppaction://hlinksldjump"/>
            </a:endParaRPr>
          </a:p>
          <a:p>
            <a:pPr algn="just"/>
            <a:r>
              <a:rPr lang="es-ES_tradnl" dirty="0" smtClean="0"/>
              <a:t>Agrupamiento</a:t>
            </a:r>
          </a:p>
          <a:p>
            <a:pPr algn="just">
              <a:buNone/>
            </a:pPr>
            <a:endParaRPr lang="es-ES_tradnl" dirty="0" smtClean="0"/>
          </a:p>
          <a:p>
            <a:pPr algn="just"/>
            <a:r>
              <a:rPr lang="es-ES_tradnl" dirty="0" smtClean="0"/>
              <a:t>Selectores </a:t>
            </a:r>
            <a:r>
              <a:rPr lang="es-ES_tradnl" dirty="0" smtClean="0"/>
              <a:t>Contextuales</a:t>
            </a:r>
          </a:p>
          <a:p>
            <a:pPr algn="just">
              <a:buNone/>
            </a:pPr>
            <a:endParaRPr lang="es-ES_tradnl" dirty="0" smtClean="0"/>
          </a:p>
          <a:p>
            <a:pPr algn="just"/>
            <a:r>
              <a:rPr lang="es-ES_tradnl" dirty="0" err="1" smtClean="0"/>
              <a:t>Pseudo</a:t>
            </a:r>
            <a:r>
              <a:rPr lang="es-ES_tradnl" dirty="0" smtClean="0"/>
              <a:t>-clases</a:t>
            </a:r>
          </a:p>
          <a:p>
            <a:pPr algn="just">
              <a:buNone/>
            </a:pPr>
            <a:endParaRPr lang="es-ES_tradnl" dirty="0" smtClean="0"/>
          </a:p>
          <a:p>
            <a:pPr algn="just"/>
            <a:r>
              <a:rPr lang="es-ES_tradnl" dirty="0" err="1" smtClean="0"/>
              <a:t>Pseudo</a:t>
            </a:r>
            <a:r>
              <a:rPr lang="es-ES_tradnl" dirty="0" smtClean="0"/>
              <a:t>-elementos</a:t>
            </a:r>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4</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ES_tradnl" smtClean="0"/>
              <a:t>Selectores de tipos</a:t>
            </a:r>
            <a:endParaRPr lang="es-ES_tradnl" dirty="0" smtClean="0"/>
          </a:p>
        </p:txBody>
      </p:sp>
      <p:sp>
        <p:nvSpPr>
          <p:cNvPr id="21507" name="Rectangle 3"/>
          <p:cNvSpPr>
            <a:spLocks noGrp="1" noChangeArrowheads="1"/>
          </p:cNvSpPr>
          <p:nvPr>
            <p:ph sz="quarter" idx="1"/>
          </p:nvPr>
        </p:nvSpPr>
        <p:spPr/>
        <p:txBody>
          <a:bodyPr/>
          <a:lstStyle/>
          <a:p>
            <a:pPr algn="just"/>
            <a:endParaRPr lang="es-MX" dirty="0" smtClean="0"/>
          </a:p>
          <a:p>
            <a:pPr algn="just"/>
            <a:r>
              <a:rPr lang="es-MX" dirty="0" smtClean="0"/>
              <a:t>Son los que identifican a un tipo de elemento dentro de los que conforman el código HTML.</a:t>
            </a:r>
          </a:p>
          <a:p>
            <a:pPr algn="just">
              <a:buNone/>
            </a:pPr>
            <a:endParaRPr lang="es-MX" dirty="0" smtClean="0"/>
          </a:p>
          <a:p>
            <a:pPr algn="just"/>
            <a:r>
              <a:rPr lang="es-MX" dirty="0" smtClean="0"/>
              <a:t>Usan la misma palabra que el marcador sin los signos &lt; y &gt;.</a:t>
            </a:r>
          </a:p>
          <a:p>
            <a:pPr algn="just">
              <a:buNone/>
            </a:pPr>
            <a:endParaRPr lang="es-MX" dirty="0" smtClean="0"/>
          </a:p>
          <a:p>
            <a:pPr lvl="2" algn="just">
              <a:buNone/>
            </a:pPr>
            <a:r>
              <a:rPr lang="es-MX" sz="2300" dirty="0" smtClean="0"/>
              <a:t>H1 {</a:t>
            </a:r>
          </a:p>
          <a:p>
            <a:pPr lvl="2" algn="just">
              <a:buNone/>
            </a:pPr>
            <a:r>
              <a:rPr lang="es-MX" sz="2300" dirty="0" smtClean="0"/>
              <a:t>	</a:t>
            </a:r>
            <a:r>
              <a:rPr lang="es-MX" sz="2300" dirty="0" err="1" smtClean="0"/>
              <a:t>text-align</a:t>
            </a:r>
            <a:r>
              <a:rPr lang="es-MX" sz="2300" dirty="0" smtClean="0"/>
              <a:t>: center;</a:t>
            </a:r>
          </a:p>
          <a:p>
            <a:pPr lvl="2" algn="just">
              <a:buNone/>
            </a:pPr>
            <a:r>
              <a:rPr lang="es-MX" sz="2300" dirty="0" smtClean="0"/>
              <a:t>}</a:t>
            </a:r>
            <a:endParaRPr lang="es-ES_tradnl" sz="2300" dirty="0" smtClean="0"/>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5</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_tradnl" smtClean="0"/>
              <a:t>Selectores de clases</a:t>
            </a:r>
            <a:endParaRPr lang="es-ES_tradnl" dirty="0" smtClean="0"/>
          </a:p>
        </p:txBody>
      </p:sp>
      <p:sp>
        <p:nvSpPr>
          <p:cNvPr id="22531" name="Rectangle 3"/>
          <p:cNvSpPr>
            <a:spLocks noGrp="1" noChangeArrowheads="1"/>
          </p:cNvSpPr>
          <p:nvPr>
            <p:ph sz="quarter" idx="1"/>
          </p:nvPr>
        </p:nvSpPr>
        <p:spPr/>
        <p:txBody>
          <a:bodyPr/>
          <a:lstStyle/>
          <a:p>
            <a:pPr algn="just"/>
            <a:endParaRPr lang="es-MX" dirty="0" smtClean="0"/>
          </a:p>
          <a:p>
            <a:pPr algn="just"/>
            <a:r>
              <a:rPr lang="es-MX" dirty="0" smtClean="0"/>
              <a:t>Se representan con un punto (.) seguido por el nombre de la clase que se haya </a:t>
            </a:r>
            <a:r>
              <a:rPr lang="es-MX" dirty="0" smtClean="0"/>
              <a:t>creado.</a:t>
            </a:r>
            <a:endParaRPr lang="es-MX" dirty="0" smtClean="0"/>
          </a:p>
          <a:p>
            <a:pPr lvl="1" algn="just"/>
            <a:endParaRPr lang="es-MX" dirty="0" smtClean="0"/>
          </a:p>
          <a:p>
            <a:pPr lvl="2" algn="just">
              <a:buNone/>
            </a:pPr>
            <a:r>
              <a:rPr lang="es-MX" sz="2300" dirty="0" err="1" smtClean="0"/>
              <a:t>P.pregunta</a:t>
            </a:r>
            <a:r>
              <a:rPr lang="es-MX" sz="2300" dirty="0" smtClean="0"/>
              <a:t> {</a:t>
            </a:r>
          </a:p>
          <a:p>
            <a:pPr lvl="2" algn="just">
              <a:buNone/>
            </a:pPr>
            <a:r>
              <a:rPr lang="es-MX" sz="2300" dirty="0" smtClean="0"/>
              <a:t>	</a:t>
            </a:r>
            <a:r>
              <a:rPr lang="es-MX" sz="2300" dirty="0" err="1" smtClean="0"/>
              <a:t>font-weight</a:t>
            </a:r>
            <a:r>
              <a:rPr lang="es-MX" sz="2300" dirty="0" smtClean="0"/>
              <a:t>: </a:t>
            </a:r>
            <a:r>
              <a:rPr lang="es-MX" sz="2300" dirty="0" err="1" smtClean="0"/>
              <a:t>bold</a:t>
            </a:r>
            <a:r>
              <a:rPr lang="es-MX" sz="2300" dirty="0" smtClean="0"/>
              <a:t>; </a:t>
            </a:r>
          </a:p>
          <a:p>
            <a:pPr lvl="2" algn="just">
              <a:buNone/>
            </a:pPr>
            <a:r>
              <a:rPr lang="es-MX" sz="2300" dirty="0" smtClean="0"/>
              <a:t>	</a:t>
            </a:r>
            <a:r>
              <a:rPr lang="es-MX" sz="2300" dirty="0" err="1" smtClean="0"/>
              <a:t>font-style</a:t>
            </a:r>
            <a:r>
              <a:rPr lang="es-MX" sz="2300" dirty="0" smtClean="0"/>
              <a:t>: </a:t>
            </a:r>
            <a:r>
              <a:rPr lang="es-MX" sz="2300" dirty="0" err="1" smtClean="0"/>
              <a:t>italic</a:t>
            </a:r>
            <a:r>
              <a:rPr lang="es-MX" sz="2300" dirty="0" smtClean="0"/>
              <a:t>;</a:t>
            </a:r>
          </a:p>
          <a:p>
            <a:pPr lvl="2" algn="just">
              <a:buNone/>
            </a:pPr>
            <a:r>
              <a:rPr lang="es-MX" sz="2300" dirty="0" smtClean="0"/>
              <a:t>}</a:t>
            </a:r>
          </a:p>
          <a:p>
            <a:pPr lvl="2" algn="just">
              <a:buNone/>
            </a:pPr>
            <a:endParaRPr lang="es-MX" sz="2300" dirty="0" smtClean="0"/>
          </a:p>
          <a:p>
            <a:pPr lvl="2" algn="just">
              <a:buNone/>
            </a:pPr>
            <a:r>
              <a:rPr lang="es-MX" sz="2300" dirty="0" smtClean="0"/>
              <a:t>&lt;P CLASS="pregunta“&gt;Pregunta del reportero&lt;/P&gt;</a:t>
            </a:r>
            <a:endParaRPr lang="es-ES_tradnl" sz="2300" dirty="0" smtClean="0"/>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6</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s-ES_tradnl" smtClean="0"/>
              <a:t>Selectores de ID</a:t>
            </a:r>
            <a:endParaRPr lang="es-ES_tradnl" dirty="0" smtClean="0"/>
          </a:p>
        </p:txBody>
      </p:sp>
      <p:sp>
        <p:nvSpPr>
          <p:cNvPr id="23555" name="Rectangle 3"/>
          <p:cNvSpPr>
            <a:spLocks noGrp="1" noChangeArrowheads="1"/>
          </p:cNvSpPr>
          <p:nvPr>
            <p:ph sz="quarter" idx="1"/>
          </p:nvPr>
        </p:nvSpPr>
        <p:spPr/>
        <p:txBody>
          <a:bodyPr/>
          <a:lstStyle/>
          <a:p>
            <a:pPr algn="just"/>
            <a:endParaRPr lang="es-MX" dirty="0" smtClean="0"/>
          </a:p>
          <a:p>
            <a:pPr algn="just"/>
            <a:r>
              <a:rPr lang="es-MX" dirty="0" smtClean="0"/>
              <a:t>Identifican de modo exclusivo un determinado elemento de la página.</a:t>
            </a:r>
          </a:p>
          <a:p>
            <a:pPr algn="just">
              <a:buNone/>
            </a:pPr>
            <a:endParaRPr lang="es-MX" dirty="0" smtClean="0"/>
          </a:p>
          <a:p>
            <a:pPr algn="just"/>
            <a:r>
              <a:rPr lang="es-MX" dirty="0" smtClean="0"/>
              <a:t>Sólo pueden aplicarse a un elemento de la página. </a:t>
            </a:r>
          </a:p>
          <a:p>
            <a:pPr algn="just">
              <a:buNone/>
            </a:pPr>
            <a:endParaRPr lang="es-MX" dirty="0" smtClean="0"/>
          </a:p>
          <a:p>
            <a:pPr lvl="2" algn="just">
              <a:buNone/>
            </a:pPr>
            <a:r>
              <a:rPr lang="es-MX" sz="2300" dirty="0" smtClean="0"/>
              <a:t>H1#titulo {</a:t>
            </a:r>
            <a:r>
              <a:rPr lang="es-MX" sz="2300" dirty="0" err="1" smtClean="0"/>
              <a:t>text-align</a:t>
            </a:r>
            <a:r>
              <a:rPr lang="es-MX" sz="2300" dirty="0" smtClean="0"/>
              <a:t>: center}</a:t>
            </a:r>
          </a:p>
          <a:p>
            <a:pPr lvl="2" algn="just">
              <a:buNone/>
            </a:pPr>
            <a:r>
              <a:rPr lang="es-MX" sz="2300" dirty="0" smtClean="0"/>
              <a:t>#</a:t>
            </a:r>
            <a:r>
              <a:rPr lang="es-MX" sz="2300" dirty="0" err="1" smtClean="0"/>
              <a:t>seccion</a:t>
            </a:r>
            <a:r>
              <a:rPr lang="es-MX" sz="2300" dirty="0" smtClean="0"/>
              <a:t> {</a:t>
            </a:r>
            <a:r>
              <a:rPr lang="es-MX" sz="2300" dirty="0" err="1" smtClean="0"/>
              <a:t>font-style</a:t>
            </a:r>
            <a:r>
              <a:rPr lang="es-MX" sz="2300" dirty="0" smtClean="0"/>
              <a:t>: </a:t>
            </a:r>
            <a:r>
              <a:rPr lang="es-MX" sz="2300" dirty="0" err="1" smtClean="0"/>
              <a:t>italic</a:t>
            </a:r>
            <a:r>
              <a:rPr lang="es-MX" sz="2300" dirty="0" smtClean="0"/>
              <a:t>}</a:t>
            </a:r>
            <a:endParaRPr lang="es-ES_tradnl" sz="2300" dirty="0" smtClean="0"/>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7</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s-ES_tradnl" smtClean="0"/>
              <a:t>Selector de atributos</a:t>
            </a:r>
            <a:endParaRPr lang="es-ES_tradnl" dirty="0" smtClean="0"/>
          </a:p>
        </p:txBody>
      </p:sp>
      <p:sp>
        <p:nvSpPr>
          <p:cNvPr id="24579" name="Rectangle 3"/>
          <p:cNvSpPr>
            <a:spLocks noGrp="1" noChangeArrowheads="1"/>
          </p:cNvSpPr>
          <p:nvPr>
            <p:ph sz="quarter" idx="1"/>
          </p:nvPr>
        </p:nvSpPr>
        <p:spPr/>
        <p:txBody>
          <a:bodyPr/>
          <a:lstStyle/>
          <a:p>
            <a:endParaRPr lang="es-MX" dirty="0" smtClean="0"/>
          </a:p>
          <a:p>
            <a:pPr algn="just"/>
            <a:r>
              <a:rPr lang="es-MX" dirty="0" smtClean="0"/>
              <a:t>Permiten seleccionar elementos de la página según sus propiedades o el valor asignado a estas propiedades.</a:t>
            </a:r>
          </a:p>
          <a:p>
            <a:pPr>
              <a:buNone/>
            </a:pPr>
            <a:endParaRPr lang="es-MX" dirty="0" smtClean="0"/>
          </a:p>
          <a:p>
            <a:pPr lvl="2">
              <a:buNone/>
            </a:pPr>
            <a:r>
              <a:rPr lang="es-MX" sz="2300" dirty="0" smtClean="0"/>
              <a:t>P[CLASS] {</a:t>
            </a:r>
          </a:p>
          <a:p>
            <a:pPr lvl="2">
              <a:buNone/>
            </a:pPr>
            <a:r>
              <a:rPr lang="es-MX" sz="2300" dirty="0" smtClean="0"/>
              <a:t>	</a:t>
            </a:r>
            <a:r>
              <a:rPr lang="es-MX" sz="2300" dirty="0" err="1" smtClean="0"/>
              <a:t>margin-left</a:t>
            </a:r>
            <a:r>
              <a:rPr lang="es-MX" sz="2300" dirty="0" smtClean="0"/>
              <a:t>: 1cm;</a:t>
            </a:r>
          </a:p>
          <a:p>
            <a:pPr lvl="2">
              <a:buNone/>
            </a:pPr>
            <a:r>
              <a:rPr lang="es-MX" sz="2300" dirty="0" smtClean="0"/>
              <a:t>}</a:t>
            </a:r>
          </a:p>
          <a:p>
            <a:pPr lvl="2">
              <a:buNone/>
            </a:pPr>
            <a:r>
              <a:rPr lang="es-MX" sz="2300" dirty="0" smtClean="0"/>
              <a:t>P[CLASS="pregunta"] {</a:t>
            </a:r>
          </a:p>
          <a:p>
            <a:pPr lvl="2">
              <a:buNone/>
            </a:pPr>
            <a:r>
              <a:rPr lang="es-MX" sz="2300" dirty="0" smtClean="0"/>
              <a:t>	</a:t>
            </a:r>
            <a:r>
              <a:rPr lang="es-MX" sz="2300" dirty="0" err="1" smtClean="0"/>
              <a:t>margin-left</a:t>
            </a:r>
            <a:r>
              <a:rPr lang="es-MX" sz="2300" dirty="0" smtClean="0"/>
              <a:t>: 1cm;</a:t>
            </a:r>
          </a:p>
          <a:p>
            <a:pPr lvl="2">
              <a:buNone/>
            </a:pPr>
            <a:r>
              <a:rPr lang="es-MX" sz="2300" dirty="0" smtClean="0"/>
              <a:t>}</a:t>
            </a:r>
            <a:endParaRPr lang="es-ES_tradnl" sz="2300" dirty="0" smtClean="0"/>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8</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s-ES_tradnl" smtClean="0"/>
              <a:t>Selector universal</a:t>
            </a:r>
            <a:endParaRPr lang="es-ES_tradnl" dirty="0" smtClean="0"/>
          </a:p>
        </p:txBody>
      </p:sp>
      <p:sp>
        <p:nvSpPr>
          <p:cNvPr id="25603" name="Rectangle 3"/>
          <p:cNvSpPr>
            <a:spLocks noGrp="1" noChangeArrowheads="1"/>
          </p:cNvSpPr>
          <p:nvPr>
            <p:ph sz="quarter" idx="1"/>
          </p:nvPr>
        </p:nvSpPr>
        <p:spPr/>
        <p:txBody>
          <a:bodyPr/>
          <a:lstStyle/>
          <a:p>
            <a:pPr algn="just"/>
            <a:endParaRPr lang="es-MX" dirty="0" smtClean="0"/>
          </a:p>
          <a:p>
            <a:pPr algn="just"/>
            <a:r>
              <a:rPr lang="es-MX" dirty="0" smtClean="0"/>
              <a:t>Se representa con un asterisco (*) e identifica a cualquier elemento de la página. </a:t>
            </a:r>
          </a:p>
          <a:p>
            <a:pPr algn="just">
              <a:buNone/>
            </a:pPr>
            <a:endParaRPr lang="es-MX" dirty="0" smtClean="0"/>
          </a:p>
          <a:p>
            <a:pPr lvl="2" algn="just">
              <a:buNone/>
            </a:pPr>
            <a:r>
              <a:rPr lang="es-MX" sz="2400" dirty="0" smtClean="0"/>
              <a:t>* {color: red}</a:t>
            </a:r>
          </a:p>
        </p:txBody>
      </p:sp>
      <p:sp>
        <p:nvSpPr>
          <p:cNvPr id="4" name="3 Marcador de número de diapositiva"/>
          <p:cNvSpPr>
            <a:spLocks noGrp="1"/>
          </p:cNvSpPr>
          <p:nvPr>
            <p:ph type="sldNum" sz="quarter" idx="12"/>
          </p:nvPr>
        </p:nvSpPr>
        <p:spPr/>
        <p:txBody>
          <a:bodyPr/>
          <a:lstStyle/>
          <a:p>
            <a:pPr>
              <a:defRPr/>
            </a:pPr>
            <a:fld id="{5AFFF483-4A97-43A7-929C-ABBAF1A31B49}" type="slidenum">
              <a:rPr lang="es-ES" smtClean="0"/>
              <a:pPr>
                <a:defRPr/>
              </a:pPr>
              <a:t>9</a:t>
            </a:fld>
            <a:endParaRPr lang="es-ES"/>
          </a:p>
        </p:txBody>
      </p:sp>
      <p:sp>
        <p:nvSpPr>
          <p:cNvPr id="5" name="4 Marcador de pie de página"/>
          <p:cNvSpPr>
            <a:spLocks noGrp="1"/>
          </p:cNvSpPr>
          <p:nvPr>
            <p:ph type="ftr" sz="quarter" idx="11"/>
          </p:nvPr>
        </p:nvSpPr>
        <p:spPr/>
        <p:txBody>
          <a:bodyPr/>
          <a:lstStyle/>
          <a:p>
            <a:pPr>
              <a:defRPr/>
            </a:pPr>
            <a:r>
              <a:rPr lang="es-ES" smtClean="0"/>
              <a:t>Elementos más Comunes</a:t>
            </a:r>
            <a:endParaRPr lang="es-E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lásico de Office">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1365</TotalTime>
  <Words>482</Words>
  <Application>Microsoft Office PowerPoint</Application>
  <PresentationFormat>Presentación en pantalla (4:3)</PresentationFormat>
  <Paragraphs>143</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Origen</vt:lpstr>
      <vt:lpstr>Elementos más Comunes</vt:lpstr>
      <vt:lpstr>Elementos más comunes</vt:lpstr>
      <vt:lpstr>Tipos de selectores</vt:lpstr>
      <vt:lpstr>Tipos de selectores</vt:lpstr>
      <vt:lpstr>Selectores de tipos</vt:lpstr>
      <vt:lpstr>Selectores de clases</vt:lpstr>
      <vt:lpstr>Selectores de ID</vt:lpstr>
      <vt:lpstr>Selector de atributos</vt:lpstr>
      <vt:lpstr>Selector universal</vt:lpstr>
      <vt:lpstr>Agrupamiento</vt:lpstr>
      <vt:lpstr>Selectores contextuales</vt:lpstr>
      <vt:lpstr>Pseudo-clases</vt:lpstr>
      <vt:lpstr>Pseudo-elementos</vt:lpstr>
      <vt:lpstr>Referencias</vt:lpstr>
      <vt:lpstr>Elementos más Comunes</vt:lpstr>
    </vt:vector>
  </TitlesOfParts>
  <Company>FMAT, UADY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Hojas de Estilo en Cascada CSS</dc:title>
  <dc:subject>Materiales y Medios Tecnológicos</dc:subject>
  <dc:creator>M.G.T.I. María Enriqueta Castellanos Bolaños</dc:creator>
  <dc:description>Especialización en Docencia</dc:description>
  <cp:lastModifiedBy>Usuario</cp:lastModifiedBy>
  <cp:revision>219</cp:revision>
  <dcterms:created xsi:type="dcterms:W3CDTF">2000-10-13T13:19:18Z</dcterms:created>
  <dcterms:modified xsi:type="dcterms:W3CDTF">2011-02-07T05:13:24Z</dcterms:modified>
  <cp:category>CSS</cp:category>
</cp:coreProperties>
</file>