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78" r:id="rId4"/>
    <p:sldId id="287" r:id="rId5"/>
    <p:sldId id="258" r:id="rId6"/>
    <p:sldId id="260" r:id="rId7"/>
    <p:sldId id="280" r:id="rId8"/>
    <p:sldId id="281" r:id="rId9"/>
    <p:sldId id="279" r:id="rId10"/>
    <p:sldId id="261" r:id="rId11"/>
    <p:sldId id="282" r:id="rId12"/>
    <p:sldId id="286" r:id="rId13"/>
    <p:sldId id="284" r:id="rId14"/>
    <p:sldId id="285" r:id="rId15"/>
    <p:sldId id="265" r:id="rId16"/>
    <p:sldId id="267" r:id="rId17"/>
    <p:sldId id="272" r:id="rId18"/>
    <p:sldId id="270" r:id="rId19"/>
    <p:sldId id="273" r:id="rId20"/>
    <p:sldId id="288" r:id="rId21"/>
    <p:sldId id="289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A442C-6D79-4F23-8E6E-43D021AE3A21}" type="datetimeFigureOut">
              <a:rPr lang="es-MX" smtClean="0"/>
              <a:pPr/>
              <a:t>13/08/2019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1307A-453B-4FD9-A93D-92EB11D2DC5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EB27-BD22-4E31-A75C-C3BD1D99F7E0}" type="slidenum">
              <a:rPr lang="es-MX" smtClean="0"/>
              <a:pPr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74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EB27-BD22-4E31-A75C-C3BD1D99F7E0}" type="slidenum">
              <a:rPr lang="es-MX" smtClean="0"/>
              <a:pPr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73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93C3D9D8-5187-40B3-935D-B09EBC3BE0B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6629-822B-4BD0-876A-505D378E5D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D0BC5-24C6-4FF0-A3A8-5D96E7E053F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4F7E0B32-64E5-4B88-AD3D-BFC83B6B45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07A79-8D3E-4FCA-8C41-0AF4A022261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E783E-3FED-4624-9377-AFE056C8418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31D32-739C-4617-BEA5-1789D1BF9A0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6D5DF-D8B6-4AE8-9163-75E8BBC477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BF706-0126-4D1C-B66F-695656CDB29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6174D-052B-4AFE-B638-F009C2E631F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B97079-2156-4B8D-9480-12E6B7B0BEC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browser#Hist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org/" TargetMode="External"/><Relationship Id="rId4" Type="http://schemas.openxmlformats.org/officeDocument/2006/relationships/hyperlink" Target="https://www.w3counter.com/globalstats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Introducción al desarrollo de aplicaciones Web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La </a:t>
            </a:r>
            <a:r>
              <a:rPr lang="es-MX" dirty="0" err="1"/>
              <a:t>World</a:t>
            </a:r>
            <a:r>
              <a:rPr lang="es-MX" dirty="0"/>
              <a:t> </a:t>
            </a:r>
            <a:r>
              <a:rPr lang="es-MX" dirty="0" err="1"/>
              <a:t>Wide</a:t>
            </a:r>
            <a:r>
              <a:rPr lang="es-MX" dirty="0"/>
              <a:t> Web</a:t>
            </a:r>
            <a:endParaRPr lang="es-ES" dirty="0"/>
          </a:p>
        </p:txBody>
      </p:sp>
      <p:pic>
        <p:nvPicPr>
          <p:cNvPr id="8195" name="Picture 4" descr="norton_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12427"/>
            <a:ext cx="4968552" cy="502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 Web como plataforma de desarrollo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9C9-FAEF-4899-B9B3-85090844AB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_tradnl" dirty="0"/>
          </a:p>
          <a:p>
            <a:pPr algn="just"/>
            <a:r>
              <a:rPr lang="es-ES_tradnl" dirty="0"/>
              <a:t>Ventajas</a:t>
            </a:r>
          </a:p>
          <a:p>
            <a:pPr lvl="1" algn="just"/>
            <a:endParaRPr lang="es-ES_tradnl" dirty="0"/>
          </a:p>
          <a:p>
            <a:pPr lvl="1" algn="just"/>
            <a:r>
              <a:rPr lang="es-ES_tradnl" dirty="0"/>
              <a:t>La información está disponible para los usuarios desde cualquier parte del mundo vía Internet.</a:t>
            </a:r>
          </a:p>
          <a:p>
            <a:pPr lvl="1" algn="just"/>
            <a:r>
              <a:rPr lang="es-ES_tradnl" dirty="0"/>
              <a:t>Se utiliza un navegador Web como </a:t>
            </a:r>
            <a:r>
              <a:rPr lang="es-ES_tradnl" dirty="0" err="1"/>
              <a:t>front-end</a:t>
            </a:r>
            <a:r>
              <a:rPr lang="es-ES_tradnl" dirty="0"/>
              <a:t>.</a:t>
            </a:r>
          </a:p>
          <a:p>
            <a:pPr lvl="1" algn="just"/>
            <a:r>
              <a:rPr lang="es-ES_tradnl" dirty="0"/>
              <a:t>La aplicación Web se actualiza en el servidor.</a:t>
            </a:r>
          </a:p>
          <a:p>
            <a:pPr lvl="1" algn="just">
              <a:buNone/>
            </a:pPr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Web como plataforma de desarrollo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Ventajas</a:t>
            </a:r>
          </a:p>
          <a:p>
            <a:pPr lvl="1" algn="just"/>
            <a:endParaRPr lang="es-MX" dirty="0"/>
          </a:p>
          <a:p>
            <a:pPr lvl="1" algn="just"/>
            <a:r>
              <a:rPr lang="es-MX" dirty="0"/>
              <a:t>Permite controlar fácilmente los niveles de acceso a los sistemas.</a:t>
            </a:r>
          </a:p>
          <a:p>
            <a:pPr lvl="1" algn="just"/>
            <a:r>
              <a:rPr lang="es-MX" dirty="0"/>
              <a:t>La escritura de aplicaciones es con un lenguaje estándar: HTML.</a:t>
            </a:r>
          </a:p>
          <a:p>
            <a:pPr lvl="1" algn="just"/>
            <a:r>
              <a:rPr lang="es-MX" dirty="0"/>
              <a:t>El uso de programas del lado del servidor permiten realizar operaciones con la información.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AFC1A-C1B4-4906-93A7-A27DF12D9B1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La Web como plataforma de desarrollo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_tradnl" dirty="0"/>
          </a:p>
          <a:p>
            <a:pPr algn="just"/>
            <a:r>
              <a:rPr lang="es-ES_tradnl" dirty="0"/>
              <a:t>Ventajas</a:t>
            </a:r>
          </a:p>
          <a:p>
            <a:pPr lvl="1" algn="just"/>
            <a:endParaRPr lang="es-MX" dirty="0"/>
          </a:p>
          <a:p>
            <a:pPr lvl="1" algn="just"/>
            <a:r>
              <a:rPr lang="es-MX" dirty="0"/>
              <a:t>Interfaz gráfica conocida: navegador Web</a:t>
            </a:r>
          </a:p>
          <a:p>
            <a:pPr lvl="1" algn="just"/>
            <a:r>
              <a:rPr lang="es-MX" dirty="0"/>
              <a:t>Soporte de plataformas cruzadas</a:t>
            </a:r>
          </a:p>
          <a:p>
            <a:pPr lvl="1" algn="just"/>
            <a:r>
              <a:rPr lang="es-ES_tradnl" dirty="0"/>
              <a:t>Soporte de Red</a:t>
            </a:r>
          </a:p>
          <a:p>
            <a:pPr lvl="1" algn="just"/>
            <a:r>
              <a:rPr lang="es-ES_tradnl" dirty="0"/>
              <a:t>Bajo costo gracias al software de distribución libre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7B483-E069-4893-91A2-A94F0C0AF3F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La Web como plataforma de desarrollo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_tradnl" dirty="0"/>
          </a:p>
          <a:p>
            <a:pPr algn="just"/>
            <a:r>
              <a:rPr lang="es-ES_tradnl" dirty="0"/>
              <a:t>Desventajas</a:t>
            </a:r>
          </a:p>
          <a:p>
            <a:pPr lvl="1" algn="just"/>
            <a:endParaRPr lang="es-ES_tradnl" dirty="0"/>
          </a:p>
          <a:p>
            <a:pPr lvl="1" algn="just"/>
            <a:r>
              <a:rPr lang="es-ES_tradnl" dirty="0"/>
              <a:t>Lentitud del enlace</a:t>
            </a:r>
          </a:p>
          <a:p>
            <a:pPr lvl="1" algn="just"/>
            <a:r>
              <a:rPr lang="es-ES_tradnl" dirty="0"/>
              <a:t>Seguridad de acceso</a:t>
            </a:r>
          </a:p>
          <a:p>
            <a:pPr lvl="1" algn="just"/>
            <a:r>
              <a:rPr lang="es-ES_tradnl" dirty="0"/>
              <a:t>El mantenimiento en ocasiones no resulta sencillo (generalmente no se </a:t>
            </a:r>
            <a:r>
              <a:rPr lang="es-ES_tradnl" dirty="0" err="1"/>
              <a:t>preveen</a:t>
            </a:r>
            <a:r>
              <a:rPr lang="es-ES_tradnl" dirty="0"/>
              <a:t> cambios futuros y las actualizaciones no siguen un esquema organizado).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Correo electrónico</a:t>
            </a:r>
            <a:endParaRPr lang="es-E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endParaRPr lang="es-MX" dirty="0"/>
          </a:p>
          <a:p>
            <a:pPr algn="just" eaLnBrk="1" hangingPunct="1"/>
            <a:r>
              <a:rPr lang="es-MX" dirty="0"/>
              <a:t>Es el único servicio de Internet que se utiliza con mayor frecuencia que la Web.</a:t>
            </a:r>
          </a:p>
          <a:p>
            <a:pPr algn="just" eaLnBrk="1" hangingPunct="1"/>
            <a:endParaRPr lang="es-MX" dirty="0"/>
          </a:p>
          <a:p>
            <a:pPr algn="just" eaLnBrk="1" hangingPunct="1"/>
            <a:r>
              <a:rPr lang="es-MX" dirty="0"/>
              <a:t>El correo electrónico es un sistema para intercambiar mensajes a través de una red de computadoras.</a:t>
            </a:r>
          </a:p>
          <a:p>
            <a:pPr algn="just" eaLnBrk="1" hangingPunct="1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FTP</a:t>
            </a: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endParaRPr lang="es-MX" dirty="0"/>
          </a:p>
          <a:p>
            <a:pPr algn="just" eaLnBrk="1" hangingPunct="1"/>
            <a:r>
              <a:rPr lang="es-MX" dirty="0"/>
              <a:t>El FTP (Protocolo de Transferencia de Archivos), es la herramienta de Internet que se utiliza para copiar archivos de una computadora a otra.</a:t>
            </a:r>
          </a:p>
          <a:p>
            <a:pPr algn="just" eaLnBrk="1" hangingPunct="1">
              <a:buNone/>
            </a:pPr>
            <a:endParaRPr lang="es-MX" dirty="0"/>
          </a:p>
          <a:p>
            <a:pPr algn="just" eaLnBrk="1" hangingPunct="1"/>
            <a:r>
              <a:rPr lang="es-MX" dirty="0"/>
              <a:t>Un sitio FTP es un conjunto de archivos, incluyendo archivos de datos o programas, que se alojan en un servidor FTP.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FTP</a:t>
            </a:r>
            <a:endParaRPr lang="es-ES"/>
          </a:p>
        </p:txBody>
      </p:sp>
      <p:pic>
        <p:nvPicPr>
          <p:cNvPr id="14339" name="Picture 4" descr="ft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7338"/>
            <a:ext cx="7878763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Servicios en línea</a:t>
            </a: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endParaRPr lang="es-MX" dirty="0"/>
          </a:p>
          <a:p>
            <a:pPr algn="just" eaLnBrk="1" hangingPunct="1"/>
            <a:r>
              <a:rPr lang="es-MX" dirty="0"/>
              <a:t>Un servicio en línea es una compañía que ofrece acceso, generalmente basado en una suscripción, a correo electrónico, grupos de discusión, bases de datos sobre distintos temas, además de otros servicios…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Servicios en línea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5D41AA3-30F2-4443-9DF6-47394102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294"/>
            <a:ext cx="9144000" cy="43554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 Internet?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1B6E-975C-4764-A748-53781F4623FA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Internet es una red de redes.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También conocida como la supercarretera de la información.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 un sistema de comunicaciones global que enlaza a miles de redes individuales.</a:t>
            </a:r>
          </a:p>
          <a:p>
            <a:pPr algn="just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884E9-0CCC-4615-A5F9-21D77584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Evolución de las aplicaciones web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2BDDC-7712-4222-9DC4-47F93E9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Unidad 1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8B1E5D-443D-4A89-86A1-08599835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EF1-F974-4DC3-B19E-1FCBC63C63A5}" type="slidenum">
              <a:rPr lang="es-MX" smtClean="0"/>
              <a:pPr/>
              <a:t>20</a:t>
            </a:fld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134E38E-4711-459E-B521-02BD106DDA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¿Quién las utiliza?</a:t>
            </a:r>
          </a:p>
          <a:p>
            <a:r>
              <a:rPr lang="es-MX" dirty="0"/>
              <a:t>¿Cómo se utilizan?</a:t>
            </a:r>
          </a:p>
          <a:p>
            <a:r>
              <a:rPr lang="es-MX" dirty="0"/>
              <a:t>¿Tecnologías utilizadas?</a:t>
            </a:r>
          </a:p>
          <a:p>
            <a:r>
              <a:rPr lang="es-MX" dirty="0"/>
              <a:t>¿Tipos de usuarios?</a:t>
            </a:r>
          </a:p>
          <a:p>
            <a:endParaRPr lang="es-MX" dirty="0"/>
          </a:p>
          <a:p>
            <a:r>
              <a:rPr lang="es-MX" dirty="0"/>
              <a:t>Web 1.0</a:t>
            </a:r>
          </a:p>
          <a:p>
            <a:r>
              <a:rPr lang="es-MX" dirty="0"/>
              <a:t>Web 2.0</a:t>
            </a:r>
          </a:p>
          <a:p>
            <a:r>
              <a:rPr lang="es-MX" dirty="0"/>
              <a:t>Web 3.0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773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884E9-0CCC-4615-A5F9-21D77584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Evolución de las aplicaciones web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2BDDC-7712-4222-9DC4-47F93E9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Unidad 1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8B1E5D-443D-4A89-86A1-08599835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EF1-F974-4DC3-B19E-1FCBC63C63A5}" type="slidenum">
              <a:rPr lang="es-MX" smtClean="0"/>
              <a:pPr/>
              <a:t>21</a:t>
            </a:fld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134E38E-4711-459E-B521-02BD106DDA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Visita los sitios:</a:t>
            </a:r>
          </a:p>
          <a:p>
            <a:pPr lvl="1"/>
            <a:r>
              <a:rPr lang="es-MX" sz="2500" u="sng" dirty="0" err="1">
                <a:hlinkClick r:id="rId3"/>
              </a:rPr>
              <a:t>History</a:t>
            </a:r>
            <a:r>
              <a:rPr lang="es-MX" sz="2500" u="sng" dirty="0">
                <a:hlinkClick r:id="rId3"/>
              </a:rPr>
              <a:t> </a:t>
            </a:r>
            <a:r>
              <a:rPr lang="es-MX" sz="2500" u="sng" dirty="0" err="1">
                <a:hlinkClick r:id="rId3"/>
              </a:rPr>
              <a:t>of</a:t>
            </a:r>
            <a:r>
              <a:rPr lang="es-MX" sz="2500" u="sng" dirty="0">
                <a:hlinkClick r:id="rId3"/>
              </a:rPr>
              <a:t> Web browsers</a:t>
            </a:r>
            <a:endParaRPr lang="es-MX" sz="2500" dirty="0"/>
          </a:p>
          <a:p>
            <a:pPr lvl="1"/>
            <a:r>
              <a:rPr lang="es-MX" sz="2500" u="sng" dirty="0">
                <a:hlinkClick r:id="rId4"/>
              </a:rPr>
              <a:t>Browser and </a:t>
            </a:r>
            <a:r>
              <a:rPr lang="es-MX" sz="2500" u="sng" dirty="0" err="1">
                <a:hlinkClick r:id="rId4"/>
              </a:rPr>
              <a:t>Platform</a:t>
            </a:r>
            <a:r>
              <a:rPr lang="es-MX" sz="2500" u="sng" dirty="0">
                <a:hlinkClick r:id="rId4"/>
              </a:rPr>
              <a:t> </a:t>
            </a:r>
            <a:r>
              <a:rPr lang="es-MX" sz="2500" u="sng" dirty="0" err="1">
                <a:hlinkClick r:id="rId4"/>
              </a:rPr>
              <a:t>Market</a:t>
            </a:r>
            <a:r>
              <a:rPr lang="es-MX" sz="2500" u="sng" dirty="0">
                <a:hlinkClick r:id="rId4"/>
              </a:rPr>
              <a:t> Share</a:t>
            </a:r>
            <a:endParaRPr lang="es-MX" sz="2500" dirty="0"/>
          </a:p>
          <a:p>
            <a:pPr lvl="1"/>
            <a:r>
              <a:rPr lang="es-MX" sz="2500" u="sng" dirty="0">
                <a:hlinkClick r:id="rId5"/>
              </a:rPr>
              <a:t>archive.org</a:t>
            </a:r>
            <a:endParaRPr lang="es-MX" sz="2100" dirty="0"/>
          </a:p>
          <a:p>
            <a:pPr lvl="2"/>
            <a:r>
              <a:rPr lang="es-MX" sz="2200" dirty="0"/>
              <a:t>Realiza el contraste entre la versión actual de sitio web y una antigua (5 años atrás).</a:t>
            </a:r>
            <a:endParaRPr lang="es-MX" sz="2400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299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 a Internet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0936-48BD-4FEB-B267-141EAE375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Se ha convertido en algo tan importante que su uso es considerado una parte esencial de la función de una computadora.</a:t>
            </a:r>
            <a:endParaRPr lang="es-ES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Decenas de millones de internautas “navegan” por Internet en todo el mundo.</a:t>
            </a:r>
          </a:p>
          <a:p>
            <a:pPr algn="just">
              <a:buNone/>
            </a:pPr>
            <a:endParaRPr lang="es-MX" dirty="0"/>
          </a:p>
          <a:p>
            <a:pPr lvl="1" algn="just">
              <a:buNone/>
            </a:pPr>
            <a:endParaRPr lang="es-MX" dirty="0"/>
          </a:p>
          <a:p>
            <a:pPr algn="just"/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905600" cy="365760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 a Internet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0936-48BD-4FEB-B267-141EAE375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Existe una gran variedad de “idiomas” que se usan para comunicarse por Internet.</a:t>
            </a:r>
          </a:p>
          <a:p>
            <a:pPr lvl="1" algn="just"/>
            <a:r>
              <a:rPr lang="es-MX" dirty="0"/>
              <a:t>Protocolos de comunicación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ha establecido que en Internet, toda la información ha de ser transmitida mediante el protocolo TCP/IP (</a:t>
            </a:r>
            <a:r>
              <a:rPr lang="es-MX" sz="2800" dirty="0"/>
              <a:t>Transfer Control </a:t>
            </a:r>
            <a:r>
              <a:rPr lang="es-MX" sz="2800" dirty="0" err="1"/>
              <a:t>Protocol</a:t>
            </a:r>
            <a:r>
              <a:rPr lang="es-MX" sz="2800" dirty="0"/>
              <a:t>/Internet </a:t>
            </a:r>
            <a:r>
              <a:rPr lang="es-MX" sz="2800" dirty="0" err="1"/>
              <a:t>Protocol</a:t>
            </a:r>
            <a:r>
              <a:rPr lang="es-MX" sz="2800" dirty="0"/>
              <a:t>).</a:t>
            </a:r>
            <a:endParaRPr lang="es-MX" dirty="0"/>
          </a:p>
          <a:p>
            <a:pPr lvl="1" algn="just">
              <a:buNone/>
            </a:pPr>
            <a:endParaRPr lang="es-MX" dirty="0"/>
          </a:p>
          <a:p>
            <a:pPr algn="just"/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905600" cy="365760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La historia de Internet</a:t>
            </a:r>
            <a:endParaRPr lang="es-ES"/>
          </a:p>
        </p:txBody>
      </p:sp>
      <p:pic>
        <p:nvPicPr>
          <p:cNvPr id="5123" name="Picture 4" descr="norton_50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341438"/>
            <a:ext cx="3125787" cy="199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norton_51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3008313"/>
            <a:ext cx="5011737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3562350" y="1529497"/>
            <a:ext cx="53301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MX" sz="1600" dirty="0"/>
              <a:t>En 1969 la Agencia de Proyectos de Investigación Avanzada (ARPA) del Departamento de Defensa de Estados Unidos, comenzó a conectar computadoras en distintas universidades y empresas relacionadas con el ejército. La red resultante fue nombrada ARPANET.</a:t>
            </a:r>
            <a:endParaRPr lang="es-ES" sz="1600" dirty="0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251520" y="4005262"/>
            <a:ext cx="33124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MX" sz="1600" dirty="0"/>
              <a:t>El sistema que había sido creado como una herramienta para sobrevivir a una guerra nuclear encontró la forma de llegar a empresas y hogares.</a:t>
            </a:r>
            <a:endParaRPr lang="es-ES" sz="16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1B6E-975C-4764-A748-53781F4623F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/>
              <a:t>Introducción a Internet y al World Wide Web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La World Wide Web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1B6E-975C-4764-A748-53781F4623FA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También conocida como la Web o WWW.</a:t>
            </a:r>
          </a:p>
          <a:p>
            <a:pPr algn="just">
              <a:buNone/>
            </a:pPr>
            <a:endParaRPr lang="es-MX" dirty="0"/>
          </a:p>
          <a:p>
            <a:pPr algn="just"/>
            <a:r>
              <a:rPr lang="es-MX" dirty="0"/>
              <a:t>Se creó en 1989 en el Laboratorio de Física de Partículas europeo en Génova, Suiza.</a:t>
            </a:r>
          </a:p>
          <a:p>
            <a:pPr algn="just"/>
            <a:endParaRPr lang="es-MX" dirty="0"/>
          </a:p>
          <a:p>
            <a:pPr algn="just"/>
            <a:r>
              <a:rPr lang="es-MX" u="sng" dirty="0"/>
              <a:t>Muchas personas creen que la Web e Internet son lo mismo, pero esto no es correcto</a:t>
            </a:r>
            <a:r>
              <a:rPr lang="es-MX" dirty="0"/>
              <a:t>.</a:t>
            </a:r>
          </a:p>
          <a:p>
            <a:pPr algn="just">
              <a:buNone/>
            </a:pPr>
            <a:endParaRPr lang="es-MX" dirty="0"/>
          </a:p>
          <a:p>
            <a:pPr algn="just"/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La World Wide Web</a:t>
            </a:r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1B6E-975C-4764-A748-53781F4623FA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La Web es un servicio (un sistema para acceder a documentos) que es posible gracias a Internet (una red gigantesca).</a:t>
            </a:r>
          </a:p>
          <a:p>
            <a:pPr algn="just"/>
            <a:endParaRPr lang="es-MX" dirty="0"/>
          </a:p>
          <a:p>
            <a:pPr lvl="1" algn="just"/>
            <a:r>
              <a:rPr lang="es-MX" dirty="0"/>
              <a:t>Es un sistema de visualización de la información (tipo revista) que revolucionó el desarrollo de Internet.</a:t>
            </a:r>
          </a:p>
          <a:p>
            <a:pPr algn="just"/>
            <a:endParaRPr lang="es-MX" dirty="0"/>
          </a:p>
          <a:p>
            <a:pPr lvl="1" algn="just"/>
            <a:r>
              <a:rPr lang="es-MX" dirty="0"/>
              <a:t>Es un sistema hipermedia interactivo desarrollado sobre Internet.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err="1"/>
              <a:t>World</a:t>
            </a:r>
            <a:r>
              <a:rPr lang="es-MX" dirty="0"/>
              <a:t> </a:t>
            </a:r>
            <a:r>
              <a:rPr lang="es-MX" dirty="0" err="1"/>
              <a:t>Wide</a:t>
            </a:r>
            <a:r>
              <a:rPr lang="es-MX" dirty="0"/>
              <a:t> Web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B805-7826-42FC-99B0-D5716810C9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Ha contribuido al acercamiento de un gran número de personas debido a:</a:t>
            </a:r>
          </a:p>
          <a:p>
            <a:pPr lvl="1" algn="just"/>
            <a:endParaRPr lang="es-MX" dirty="0"/>
          </a:p>
          <a:p>
            <a:pPr lvl="1" algn="just"/>
            <a:r>
              <a:rPr lang="es-MX" dirty="0"/>
              <a:t>Sencillez en el uso</a:t>
            </a:r>
          </a:p>
          <a:p>
            <a:pPr lvl="1" algn="just"/>
            <a:r>
              <a:rPr lang="es-MX" dirty="0"/>
              <a:t>Atractiva presentación de la información</a:t>
            </a:r>
          </a:p>
          <a:p>
            <a:pPr lvl="1" algn="just"/>
            <a:endParaRPr lang="es-MX" dirty="0"/>
          </a:p>
          <a:p>
            <a:pPr algn="just"/>
            <a:r>
              <a:rPr lang="es-MX" dirty="0"/>
              <a:t>Se basa en el protocolo HTTP.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Utiliza el lenguaje HTML para la generación de páginas Web.</a:t>
            </a:r>
          </a:p>
          <a:p>
            <a:pPr lvl="1"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pPr>
              <a:defRPr/>
            </a:pPr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err="1"/>
              <a:t>World</a:t>
            </a:r>
            <a:r>
              <a:rPr lang="es-MX" dirty="0"/>
              <a:t> </a:t>
            </a:r>
            <a:r>
              <a:rPr lang="es-MX" dirty="0" err="1"/>
              <a:t>Wide</a:t>
            </a:r>
            <a:r>
              <a:rPr lang="es-MX" dirty="0"/>
              <a:t> Web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553672" cy="365760"/>
          </a:xfrm>
        </p:spPr>
        <p:txBody>
          <a:bodyPr/>
          <a:lstStyle/>
          <a:p>
            <a:r>
              <a:rPr lang="es-ES" dirty="0"/>
              <a:t>Introducción a Internet y al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Web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1B6E-975C-4764-A748-53781F4623FA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r>
              <a:rPr lang="es-MX" dirty="0"/>
              <a:t>Funcionamiento de la Web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HTTP (Protocolo de Transferencia de Hipertexto)</a:t>
            </a:r>
          </a:p>
          <a:p>
            <a:pPr lvl="1"/>
            <a:r>
              <a:rPr lang="es-MX" dirty="0"/>
              <a:t>HTML (Lenguaje de Marcación de Hipertexto)</a:t>
            </a:r>
          </a:p>
          <a:p>
            <a:pPr lvl="1"/>
            <a:r>
              <a:rPr lang="es-MX" dirty="0"/>
              <a:t>Página Web</a:t>
            </a:r>
          </a:p>
          <a:p>
            <a:pPr lvl="1"/>
            <a:r>
              <a:rPr lang="es-MX" dirty="0"/>
              <a:t>Sitio Web</a:t>
            </a:r>
          </a:p>
          <a:p>
            <a:pPr lvl="1"/>
            <a:r>
              <a:rPr lang="es-MX" dirty="0"/>
              <a:t>Navegador</a:t>
            </a:r>
          </a:p>
          <a:p>
            <a:pPr lvl="1"/>
            <a:r>
              <a:rPr lang="es-MX" dirty="0"/>
              <a:t>URL (Localizador Uniforme de Recursos)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890</TotalTime>
  <Words>905</Words>
  <Application>Microsoft Office PowerPoint</Application>
  <PresentationFormat>Presentación en pantalla (4:3)</PresentationFormat>
  <Paragraphs>162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Wingdings 3</vt:lpstr>
      <vt:lpstr>Origen</vt:lpstr>
      <vt:lpstr>Introducción al desarrollo de aplicaciones Web</vt:lpstr>
      <vt:lpstr>¿Qué es Internet?</vt:lpstr>
      <vt:lpstr>Introducción a Internet</vt:lpstr>
      <vt:lpstr>Introducción a Internet</vt:lpstr>
      <vt:lpstr>La historia de Internet</vt:lpstr>
      <vt:lpstr>La World Wide Web</vt:lpstr>
      <vt:lpstr>La World Wide Web</vt:lpstr>
      <vt:lpstr>La World Wide Web</vt:lpstr>
      <vt:lpstr>La World Wide Web</vt:lpstr>
      <vt:lpstr>La World Wide Web</vt:lpstr>
      <vt:lpstr>La Web como plataforma de desarrollo</vt:lpstr>
      <vt:lpstr>La Web como plataforma de desarrollo</vt:lpstr>
      <vt:lpstr>La Web como plataforma de desarrollo</vt:lpstr>
      <vt:lpstr>La Web como plataforma de desarrollo</vt:lpstr>
      <vt:lpstr>Correo electrónico</vt:lpstr>
      <vt:lpstr>FTP</vt:lpstr>
      <vt:lpstr>FTP</vt:lpstr>
      <vt:lpstr>Servicios en línea</vt:lpstr>
      <vt:lpstr>Servicios en línea</vt:lpstr>
      <vt:lpstr>Evolución de las aplicaciones web</vt:lpstr>
      <vt:lpstr>Evolución de las aplicaciones web</vt:lpstr>
    </vt:vector>
  </TitlesOfParts>
  <Company>Universidad Autònoma de Yucatàn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y la World Wide Web</dc:title>
  <dc:creator>María Enriqueta Castellanos Bolaños</dc:creator>
  <cp:lastModifiedBy>Víctor Hugo Menéndez Domínguez</cp:lastModifiedBy>
  <cp:revision>71</cp:revision>
  <dcterms:created xsi:type="dcterms:W3CDTF">2008-09-17T21:27:52Z</dcterms:created>
  <dcterms:modified xsi:type="dcterms:W3CDTF">2019-08-13T22:26:38Z</dcterms:modified>
</cp:coreProperties>
</file>