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60" r:id="rId4"/>
    <p:sldId id="270" r:id="rId5"/>
    <p:sldId id="261" r:id="rId6"/>
    <p:sldId id="262" r:id="rId7"/>
    <p:sldId id="263" r:id="rId8"/>
    <p:sldId id="273" r:id="rId9"/>
    <p:sldId id="274" r:id="rId10"/>
    <p:sldId id="264" r:id="rId11"/>
    <p:sldId id="265" r:id="rId12"/>
    <p:sldId id="275" r:id="rId13"/>
    <p:sldId id="266" r:id="rId14"/>
    <p:sldId id="276" r:id="rId15"/>
    <p:sldId id="267" r:id="rId16"/>
    <p:sldId id="277" r:id="rId17"/>
    <p:sldId id="268" r:id="rId18"/>
    <p:sldId id="269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454AB-353F-47B6-AEB4-8370770452AA}" type="datetimeFigureOut">
              <a:rPr lang="es-MX" smtClean="0"/>
              <a:pPr/>
              <a:t>14/08/19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633C-D301-47ED-8297-B000783E5EA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EA06722-7A81-45A4-A1C3-318C2E823E57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C11-F23F-4073-AF0D-21628AD07828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D7DE-D222-4F58-BC5F-281B08165879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CA1F-D7C1-46EE-9E77-E0B9AD09C06C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7ACEE4D-AF4E-4D95-B1B2-20856AAE89FC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08B-1538-4550-9C9F-1445CD7230AA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2329-EF6D-4A3A-9675-60F3C2308ED8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EA1-8020-42AE-BB5A-747135810288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B67-EE9B-4DB5-ACE8-B94AEFE771F6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85B2-2ABC-4212-9CDF-C2291049775B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AC3E-8B38-4F7D-A01B-EA252CCA3243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B20490-B0E7-44AB-952A-5C9985531D74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/>
              <a:t>Protocolo HTTP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9D09ED-CCF4-4961-A37A-69387A5D1C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Protocolo HTTP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Desarrollo del lado del cliente (Front End)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Cabeceras HTTP</a:t>
            </a:r>
            <a:endParaRPr lang="es-E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El formato general de una cabecera es:</a:t>
            </a:r>
          </a:p>
          <a:p>
            <a:endParaRPr lang="es-MX" dirty="0"/>
          </a:p>
          <a:p>
            <a:endParaRPr lang="es-ES" dirty="0"/>
          </a:p>
        </p:txBody>
      </p:sp>
      <p:graphicFrame>
        <p:nvGraphicFramePr>
          <p:cNvPr id="52240" name="Group 16"/>
          <p:cNvGraphicFramePr>
            <a:graphicFrameLocks noGrp="1"/>
          </p:cNvGraphicFramePr>
          <p:nvPr/>
        </p:nvGraphicFramePr>
        <p:xfrm>
          <a:off x="523056" y="2514600"/>
          <a:ext cx="8153400" cy="39624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Nombre de la variable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: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Cadena ASCII con su valor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/>
              <a:t>Cabeceras comunes para peticiones y respuestas</a:t>
            </a:r>
            <a:endParaRPr lang="es-MX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/>
              <a:t>Content-</a:t>
            </a:r>
            <a:r>
              <a:rPr lang="es-ES" dirty="0" err="1"/>
              <a:t>Type</a:t>
            </a:r>
            <a:endParaRPr lang="es-ES" dirty="0"/>
          </a:p>
          <a:p>
            <a:pPr lvl="1" algn="just"/>
            <a:r>
              <a:rPr lang="es-MX" dirty="0"/>
              <a:t>Descripción MIME de la información contenida en ese mensaje.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Content-</a:t>
            </a:r>
            <a:r>
              <a:rPr lang="es-ES" dirty="0" err="1"/>
              <a:t>Lenght</a:t>
            </a:r>
            <a:endParaRPr lang="es-ES" dirty="0"/>
          </a:p>
          <a:p>
            <a:pPr lvl="1" algn="just"/>
            <a:r>
              <a:rPr lang="es-MX" dirty="0"/>
              <a:t>Longitud en bytes de los datos enviados.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Content-</a:t>
            </a:r>
            <a:r>
              <a:rPr lang="es-ES" dirty="0" err="1"/>
              <a:t>Encoding</a:t>
            </a:r>
            <a:endParaRPr lang="es-ES" dirty="0"/>
          </a:p>
          <a:p>
            <a:pPr lvl="1" algn="just"/>
            <a:r>
              <a:rPr lang="es-MX" dirty="0"/>
              <a:t>Formato de codificación (x-</a:t>
            </a:r>
            <a:r>
              <a:rPr lang="es-MX" dirty="0" err="1"/>
              <a:t>gzip</a:t>
            </a:r>
            <a:r>
              <a:rPr lang="es-MX" dirty="0"/>
              <a:t>, x-</a:t>
            </a:r>
            <a:r>
              <a:rPr lang="es-MX" dirty="0" err="1"/>
              <a:t>compress</a:t>
            </a:r>
            <a:r>
              <a:rPr lang="es-MX" dirty="0"/>
              <a:t>).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/>
              <a:t>Cabeceras comunes para peticiones y respuestas</a:t>
            </a:r>
            <a:endParaRPr lang="es-MX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/>
              <a:t>Date</a:t>
            </a:r>
          </a:p>
          <a:p>
            <a:pPr lvl="1" algn="just"/>
            <a:r>
              <a:rPr lang="es-ES" dirty="0"/>
              <a:t>Fecha local de la operación</a:t>
            </a:r>
          </a:p>
          <a:p>
            <a:pPr algn="just"/>
            <a:endParaRPr lang="es-MX" dirty="0"/>
          </a:p>
          <a:p>
            <a:pPr algn="just"/>
            <a:r>
              <a:rPr lang="es-ES" dirty="0" err="1"/>
              <a:t>Pragma</a:t>
            </a:r>
            <a:endParaRPr lang="es-ES" dirty="0"/>
          </a:p>
          <a:p>
            <a:pPr lvl="1" algn="just"/>
            <a:r>
              <a:rPr lang="es-MX" dirty="0" err="1"/>
              <a:t>Pragma</a:t>
            </a:r>
            <a:r>
              <a:rPr lang="es-MX" dirty="0"/>
              <a:t> : no-cache</a:t>
            </a:r>
          </a:p>
          <a:p>
            <a:pPr lvl="1" algn="just"/>
            <a:r>
              <a:rPr lang="es-MX" dirty="0"/>
              <a:t>Indica al cliente no almacenar la página en la memoria cache.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Cabeceras solo para peticiones del cliente</a:t>
            </a: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Accept</a:t>
            </a:r>
            <a:endParaRPr lang="es-ES" dirty="0"/>
          </a:p>
          <a:p>
            <a:pPr lvl="1"/>
            <a:r>
              <a:rPr lang="es-MX" dirty="0"/>
              <a:t>Lista de tipos MIME aceptados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Authorization</a:t>
            </a:r>
            <a:endParaRPr lang="es-ES" dirty="0"/>
          </a:p>
          <a:p>
            <a:pPr lvl="1" algn="just"/>
            <a:r>
              <a:rPr lang="es-MX" dirty="0"/>
              <a:t>Clave de acceso que envía un cliente para acceder a un recurso protegido.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Cabeceras solo para peticiones del cliente</a:t>
            </a: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Referer</a:t>
            </a:r>
            <a:endParaRPr lang="es-ES" dirty="0"/>
          </a:p>
          <a:p>
            <a:pPr lvl="1" algn="just"/>
            <a:r>
              <a:rPr lang="es-MX" dirty="0"/>
              <a:t>Contiene la URL del documento desde donde se ha activado este enlace.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err="1"/>
              <a:t>User-Agent</a:t>
            </a:r>
            <a:endParaRPr lang="es-ES" dirty="0"/>
          </a:p>
          <a:p>
            <a:pPr lvl="1" algn="just"/>
            <a:r>
              <a:rPr lang="es-MX" dirty="0"/>
              <a:t>Tipo y versión del cliente que realiza la petición.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Cabeceras sólo para respuestas del servidor HTTP</a:t>
            </a:r>
            <a:endParaRPr 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Allow</a:t>
            </a:r>
            <a:endParaRPr lang="es-ES" dirty="0"/>
          </a:p>
          <a:p>
            <a:pPr lvl="1" algn="just"/>
            <a:r>
              <a:rPr lang="es-MX" dirty="0"/>
              <a:t>Informa de los comandos HTTP opcionales que se pueden aplicar sobre el objeto involucrado en la respuesta.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Expires</a:t>
            </a:r>
          </a:p>
          <a:p>
            <a:pPr lvl="1" algn="just"/>
            <a:r>
              <a:rPr lang="es-MX" dirty="0"/>
              <a:t>Fecha de expiración del objeto enviado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err="1"/>
              <a:t>Last-Modified</a:t>
            </a:r>
            <a:endParaRPr lang="es-ES" dirty="0"/>
          </a:p>
          <a:p>
            <a:pPr lvl="1" algn="just"/>
            <a:r>
              <a:rPr lang="es-MX" dirty="0"/>
              <a:t>Fecha de última modificación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Cabeceras sólo para respuestas del servidor HTTP</a:t>
            </a:r>
            <a:endParaRPr 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Location</a:t>
            </a:r>
            <a:endParaRPr lang="es-ES" dirty="0"/>
          </a:p>
          <a:p>
            <a:pPr lvl="1" algn="just"/>
            <a:r>
              <a:rPr lang="es-MX" dirty="0"/>
              <a:t>Ruta absoluta del recurso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Server</a:t>
            </a:r>
          </a:p>
          <a:p>
            <a:pPr lvl="1" algn="just"/>
            <a:r>
              <a:rPr lang="es-ES" dirty="0"/>
              <a:t>Tipo y versión del servidor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WWW-</a:t>
            </a:r>
            <a:r>
              <a:rPr lang="es-ES" dirty="0" err="1"/>
              <a:t>Authenticate</a:t>
            </a:r>
            <a:endParaRPr lang="es-ES" dirty="0"/>
          </a:p>
          <a:p>
            <a:pPr lvl="1" algn="just"/>
            <a:r>
              <a:rPr lang="es-MX" dirty="0" err="1"/>
              <a:t>Metodos</a:t>
            </a:r>
            <a:r>
              <a:rPr lang="es-MX" dirty="0"/>
              <a:t> de autenticación válidos para acceder al recurso</a:t>
            </a:r>
          </a:p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Códigos de Estado</a:t>
            </a:r>
            <a:endParaRPr lang="es-MX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1xx: Mensajes informativos</a:t>
            </a:r>
            <a:endParaRPr lang="es-MX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2xx: Mensajes asociados con operaciones </a:t>
            </a:r>
            <a:r>
              <a:rPr lang="es-ES"/>
              <a:t>realizadas correctamente</a:t>
            </a:r>
            <a:endParaRPr lang="es-MX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3xx: Mensajes de redirección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4xx: Errores del cliente</a:t>
            </a:r>
            <a:endParaRPr lang="es-MX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5xx: Errores del servidor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Protocolo HTTP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</a:t>
            </a:r>
            <a:r>
              <a:rPr lang="es-MX"/>
              <a:t>Desarrollo del lado del cliente (Front End)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HTTP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El protocolo HTTP (</a:t>
            </a:r>
            <a:r>
              <a:rPr lang="es-MX" dirty="0" err="1"/>
              <a:t>Hypertext</a:t>
            </a:r>
            <a:r>
              <a:rPr lang="es-MX" dirty="0"/>
              <a:t> Transfer </a:t>
            </a:r>
            <a:r>
              <a:rPr lang="es-MX" dirty="0" err="1"/>
              <a:t>Protocol</a:t>
            </a:r>
            <a:r>
              <a:rPr lang="es-MX" dirty="0"/>
              <a:t>, Protocolo de Transferencia de Hipertexto) es un sencillo protocolo cliente-servidor que articula los intercambios de información entre los clientes Web y los servidores HTTP.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Protocolo HTTP</a:t>
            </a:r>
            <a:endParaRPr lang="es-MX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Diseñado específicamente para la </a:t>
            </a:r>
            <a:r>
              <a:rPr lang="es-MX" dirty="0" err="1"/>
              <a:t>World</a:t>
            </a:r>
            <a:r>
              <a:rPr lang="es-MX" dirty="0"/>
              <a:t> </a:t>
            </a:r>
            <a:r>
              <a:rPr lang="es-MX" dirty="0" err="1"/>
              <a:t>Wide</a:t>
            </a:r>
            <a:r>
              <a:rPr lang="es-MX" dirty="0"/>
              <a:t> Web.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Intercambia mensajes entre el cliente y el servidor, sin importar el contenido. </a:t>
            </a:r>
          </a:p>
          <a:p>
            <a:pPr lvl="1" algn="just"/>
            <a:r>
              <a:rPr lang="es-ES" dirty="0"/>
              <a:t>MIME (</a:t>
            </a:r>
            <a:r>
              <a:rPr lang="es-ES" dirty="0" err="1"/>
              <a:t>Multipurpose</a:t>
            </a:r>
            <a:r>
              <a:rPr lang="es-ES" dirty="0"/>
              <a:t> Internet Mail </a:t>
            </a:r>
            <a:r>
              <a:rPr lang="es-ES" dirty="0" err="1"/>
              <a:t>Extensions</a:t>
            </a:r>
            <a:r>
              <a:rPr lang="es-ES" dirty="0"/>
              <a:t>)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M</a:t>
            </a:r>
            <a:r>
              <a:rPr lang="es-ES" dirty="0" err="1"/>
              <a:t>antiene</a:t>
            </a:r>
            <a:r>
              <a:rPr lang="es-ES" dirty="0"/>
              <a:t> breves las conexiones.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Protocolo HTTP</a:t>
            </a:r>
            <a:endParaRPr lang="es-MX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ES" dirty="0"/>
              <a:t>Se ejecuta sobre el protocolo TCP/IP.</a:t>
            </a:r>
            <a:endParaRPr lang="es-MX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 basa en sencillas operaciones de solicitud/respuesta.</a:t>
            </a:r>
            <a:endParaRPr lang="es-MX" dirty="0"/>
          </a:p>
          <a:p>
            <a:pPr algn="just"/>
            <a:endParaRPr lang="es-ES" dirty="0"/>
          </a:p>
          <a:p>
            <a:pPr algn="just"/>
            <a:r>
              <a:rPr lang="es-ES" u="sng" dirty="0"/>
              <a:t>NO MANTIENE ESTADO DE LAS CONEXIONES.</a:t>
            </a:r>
            <a:endParaRPr lang="es-MX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Estructura de los mensajes</a:t>
            </a:r>
            <a:endParaRPr lang="es-MX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Petición y respuesta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13385" name="Group 73"/>
          <p:cNvGraphicFramePr>
            <a:graphicFrameLocks noGrp="1"/>
          </p:cNvGraphicFramePr>
          <p:nvPr/>
        </p:nvGraphicFramePr>
        <p:xfrm>
          <a:off x="527248" y="2492896"/>
          <a:ext cx="8077200" cy="2944814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Mensaje de solicitud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Mensaje de respuesta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Comando HTTP + parámetros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Resultado de la solicitud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Cabeceras de requerimiento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Cabeceras de respuesta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Línea en blanco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Línea en blanco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Información opcional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Información opcional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Comandos del protocolo</a:t>
            </a: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El formato general de un comando es:</a:t>
            </a:r>
          </a:p>
          <a:p>
            <a:endParaRPr lang="es-MX" dirty="0"/>
          </a:p>
          <a:p>
            <a:endParaRPr lang="es-MX" dirty="0"/>
          </a:p>
          <a:p>
            <a:endParaRPr lang="es-ES" dirty="0"/>
          </a:p>
        </p:txBody>
      </p:sp>
      <p:graphicFrame>
        <p:nvGraphicFramePr>
          <p:cNvPr id="51230" name="Group 30"/>
          <p:cNvGraphicFramePr>
            <a:graphicFrameLocks noGrp="1"/>
          </p:cNvGraphicFramePr>
          <p:nvPr/>
        </p:nvGraphicFramePr>
        <p:xfrm>
          <a:off x="523056" y="2514600"/>
          <a:ext cx="8153400" cy="701040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Nombre del comando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Objeto sobre el que se aplica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Versión de HTTP utilizada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Comandos del protocolo</a:t>
            </a:r>
            <a:endParaRPr lang="es-MX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GET</a:t>
            </a:r>
            <a:endParaRPr lang="es-MX" dirty="0"/>
          </a:p>
          <a:p>
            <a:pPr lvl="1" algn="just"/>
            <a:r>
              <a:rPr lang="es-MX" dirty="0"/>
              <a:t>Se utiliza siempre que se hace clic sobre un enlace o se escribe directamente un URL.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HEAD</a:t>
            </a:r>
            <a:endParaRPr lang="es-MX" dirty="0"/>
          </a:p>
          <a:p>
            <a:pPr lvl="1" algn="just"/>
            <a:r>
              <a:rPr lang="es-MX" dirty="0"/>
              <a:t>Se puede usar para obtener información sobre el contenido que se va a devolver en respuesta a la petición.</a:t>
            </a:r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Comandos del protocolo</a:t>
            </a:r>
            <a:endParaRPr lang="es-MX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POST</a:t>
            </a:r>
            <a:endParaRPr lang="es-MX" dirty="0"/>
          </a:p>
          <a:p>
            <a:pPr lvl="1" algn="just"/>
            <a:r>
              <a:rPr lang="es-MX" dirty="0"/>
              <a:t>Sirve para enviar información al servidor (p. ej. datos contenidos en un formulario).</a:t>
            </a:r>
          </a:p>
          <a:p>
            <a:pPr algn="just"/>
            <a:endParaRPr lang="es-MX" dirty="0"/>
          </a:p>
          <a:p>
            <a:pPr algn="just"/>
            <a:r>
              <a:rPr lang="es-ES" dirty="0"/>
              <a:t>PUT</a:t>
            </a:r>
          </a:p>
          <a:p>
            <a:pPr lvl="1" algn="just"/>
            <a:r>
              <a:rPr lang="es-ES" dirty="0"/>
              <a:t>Actualiza información sobre un objeto del servidor.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Comandos del protocolo</a:t>
            </a:r>
            <a:endParaRPr lang="es-MX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DELETE</a:t>
            </a:r>
          </a:p>
          <a:p>
            <a:pPr lvl="1" algn="just"/>
            <a:r>
              <a:rPr lang="es-ES" dirty="0"/>
              <a:t>Elimina el documento especificado del servidor.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LINK</a:t>
            </a:r>
          </a:p>
          <a:p>
            <a:pPr lvl="1" algn="just"/>
            <a:r>
              <a:rPr lang="es-ES" dirty="0"/>
              <a:t>Crea una relación entre documentos.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UNLINK</a:t>
            </a:r>
          </a:p>
          <a:p>
            <a:pPr lvl="1" algn="just"/>
            <a:r>
              <a:rPr lang="es-ES" dirty="0"/>
              <a:t>Elimina una relación existente entre documentos del servidor.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09ED-CCF4-4961-A37A-69387A5D1C16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Protocolo HTTP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</TotalTime>
  <Words>574</Words>
  <Application>Microsoft Macintosh PowerPoint</Application>
  <PresentationFormat>Presentación en pantalla (4:3)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Origen</vt:lpstr>
      <vt:lpstr>Protocolo HTTP</vt:lpstr>
      <vt:lpstr>Protocolo HTTP</vt:lpstr>
      <vt:lpstr>Protocolo HTTP</vt:lpstr>
      <vt:lpstr>Protocolo HTTP</vt:lpstr>
      <vt:lpstr>Estructura de los mensajes</vt:lpstr>
      <vt:lpstr>Comandos del protocolo</vt:lpstr>
      <vt:lpstr>Comandos del protocolo</vt:lpstr>
      <vt:lpstr>Comandos del protocolo</vt:lpstr>
      <vt:lpstr>Comandos del protocolo</vt:lpstr>
      <vt:lpstr>Cabeceras HTTP</vt:lpstr>
      <vt:lpstr>Cabeceras comunes para peticiones y respuestas</vt:lpstr>
      <vt:lpstr>Cabeceras comunes para peticiones y respuestas</vt:lpstr>
      <vt:lpstr>Cabeceras solo para peticiones del cliente</vt:lpstr>
      <vt:lpstr>Cabeceras solo para peticiones del cliente</vt:lpstr>
      <vt:lpstr>Cabeceras sólo para respuestas del servidor HTTP</vt:lpstr>
      <vt:lpstr>Cabeceras sólo para respuestas del servidor HTTP</vt:lpstr>
      <vt:lpstr>Códigos de Estado</vt:lpstr>
      <vt:lpstr>Protocolo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HTTP</dc:title>
  <dc:creator>María Enriqueta Castellanos Bolaños</dc:creator>
  <cp:lastModifiedBy>Víctor Hugo Menéndez Domínguez</cp:lastModifiedBy>
  <cp:revision>23</cp:revision>
  <dcterms:created xsi:type="dcterms:W3CDTF">2011-01-27T21:31:43Z</dcterms:created>
  <dcterms:modified xsi:type="dcterms:W3CDTF">2019-08-14T18:03:36Z</dcterms:modified>
</cp:coreProperties>
</file>