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803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2" r:id="rId6"/>
    <p:sldId id="266" r:id="rId7"/>
    <p:sldId id="260" r:id="rId8"/>
    <p:sldId id="264" r:id="rId9"/>
    <p:sldId id="261" r:id="rId10"/>
    <p:sldId id="271" r:id="rId11"/>
    <p:sldId id="270" r:id="rId12"/>
    <p:sldId id="265" r:id="rId13"/>
    <p:sldId id="272" r:id="rId14"/>
    <p:sldId id="263" r:id="rId15"/>
    <p:sldId id="267" r:id="rId16"/>
    <p:sldId id="273" r:id="rId1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F9933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94" autoAdjust="0"/>
  </p:normalViewPr>
  <p:slideViewPr>
    <p:cSldViewPr>
      <p:cViewPr varScale="1">
        <p:scale>
          <a:sx n="121" d="100"/>
          <a:sy n="121" d="100"/>
        </p:scale>
        <p:origin x="69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28" d="100"/>
          <a:sy n="28" d="100"/>
        </p:scale>
        <p:origin x="-126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noProof="0"/>
              <a:t>Haga clic para modificar el estilo de texto del patrón</a:t>
            </a:r>
          </a:p>
          <a:p>
            <a:pPr lvl="1"/>
            <a:r>
              <a:rPr lang="es-ES_tradnl" noProof="0"/>
              <a:t>Segundo nivel</a:t>
            </a:r>
          </a:p>
          <a:p>
            <a:pPr lvl="2"/>
            <a:r>
              <a:rPr lang="es-ES_tradnl" noProof="0"/>
              <a:t>Tercer nivel</a:t>
            </a:r>
          </a:p>
          <a:p>
            <a:pPr lvl="3"/>
            <a:r>
              <a:rPr lang="es-ES_tradnl" noProof="0"/>
              <a:t>Cuarto nivel</a:t>
            </a:r>
          </a:p>
          <a:p>
            <a:pPr lvl="4"/>
            <a:r>
              <a:rPr lang="es-ES_tradnl" noProof="0"/>
              <a:t>Quinto nivel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A0DA71E-3C58-4922-A52A-60748226CB5B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pPr>
              <a:defRPr/>
            </a:pPr>
            <a:r>
              <a:rPr lang="en-US"/>
              <a:t>Modelo Cliente-Servidor</a:t>
            </a:r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pPr>
              <a:defRPr/>
            </a:pPr>
            <a:fld id="{B883C775-85F6-44A0-A1E7-D94E7F1B9E3E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1" name="20 Rectángulo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32 Rectángulo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21 Rectángulo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31 Rectángulo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Modelo Cliente-Servidor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9101EB-86DB-4900-B2A7-35793227FF57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Modelo Cliente-Servidor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48465E-CE16-4542-86B0-E20AB98D420D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7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Modelo Cliente-Servidor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190F36-63BE-458E-A197-E5908B8923CD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pPr>
              <a:defRPr/>
            </a:pPr>
            <a:r>
              <a:rPr lang="en-US"/>
              <a:t>Modelo Cliente-Servidor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pPr>
              <a:defRPr/>
            </a:pPr>
            <a:fld id="{82BCEA9B-9A2B-4885-8061-172EB17795B4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7" name="6 Rectángulo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Modelo Cliente-Servidor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A23DF0-65EE-4AB0-AE78-8442FDBA5EE3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Modelo Cliente-Servidor</a:t>
            </a: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A08562-8E40-4FA3-BFC4-1E96D6D4476D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Modelo Cliente-Servidor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7B4D04-A7CA-4302-96D9-E20907B8857B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6" name="5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Modelo Cliente-Servidor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2B1661-C47E-4A26-87B3-A9768959213D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5" name="4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Modelo Cliente-Servidor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FEEC93-14FF-4763-9283-A17C8830B657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Marcador de contenido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Modelo Cliente-Servidor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D1C170-7BCD-4C4B-B9CB-9535A6A469C4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Modelo Cliente-Servidor</a:t>
            </a:r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11D1633C-3111-4FD2-B614-65E4CF988D83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8" name="27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28 Conector recto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Modelo Cliente-Servidor</a:t>
            </a:r>
          </a:p>
        </p:txBody>
      </p:sp>
      <p:sp>
        <p:nvSpPr>
          <p:cNvPr id="6" name="5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Unidad 1. Conceptos Preliminares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solidFill>
                  <a:srgbClr val="838383"/>
                </a:solidFill>
              </a:rPr>
              <a:t>Aplicación - Cliente - Servidor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22E537-6542-44A9-8C7D-70F8890D2850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22532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endParaRPr lang="es-MX" dirty="0"/>
          </a:p>
          <a:p>
            <a:pPr algn="just"/>
            <a:r>
              <a:rPr lang="es-MX" dirty="0"/>
              <a:t>Parte del proceso lo realiza el cliente.</a:t>
            </a:r>
          </a:p>
          <a:p>
            <a:pPr algn="just"/>
            <a:endParaRPr lang="es-MX" dirty="0"/>
          </a:p>
          <a:p>
            <a:pPr algn="just"/>
            <a:r>
              <a:rPr lang="es-MX" dirty="0"/>
              <a:t>Ejemplo:</a:t>
            </a:r>
          </a:p>
          <a:p>
            <a:pPr lvl="1" algn="just"/>
            <a:r>
              <a:rPr lang="es-MX" dirty="0"/>
              <a:t>Un buscador validaría los datos proporcionados desde el cliente, pero el proceso de búsqueda se efectuaría en el servidor.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Modelo Cliente-Servidor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 fontAlgn="auto">
              <a:spcAft>
                <a:spcPts val="0"/>
              </a:spcAft>
              <a:defRPr/>
            </a:pPr>
            <a:r>
              <a:rPr lang="es-ES_tradnl" dirty="0"/>
              <a:t>Mejor Variante de Aplicación - Cliente - Servidor</a:t>
            </a:r>
          </a:p>
        </p:txBody>
      </p:sp>
      <p:sp>
        <p:nvSpPr>
          <p:cNvPr id="22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8</a:t>
            </a: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1905000" y="1340768"/>
            <a:ext cx="1600200" cy="1752600"/>
          </a:xfrm>
          <a:prstGeom prst="rect">
            <a:avLst/>
          </a:prstGeom>
          <a:gradFill rotWithShape="0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b" anchorCtr="1"/>
          <a:lstStyle/>
          <a:p>
            <a:pPr algn="ctr">
              <a:defRPr/>
            </a:pPr>
            <a:r>
              <a:rPr lang="es-ES_tradnl">
                <a:latin typeface="Verdana" pitchFamily="34" charset="0"/>
              </a:rPr>
              <a:t>Cliente 1</a:t>
            </a:r>
          </a:p>
        </p:txBody>
      </p:sp>
      <p:sp>
        <p:nvSpPr>
          <p:cNvPr id="23557" name="AutoShape 4"/>
          <p:cNvSpPr>
            <a:spLocks noChangeArrowheads="1"/>
          </p:cNvSpPr>
          <p:nvPr/>
        </p:nvSpPr>
        <p:spPr bwMode="auto">
          <a:xfrm>
            <a:off x="2438400" y="3284984"/>
            <a:ext cx="533400" cy="533400"/>
          </a:xfrm>
          <a:prstGeom prst="upDownArrow">
            <a:avLst>
              <a:gd name="adj1" fmla="val 50000"/>
              <a:gd name="adj2" fmla="val 2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23558" name="AutoShape 5"/>
          <p:cNvSpPr>
            <a:spLocks noChangeArrowheads="1"/>
          </p:cNvSpPr>
          <p:nvPr/>
        </p:nvSpPr>
        <p:spPr bwMode="auto">
          <a:xfrm>
            <a:off x="4343400" y="3284984"/>
            <a:ext cx="533400" cy="533400"/>
          </a:xfrm>
          <a:prstGeom prst="upDownArrow">
            <a:avLst>
              <a:gd name="adj1" fmla="val 50000"/>
              <a:gd name="adj2" fmla="val 2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23559" name="AutoShape 6"/>
          <p:cNvSpPr>
            <a:spLocks noChangeArrowheads="1"/>
          </p:cNvSpPr>
          <p:nvPr/>
        </p:nvSpPr>
        <p:spPr bwMode="auto">
          <a:xfrm>
            <a:off x="6248400" y="3284984"/>
            <a:ext cx="533400" cy="533400"/>
          </a:xfrm>
          <a:prstGeom prst="upDownArrow">
            <a:avLst>
              <a:gd name="adj1" fmla="val 50000"/>
              <a:gd name="adj2" fmla="val 2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23560" name="Rectangle 7"/>
          <p:cNvSpPr>
            <a:spLocks noChangeArrowheads="1"/>
          </p:cNvSpPr>
          <p:nvPr/>
        </p:nvSpPr>
        <p:spPr bwMode="auto">
          <a:xfrm>
            <a:off x="2057400" y="1412776"/>
            <a:ext cx="1295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ES_tradnl" sz="1800">
                <a:latin typeface="Tahoma" pitchFamily="34" charset="0"/>
              </a:rPr>
              <a:t>Aplicación</a:t>
            </a:r>
          </a:p>
        </p:txBody>
      </p:sp>
      <p:sp>
        <p:nvSpPr>
          <p:cNvPr id="20488" name="Rectangle 8"/>
          <p:cNvSpPr>
            <a:spLocks noChangeArrowheads="1"/>
          </p:cNvSpPr>
          <p:nvPr/>
        </p:nvSpPr>
        <p:spPr bwMode="auto">
          <a:xfrm>
            <a:off x="3810000" y="1340768"/>
            <a:ext cx="1600200" cy="1752600"/>
          </a:xfrm>
          <a:prstGeom prst="rect">
            <a:avLst/>
          </a:prstGeom>
          <a:gradFill rotWithShape="0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b" anchorCtr="1"/>
          <a:lstStyle/>
          <a:p>
            <a:pPr algn="ctr">
              <a:defRPr/>
            </a:pPr>
            <a:r>
              <a:rPr lang="es-ES_tradnl">
                <a:latin typeface="Verdana" pitchFamily="34" charset="0"/>
              </a:rPr>
              <a:t>Cliente 2</a:t>
            </a:r>
          </a:p>
        </p:txBody>
      </p:sp>
      <p:sp>
        <p:nvSpPr>
          <p:cNvPr id="20490" name="Rectangle 10"/>
          <p:cNvSpPr>
            <a:spLocks noChangeArrowheads="1"/>
          </p:cNvSpPr>
          <p:nvPr/>
        </p:nvSpPr>
        <p:spPr bwMode="auto">
          <a:xfrm>
            <a:off x="5715000" y="1340768"/>
            <a:ext cx="1600200" cy="1752600"/>
          </a:xfrm>
          <a:prstGeom prst="rect">
            <a:avLst/>
          </a:prstGeom>
          <a:gradFill rotWithShape="0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b" anchorCtr="1"/>
          <a:lstStyle/>
          <a:p>
            <a:pPr algn="ctr">
              <a:defRPr/>
            </a:pPr>
            <a:r>
              <a:rPr lang="es-ES_tradnl">
                <a:latin typeface="Verdana" pitchFamily="34" charset="0"/>
              </a:rPr>
              <a:t>Cliente 3</a:t>
            </a:r>
          </a:p>
        </p:txBody>
      </p:sp>
      <p:sp>
        <p:nvSpPr>
          <p:cNvPr id="20492" name="Rectangle 12"/>
          <p:cNvSpPr>
            <a:spLocks noChangeArrowheads="1"/>
          </p:cNvSpPr>
          <p:nvPr/>
        </p:nvSpPr>
        <p:spPr bwMode="auto">
          <a:xfrm>
            <a:off x="1981200" y="3933056"/>
            <a:ext cx="5257800" cy="2286000"/>
          </a:xfrm>
          <a:prstGeom prst="rect">
            <a:avLst/>
          </a:prstGeom>
          <a:gradFill rotWithShape="0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b" anchorCtr="1"/>
          <a:lstStyle/>
          <a:p>
            <a:pPr algn="ctr">
              <a:defRPr/>
            </a:pPr>
            <a:r>
              <a:rPr lang="es-ES_tradnl">
                <a:latin typeface="Verdana" pitchFamily="34" charset="0"/>
              </a:rPr>
              <a:t>Servidor</a:t>
            </a:r>
          </a:p>
        </p:txBody>
      </p:sp>
      <p:sp>
        <p:nvSpPr>
          <p:cNvPr id="23564" name="Rectangle 13"/>
          <p:cNvSpPr>
            <a:spLocks noChangeArrowheads="1"/>
          </p:cNvSpPr>
          <p:nvPr/>
        </p:nvSpPr>
        <p:spPr bwMode="auto">
          <a:xfrm>
            <a:off x="2209800" y="4119736"/>
            <a:ext cx="4724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ES_tradnl">
                <a:latin typeface="Verdana" pitchFamily="34" charset="0"/>
              </a:rPr>
              <a:t>Aplicación</a:t>
            </a:r>
          </a:p>
        </p:txBody>
      </p:sp>
      <p:sp>
        <p:nvSpPr>
          <p:cNvPr id="23565" name="Rectangle 14"/>
          <p:cNvSpPr>
            <a:spLocks noChangeArrowheads="1"/>
          </p:cNvSpPr>
          <p:nvPr/>
        </p:nvSpPr>
        <p:spPr bwMode="auto">
          <a:xfrm>
            <a:off x="2223864" y="5157192"/>
            <a:ext cx="4724400" cy="533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ES_tradnl">
                <a:latin typeface="Verdana" pitchFamily="34" charset="0"/>
              </a:rPr>
              <a:t>Datos</a:t>
            </a:r>
          </a:p>
        </p:txBody>
      </p:sp>
      <p:sp>
        <p:nvSpPr>
          <p:cNvPr id="23566" name="AutoShape 15"/>
          <p:cNvSpPr>
            <a:spLocks noChangeArrowheads="1"/>
          </p:cNvSpPr>
          <p:nvPr/>
        </p:nvSpPr>
        <p:spPr bwMode="auto">
          <a:xfrm>
            <a:off x="4343400" y="4704184"/>
            <a:ext cx="457200" cy="381000"/>
          </a:xfrm>
          <a:prstGeom prst="upDownArrow">
            <a:avLst>
              <a:gd name="adj1" fmla="val 50000"/>
              <a:gd name="adj2" fmla="val 2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23567" name="Rectangle 16"/>
          <p:cNvSpPr>
            <a:spLocks noChangeArrowheads="1"/>
          </p:cNvSpPr>
          <p:nvPr/>
        </p:nvSpPr>
        <p:spPr bwMode="auto">
          <a:xfrm>
            <a:off x="2057400" y="2276872"/>
            <a:ext cx="1295400" cy="381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ES_tradnl" sz="1800">
                <a:latin typeface="Tahoma" pitchFamily="34" charset="0"/>
              </a:rPr>
              <a:t>Datos</a:t>
            </a:r>
          </a:p>
        </p:txBody>
      </p:sp>
      <p:sp>
        <p:nvSpPr>
          <p:cNvPr id="23568" name="AutoShape 17"/>
          <p:cNvSpPr>
            <a:spLocks noChangeArrowheads="1"/>
          </p:cNvSpPr>
          <p:nvPr/>
        </p:nvSpPr>
        <p:spPr bwMode="auto">
          <a:xfrm>
            <a:off x="2438400" y="1900064"/>
            <a:ext cx="457200" cy="304800"/>
          </a:xfrm>
          <a:prstGeom prst="upDownArrow">
            <a:avLst>
              <a:gd name="adj1" fmla="val 50000"/>
              <a:gd name="adj2" fmla="val 2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23569" name="Rectangle 18"/>
          <p:cNvSpPr>
            <a:spLocks noChangeArrowheads="1"/>
          </p:cNvSpPr>
          <p:nvPr/>
        </p:nvSpPr>
        <p:spPr bwMode="auto">
          <a:xfrm>
            <a:off x="3962400" y="1412776"/>
            <a:ext cx="1295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ES_tradnl" sz="1800">
                <a:latin typeface="Tahoma" pitchFamily="34" charset="0"/>
              </a:rPr>
              <a:t>Aplicación</a:t>
            </a:r>
          </a:p>
        </p:txBody>
      </p:sp>
      <p:sp>
        <p:nvSpPr>
          <p:cNvPr id="23570" name="Rectangle 19"/>
          <p:cNvSpPr>
            <a:spLocks noChangeArrowheads="1"/>
          </p:cNvSpPr>
          <p:nvPr/>
        </p:nvSpPr>
        <p:spPr bwMode="auto">
          <a:xfrm>
            <a:off x="3962400" y="2276872"/>
            <a:ext cx="1295400" cy="381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ES_tradnl" sz="1800">
                <a:latin typeface="Tahoma" pitchFamily="34" charset="0"/>
              </a:rPr>
              <a:t>Datos</a:t>
            </a:r>
          </a:p>
        </p:txBody>
      </p:sp>
      <p:sp>
        <p:nvSpPr>
          <p:cNvPr id="23571" name="AutoShape 20"/>
          <p:cNvSpPr>
            <a:spLocks noChangeArrowheads="1"/>
          </p:cNvSpPr>
          <p:nvPr/>
        </p:nvSpPr>
        <p:spPr bwMode="auto">
          <a:xfrm>
            <a:off x="4343400" y="1900064"/>
            <a:ext cx="457200" cy="304800"/>
          </a:xfrm>
          <a:prstGeom prst="upDownArrow">
            <a:avLst>
              <a:gd name="adj1" fmla="val 50000"/>
              <a:gd name="adj2" fmla="val 2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23572" name="Rectangle 21"/>
          <p:cNvSpPr>
            <a:spLocks noChangeArrowheads="1"/>
          </p:cNvSpPr>
          <p:nvPr/>
        </p:nvSpPr>
        <p:spPr bwMode="auto">
          <a:xfrm>
            <a:off x="5867400" y="1412776"/>
            <a:ext cx="1295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ES_tradnl" sz="1800">
                <a:latin typeface="Tahoma" pitchFamily="34" charset="0"/>
              </a:rPr>
              <a:t>Aplicación</a:t>
            </a:r>
          </a:p>
        </p:txBody>
      </p:sp>
      <p:sp>
        <p:nvSpPr>
          <p:cNvPr id="23573" name="Rectangle 22"/>
          <p:cNvSpPr>
            <a:spLocks noChangeArrowheads="1"/>
          </p:cNvSpPr>
          <p:nvPr/>
        </p:nvSpPr>
        <p:spPr bwMode="auto">
          <a:xfrm>
            <a:off x="5867400" y="2276872"/>
            <a:ext cx="1295400" cy="381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ES_tradnl" sz="1800">
                <a:latin typeface="Tahoma" pitchFamily="34" charset="0"/>
              </a:rPr>
              <a:t>Datos</a:t>
            </a:r>
          </a:p>
        </p:txBody>
      </p:sp>
      <p:sp>
        <p:nvSpPr>
          <p:cNvPr id="23574" name="AutoShape 23"/>
          <p:cNvSpPr>
            <a:spLocks noChangeArrowheads="1"/>
          </p:cNvSpPr>
          <p:nvPr/>
        </p:nvSpPr>
        <p:spPr bwMode="auto">
          <a:xfrm>
            <a:off x="6248400" y="1900064"/>
            <a:ext cx="457200" cy="304800"/>
          </a:xfrm>
          <a:prstGeom prst="upDownArrow">
            <a:avLst>
              <a:gd name="adj1" fmla="val 50000"/>
              <a:gd name="adj2" fmla="val 2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23" name="2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Modelo Cliente-Servidor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dirty="0">
                <a:solidFill>
                  <a:srgbClr val="838383"/>
                </a:solidFill>
              </a:rPr>
              <a:t>Mejor Variante de Aplicación - Cliente - Servidor</a:t>
            </a:r>
          </a:p>
        </p:txBody>
      </p:sp>
      <p:sp>
        <p:nvSpPr>
          <p:cNvPr id="11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57144D-A956-4F96-8728-57D52916765A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24580" name="Rectangle 1027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endParaRPr lang="es-ES_tradnl" dirty="0"/>
          </a:p>
          <a:p>
            <a:r>
              <a:rPr lang="es-ES_tradnl" dirty="0"/>
              <a:t>Tienda Web</a:t>
            </a:r>
          </a:p>
        </p:txBody>
      </p:sp>
      <p:sp>
        <p:nvSpPr>
          <p:cNvPr id="13320" name="AutoShape 1032"/>
          <p:cNvSpPr>
            <a:spLocks noChangeArrowheads="1"/>
          </p:cNvSpPr>
          <p:nvPr/>
        </p:nvSpPr>
        <p:spPr bwMode="auto">
          <a:xfrm>
            <a:off x="6858000" y="1700808"/>
            <a:ext cx="1295400" cy="2590800"/>
          </a:xfrm>
          <a:prstGeom prst="cube">
            <a:avLst>
              <a:gd name="adj" fmla="val 25000"/>
            </a:avLst>
          </a:prstGeom>
          <a:gradFill rotWithShape="0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b" anchorCtr="1"/>
          <a:lstStyle/>
          <a:p>
            <a:pPr>
              <a:defRPr/>
            </a:pPr>
            <a:endParaRPr lang="es-MX"/>
          </a:p>
        </p:txBody>
      </p:sp>
      <p:pic>
        <p:nvPicPr>
          <p:cNvPr id="24582" name="Picture 103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2708920"/>
            <a:ext cx="2438400" cy="239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3" name="Picture 103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3429000"/>
            <a:ext cx="2438400" cy="239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4" name="Picture 103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3789040"/>
            <a:ext cx="2438400" cy="239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85" name="AutoShape 1035"/>
          <p:cNvSpPr>
            <a:spLocks noChangeArrowheads="1"/>
          </p:cNvSpPr>
          <p:nvPr/>
        </p:nvSpPr>
        <p:spPr bwMode="auto">
          <a:xfrm rot="-1264997">
            <a:off x="4527713" y="2913472"/>
            <a:ext cx="1219200" cy="381000"/>
          </a:xfrm>
          <a:prstGeom prst="rightArrow">
            <a:avLst>
              <a:gd name="adj1" fmla="val 50000"/>
              <a:gd name="adj2" fmla="val 8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24586" name="AutoShape 1037"/>
          <p:cNvSpPr>
            <a:spLocks noChangeArrowheads="1"/>
          </p:cNvSpPr>
          <p:nvPr/>
        </p:nvSpPr>
        <p:spPr bwMode="auto">
          <a:xfrm rot="-1264997">
            <a:off x="5557327" y="3347504"/>
            <a:ext cx="1219200" cy="381000"/>
          </a:xfrm>
          <a:prstGeom prst="rightArrow">
            <a:avLst>
              <a:gd name="adj1" fmla="val 50000"/>
              <a:gd name="adj2" fmla="val 8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24587" name="AutoShape 1038"/>
          <p:cNvSpPr>
            <a:spLocks noChangeArrowheads="1"/>
          </p:cNvSpPr>
          <p:nvPr/>
        </p:nvSpPr>
        <p:spPr bwMode="auto">
          <a:xfrm rot="-1264997">
            <a:off x="3685119" y="2265400"/>
            <a:ext cx="1219200" cy="381000"/>
          </a:xfrm>
          <a:prstGeom prst="rightArrow">
            <a:avLst>
              <a:gd name="adj1" fmla="val 50000"/>
              <a:gd name="adj2" fmla="val 8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2" name="1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Modelo Cliente-Servidor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s-MX" dirty="0"/>
              <a:t>Mejor Variante de Aplicación - Cliente - Servidor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C3B489-874F-4459-8408-8DABE87066C2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25604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MX" dirty="0"/>
          </a:p>
          <a:p>
            <a:r>
              <a:rPr lang="es-MX" dirty="0"/>
              <a:t>Tienda Web</a:t>
            </a:r>
          </a:p>
          <a:p>
            <a:pPr lvl="1"/>
            <a:endParaRPr lang="es-MX" dirty="0"/>
          </a:p>
          <a:p>
            <a:pPr lvl="1"/>
            <a:r>
              <a:rPr lang="es-MX" dirty="0"/>
              <a:t>Cliente</a:t>
            </a:r>
          </a:p>
          <a:p>
            <a:pPr lvl="2"/>
            <a:r>
              <a:rPr lang="es-MX" dirty="0"/>
              <a:t>Datos almacenados en cookies (registra los productos seleccionados para su envío posterior).</a:t>
            </a:r>
          </a:p>
          <a:p>
            <a:pPr lvl="2"/>
            <a:r>
              <a:rPr lang="es-MX" dirty="0"/>
              <a:t>Validaciones y administración del carrito de compras que se realiza en javascript.</a:t>
            </a:r>
          </a:p>
          <a:p>
            <a:pPr lvl="1" algn="just"/>
            <a:r>
              <a:rPr lang="es-MX" dirty="0"/>
              <a:t>Servidor</a:t>
            </a:r>
          </a:p>
          <a:p>
            <a:pPr lvl="2" algn="just"/>
            <a:r>
              <a:rPr lang="es-MX" dirty="0"/>
              <a:t>Aplicación Web que gestiona la base de datos.</a:t>
            </a:r>
          </a:p>
          <a:p>
            <a:pPr lvl="2" algn="just">
              <a:buFont typeface="Arial" charset="0"/>
              <a:buChar char="•"/>
            </a:pPr>
            <a:endParaRPr lang="es-MX" dirty="0"/>
          </a:p>
          <a:p>
            <a:pPr algn="just"/>
            <a:r>
              <a:rPr lang="es-MX" dirty="0"/>
              <a:t>Dispositivo móvil para levantamiento de pedidos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Modelo Cliente-Servidor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>
                <a:solidFill>
                  <a:srgbClr val="838383"/>
                </a:solidFill>
              </a:rPr>
              <a:t>Problemas</a:t>
            </a:r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50AAC1-F57A-4A95-BEF7-93CCB439523C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26628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algn="just"/>
            <a:endParaRPr lang="es-ES_tradnl" dirty="0"/>
          </a:p>
          <a:p>
            <a:pPr algn="just"/>
            <a:r>
              <a:rPr lang="es-ES_tradnl" dirty="0"/>
              <a:t>¿Qué problemas presenta esta tecnología?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Modelo Cliente-Servidor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>
                <a:solidFill>
                  <a:srgbClr val="838383"/>
                </a:solidFill>
              </a:rPr>
              <a:t>Clientes gruesos y delgados</a:t>
            </a:r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D6BC69-47BA-4F17-9E38-12D39C74DF77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27652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endParaRPr lang="es-ES_tradnl" dirty="0"/>
          </a:p>
          <a:p>
            <a:r>
              <a:rPr lang="es-ES_tradnl" dirty="0"/>
              <a:t>Grado de funcionalidad del cliente</a:t>
            </a:r>
          </a:p>
          <a:p>
            <a:pPr lvl="1"/>
            <a:endParaRPr lang="es-ES_tradnl" dirty="0"/>
          </a:p>
          <a:p>
            <a:pPr lvl="1"/>
            <a:r>
              <a:rPr lang="es-ES_tradnl" dirty="0"/>
              <a:t>Mínima o nula: </a:t>
            </a:r>
            <a:r>
              <a:rPr lang="es-ES_tradnl" b="1" dirty="0"/>
              <a:t>Cliente Delgado</a:t>
            </a:r>
            <a:endParaRPr lang="es-ES_tradnl" dirty="0"/>
          </a:p>
          <a:p>
            <a:pPr lvl="2"/>
            <a:r>
              <a:rPr lang="es-ES_tradnl" dirty="0"/>
              <a:t>Terminales tontas</a:t>
            </a:r>
          </a:p>
          <a:p>
            <a:pPr lvl="2"/>
            <a:r>
              <a:rPr lang="es-ES_tradnl" dirty="0"/>
              <a:t>Navegador </a:t>
            </a:r>
          </a:p>
          <a:p>
            <a:pPr lvl="1"/>
            <a:endParaRPr lang="es-ES_tradnl" dirty="0"/>
          </a:p>
          <a:p>
            <a:pPr lvl="1"/>
            <a:r>
              <a:rPr lang="es-ES_tradnl" dirty="0"/>
              <a:t>Promedio o total: </a:t>
            </a:r>
            <a:r>
              <a:rPr lang="es-ES_tradnl" b="1" dirty="0"/>
              <a:t>Cliente Grueso</a:t>
            </a:r>
          </a:p>
          <a:p>
            <a:pPr lvl="2"/>
            <a:r>
              <a:rPr lang="es-ES_tradnl" dirty="0"/>
              <a:t>Aplicaciones Web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Modelo Cliente-Servidor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Modelo Cliente-Servidor</a:t>
            </a:r>
          </a:p>
        </p:txBody>
      </p:sp>
      <p:sp>
        <p:nvSpPr>
          <p:cNvPr id="6" name="5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Unidad 1. </a:t>
            </a:r>
            <a:r>
              <a:rPr lang="es-MX"/>
              <a:t>Desarrollo del lado del cliente (Front End)</a:t>
            </a:r>
            <a:endParaRPr lang="es-MX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>
                <a:solidFill>
                  <a:srgbClr val="838383"/>
                </a:solidFill>
              </a:rPr>
              <a:t>Aplicaciones Tradicionales</a:t>
            </a:r>
          </a:p>
        </p:txBody>
      </p:sp>
      <p:sp>
        <p:nvSpPr>
          <p:cNvPr id="11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B7834E-874A-40A9-9F1C-0F3C6EFF7AD4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1981200" y="3886200"/>
            <a:ext cx="2330450" cy="1752600"/>
          </a:xfrm>
          <a:prstGeom prst="rect">
            <a:avLst/>
          </a:prstGeom>
          <a:gradFill rotWithShape="0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b" anchorCtr="1"/>
          <a:lstStyle/>
          <a:p>
            <a:pPr>
              <a:defRPr/>
            </a:pPr>
            <a:endParaRPr lang="es-MX"/>
          </a:p>
        </p:txBody>
      </p:sp>
      <p:sp>
        <p:nvSpPr>
          <p:cNvPr id="14341" name="AutoShape 4"/>
          <p:cNvSpPr>
            <a:spLocks noChangeArrowheads="1"/>
          </p:cNvSpPr>
          <p:nvPr/>
        </p:nvSpPr>
        <p:spPr bwMode="auto">
          <a:xfrm>
            <a:off x="2154238" y="4038600"/>
            <a:ext cx="1984375" cy="1447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4102" name="AutoShape 6"/>
          <p:cNvSpPr>
            <a:spLocks noChangeArrowheads="1"/>
          </p:cNvSpPr>
          <p:nvPr/>
        </p:nvSpPr>
        <p:spPr bwMode="auto">
          <a:xfrm flipV="1">
            <a:off x="2066925" y="5715000"/>
            <a:ext cx="2159000" cy="1524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gradFill rotWithShape="0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b" anchorCtr="1"/>
          <a:lstStyle/>
          <a:p>
            <a:pPr>
              <a:defRPr/>
            </a:pPr>
            <a:endParaRPr lang="es-MX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4570413" y="2133600"/>
            <a:ext cx="3278187" cy="3733800"/>
          </a:xfrm>
          <a:prstGeom prst="rect">
            <a:avLst/>
          </a:prstGeom>
          <a:gradFill rotWithShape="0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b" anchorCtr="1"/>
          <a:lstStyle/>
          <a:p>
            <a:pPr>
              <a:defRPr/>
            </a:pPr>
            <a:endParaRPr lang="es-MX"/>
          </a:p>
        </p:txBody>
      </p:sp>
      <p:sp>
        <p:nvSpPr>
          <p:cNvPr id="14344" name="Rectangle 18"/>
          <p:cNvSpPr>
            <a:spLocks noChangeArrowheads="1"/>
          </p:cNvSpPr>
          <p:nvPr/>
        </p:nvSpPr>
        <p:spPr bwMode="auto">
          <a:xfrm>
            <a:off x="4724400" y="2514600"/>
            <a:ext cx="2971800" cy="297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b" anchorCtr="1"/>
          <a:lstStyle/>
          <a:p>
            <a:pPr algn="ctr"/>
            <a:r>
              <a:rPr lang="es-ES_tradnl">
                <a:latin typeface="Verdana" pitchFamily="34" charset="0"/>
              </a:rPr>
              <a:t>Sistema Operativo</a:t>
            </a:r>
          </a:p>
        </p:txBody>
      </p:sp>
      <p:sp>
        <p:nvSpPr>
          <p:cNvPr id="14345" name="Rectangle 10"/>
          <p:cNvSpPr>
            <a:spLocks noChangeArrowheads="1"/>
          </p:cNvSpPr>
          <p:nvPr/>
        </p:nvSpPr>
        <p:spPr bwMode="auto">
          <a:xfrm>
            <a:off x="5105400" y="2819400"/>
            <a:ext cx="22860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ES_tradnl">
                <a:latin typeface="Verdana" pitchFamily="34" charset="0"/>
              </a:rPr>
              <a:t>Aplicaciones</a:t>
            </a:r>
          </a:p>
        </p:txBody>
      </p:sp>
      <p:sp>
        <p:nvSpPr>
          <p:cNvPr id="14346" name="Rectangle 9"/>
          <p:cNvSpPr>
            <a:spLocks noChangeArrowheads="1"/>
          </p:cNvSpPr>
          <p:nvPr/>
        </p:nvSpPr>
        <p:spPr bwMode="auto">
          <a:xfrm>
            <a:off x="5105400" y="4114800"/>
            <a:ext cx="2286000" cy="6858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ES_tradnl">
                <a:latin typeface="Verdana" pitchFamily="34" charset="0"/>
              </a:rPr>
              <a:t>Datos</a:t>
            </a:r>
          </a:p>
        </p:txBody>
      </p:sp>
      <p:sp>
        <p:nvSpPr>
          <p:cNvPr id="14347" name="AutoShape 12"/>
          <p:cNvSpPr>
            <a:spLocks noChangeArrowheads="1"/>
          </p:cNvSpPr>
          <p:nvPr/>
        </p:nvSpPr>
        <p:spPr bwMode="auto">
          <a:xfrm>
            <a:off x="6010275" y="3581400"/>
            <a:ext cx="523875" cy="457200"/>
          </a:xfrm>
          <a:prstGeom prst="upDownArrow">
            <a:avLst>
              <a:gd name="adj1" fmla="val 50000"/>
              <a:gd name="adj2" fmla="val 2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2" name="1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Modelo Cliente-Servidor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>
                <a:solidFill>
                  <a:srgbClr val="838383"/>
                </a:solidFill>
              </a:rPr>
              <a:t>Problemas</a:t>
            </a:r>
          </a:p>
        </p:txBody>
      </p:sp>
      <p:sp>
        <p:nvSpPr>
          <p:cNvPr id="5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01F544-7987-41E2-A831-5F31D225D8CA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15364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endParaRPr lang="es-ES_tradnl" dirty="0"/>
          </a:p>
          <a:p>
            <a:pPr algn="just"/>
            <a:r>
              <a:rPr lang="es-ES_tradnl" dirty="0"/>
              <a:t>¿Qué problemas se pueden presentar con este tipo de aplicaciones?</a:t>
            </a:r>
          </a:p>
        </p:txBody>
      </p:sp>
      <p:grpSp>
        <p:nvGrpSpPr>
          <p:cNvPr id="61" name="60 Grupo"/>
          <p:cNvGrpSpPr/>
          <p:nvPr/>
        </p:nvGrpSpPr>
        <p:grpSpPr>
          <a:xfrm>
            <a:off x="1853208" y="2996952"/>
            <a:ext cx="5455096" cy="2486000"/>
            <a:chOff x="2411760" y="3068960"/>
            <a:chExt cx="5455096" cy="2486000"/>
          </a:xfrm>
        </p:grpSpPr>
        <p:grpSp>
          <p:nvGrpSpPr>
            <p:cNvPr id="15365" name="Group 19"/>
            <p:cNvGrpSpPr>
              <a:grpSpLocks/>
            </p:cNvGrpSpPr>
            <p:nvPr/>
          </p:nvGrpSpPr>
          <p:grpSpPr bwMode="auto">
            <a:xfrm>
              <a:off x="2411760" y="4869160"/>
              <a:ext cx="990600" cy="685800"/>
              <a:chOff x="1248" y="3264"/>
              <a:chExt cx="624" cy="432"/>
            </a:xfrm>
          </p:grpSpPr>
          <p:grpSp>
            <p:nvGrpSpPr>
              <p:cNvPr id="15410" name="Group 4"/>
              <p:cNvGrpSpPr>
                <a:grpSpLocks/>
              </p:cNvGrpSpPr>
              <p:nvPr/>
            </p:nvGrpSpPr>
            <p:grpSpPr bwMode="auto">
              <a:xfrm>
                <a:off x="1248" y="3264"/>
                <a:ext cx="624" cy="432"/>
                <a:chOff x="1248" y="1344"/>
                <a:chExt cx="3264" cy="2352"/>
              </a:xfrm>
            </p:grpSpPr>
            <p:grpSp>
              <p:nvGrpSpPr>
                <p:cNvPr id="15415" name="Group 5"/>
                <p:cNvGrpSpPr>
                  <a:grpSpLocks/>
                </p:cNvGrpSpPr>
                <p:nvPr/>
              </p:nvGrpSpPr>
              <p:grpSpPr bwMode="auto">
                <a:xfrm>
                  <a:off x="1248" y="2448"/>
                  <a:ext cx="1296" cy="1248"/>
                  <a:chOff x="1248" y="2448"/>
                  <a:chExt cx="1296" cy="1248"/>
                </a:xfrm>
              </p:grpSpPr>
              <p:sp>
                <p:nvSpPr>
                  <p:cNvPr id="15417" name="Rectangle 6"/>
                  <p:cNvSpPr>
                    <a:spLocks noChangeArrowheads="1"/>
                  </p:cNvSpPr>
                  <p:nvPr/>
                </p:nvSpPr>
                <p:spPr bwMode="auto">
                  <a:xfrm>
                    <a:off x="1248" y="2448"/>
                    <a:ext cx="1296" cy="1104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s-MX"/>
                  </a:p>
                </p:txBody>
              </p:sp>
              <p:sp>
                <p:nvSpPr>
                  <p:cNvPr id="15418" name="AutoShape 7"/>
                  <p:cNvSpPr>
                    <a:spLocks noChangeArrowheads="1"/>
                  </p:cNvSpPr>
                  <p:nvPr/>
                </p:nvSpPr>
                <p:spPr bwMode="auto">
                  <a:xfrm>
                    <a:off x="1344" y="2544"/>
                    <a:ext cx="1104" cy="912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s-MX"/>
                  </a:p>
                </p:txBody>
              </p:sp>
              <p:sp>
                <p:nvSpPr>
                  <p:cNvPr id="15419" name="AutoShape 8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1296" y="3600"/>
                    <a:ext cx="1200" cy="96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w 21600"/>
                      <a:gd name="T7" fmla="*/ 0 h 2160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4500 w 21600"/>
                      <a:gd name="T13" fmla="*/ 4500 h 21600"/>
                      <a:gd name="T14" fmla="*/ 17100 w 21600"/>
                      <a:gd name="T15" fmla="*/ 17100 h 2160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s-MX"/>
                  </a:p>
                </p:txBody>
              </p:sp>
            </p:grpSp>
            <p:sp>
              <p:nvSpPr>
                <p:cNvPr id="15416" name="Rectangle 9"/>
                <p:cNvSpPr>
                  <a:spLocks noChangeArrowheads="1"/>
                </p:cNvSpPr>
                <p:nvPr/>
              </p:nvSpPr>
              <p:spPr bwMode="auto">
                <a:xfrm>
                  <a:off x="2688" y="1344"/>
                  <a:ext cx="1824" cy="235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</p:grpSp>
          <p:sp>
            <p:nvSpPr>
              <p:cNvPr id="15411" name="Rectangle 15"/>
              <p:cNvSpPr>
                <a:spLocks noChangeArrowheads="1"/>
              </p:cNvSpPr>
              <p:nvPr/>
            </p:nvSpPr>
            <p:spPr bwMode="auto">
              <a:xfrm>
                <a:off x="1584" y="3312"/>
                <a:ext cx="240" cy="33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5412" name="Rectangle 16"/>
              <p:cNvSpPr>
                <a:spLocks noChangeArrowheads="1"/>
              </p:cNvSpPr>
              <p:nvPr/>
            </p:nvSpPr>
            <p:spPr bwMode="auto">
              <a:xfrm>
                <a:off x="1632" y="3360"/>
                <a:ext cx="144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5413" name="Rectangle 17"/>
              <p:cNvSpPr>
                <a:spLocks noChangeArrowheads="1"/>
              </p:cNvSpPr>
              <p:nvPr/>
            </p:nvSpPr>
            <p:spPr bwMode="auto">
              <a:xfrm>
                <a:off x="1632" y="3552"/>
                <a:ext cx="144" cy="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5414" name="AutoShape 18"/>
              <p:cNvSpPr>
                <a:spLocks noChangeArrowheads="1"/>
              </p:cNvSpPr>
              <p:nvPr/>
            </p:nvSpPr>
            <p:spPr bwMode="auto">
              <a:xfrm>
                <a:off x="1680" y="3456"/>
                <a:ext cx="48" cy="96"/>
              </a:xfrm>
              <a:prstGeom prst="upDownArrow">
                <a:avLst>
                  <a:gd name="adj1" fmla="val 50000"/>
                  <a:gd name="adj2" fmla="val 40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15366" name="Group 20"/>
            <p:cNvGrpSpPr>
              <a:grpSpLocks/>
            </p:cNvGrpSpPr>
            <p:nvPr/>
          </p:nvGrpSpPr>
          <p:grpSpPr bwMode="auto">
            <a:xfrm>
              <a:off x="4648200" y="3823320"/>
              <a:ext cx="990600" cy="685800"/>
              <a:chOff x="1248" y="3264"/>
              <a:chExt cx="624" cy="432"/>
            </a:xfrm>
          </p:grpSpPr>
          <p:grpSp>
            <p:nvGrpSpPr>
              <p:cNvPr id="15400" name="Group 21"/>
              <p:cNvGrpSpPr>
                <a:grpSpLocks/>
              </p:cNvGrpSpPr>
              <p:nvPr/>
            </p:nvGrpSpPr>
            <p:grpSpPr bwMode="auto">
              <a:xfrm>
                <a:off x="1248" y="3264"/>
                <a:ext cx="624" cy="432"/>
                <a:chOff x="1248" y="1344"/>
                <a:chExt cx="3264" cy="2352"/>
              </a:xfrm>
            </p:grpSpPr>
            <p:grpSp>
              <p:nvGrpSpPr>
                <p:cNvPr id="15405" name="Group 22"/>
                <p:cNvGrpSpPr>
                  <a:grpSpLocks/>
                </p:cNvGrpSpPr>
                <p:nvPr/>
              </p:nvGrpSpPr>
              <p:grpSpPr bwMode="auto">
                <a:xfrm>
                  <a:off x="1248" y="2448"/>
                  <a:ext cx="1296" cy="1248"/>
                  <a:chOff x="1248" y="2448"/>
                  <a:chExt cx="1296" cy="1248"/>
                </a:xfrm>
              </p:grpSpPr>
              <p:sp>
                <p:nvSpPr>
                  <p:cNvPr id="15407" name="Rectangle 23"/>
                  <p:cNvSpPr>
                    <a:spLocks noChangeArrowheads="1"/>
                  </p:cNvSpPr>
                  <p:nvPr/>
                </p:nvSpPr>
                <p:spPr bwMode="auto">
                  <a:xfrm>
                    <a:off x="1248" y="2448"/>
                    <a:ext cx="1296" cy="1104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s-MX"/>
                  </a:p>
                </p:txBody>
              </p:sp>
              <p:sp>
                <p:nvSpPr>
                  <p:cNvPr id="15408" name="AutoShape 24"/>
                  <p:cNvSpPr>
                    <a:spLocks noChangeArrowheads="1"/>
                  </p:cNvSpPr>
                  <p:nvPr/>
                </p:nvSpPr>
                <p:spPr bwMode="auto">
                  <a:xfrm>
                    <a:off x="1344" y="2544"/>
                    <a:ext cx="1104" cy="912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s-MX"/>
                  </a:p>
                </p:txBody>
              </p:sp>
              <p:sp>
                <p:nvSpPr>
                  <p:cNvPr id="15409" name="AutoShape 25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1296" y="3600"/>
                    <a:ext cx="1200" cy="96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w 21600"/>
                      <a:gd name="T7" fmla="*/ 0 h 2160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4500 w 21600"/>
                      <a:gd name="T13" fmla="*/ 4500 h 21600"/>
                      <a:gd name="T14" fmla="*/ 17100 w 21600"/>
                      <a:gd name="T15" fmla="*/ 17100 h 2160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s-MX"/>
                  </a:p>
                </p:txBody>
              </p:sp>
            </p:grpSp>
            <p:sp>
              <p:nvSpPr>
                <p:cNvPr id="15406" name="Rectangle 26"/>
                <p:cNvSpPr>
                  <a:spLocks noChangeArrowheads="1"/>
                </p:cNvSpPr>
                <p:nvPr/>
              </p:nvSpPr>
              <p:spPr bwMode="auto">
                <a:xfrm>
                  <a:off x="2688" y="1344"/>
                  <a:ext cx="1824" cy="235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</p:grpSp>
          <p:sp>
            <p:nvSpPr>
              <p:cNvPr id="15401" name="Rectangle 27"/>
              <p:cNvSpPr>
                <a:spLocks noChangeArrowheads="1"/>
              </p:cNvSpPr>
              <p:nvPr/>
            </p:nvSpPr>
            <p:spPr bwMode="auto">
              <a:xfrm>
                <a:off x="1584" y="3312"/>
                <a:ext cx="240" cy="33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5402" name="Rectangle 28"/>
              <p:cNvSpPr>
                <a:spLocks noChangeArrowheads="1"/>
              </p:cNvSpPr>
              <p:nvPr/>
            </p:nvSpPr>
            <p:spPr bwMode="auto">
              <a:xfrm>
                <a:off x="1632" y="3360"/>
                <a:ext cx="144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5403" name="Rectangle 29"/>
              <p:cNvSpPr>
                <a:spLocks noChangeArrowheads="1"/>
              </p:cNvSpPr>
              <p:nvPr/>
            </p:nvSpPr>
            <p:spPr bwMode="auto">
              <a:xfrm>
                <a:off x="1632" y="3552"/>
                <a:ext cx="144" cy="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5404" name="AutoShape 30"/>
              <p:cNvSpPr>
                <a:spLocks noChangeArrowheads="1"/>
              </p:cNvSpPr>
              <p:nvPr/>
            </p:nvSpPr>
            <p:spPr bwMode="auto">
              <a:xfrm>
                <a:off x="1680" y="3456"/>
                <a:ext cx="48" cy="96"/>
              </a:xfrm>
              <a:prstGeom prst="upDownArrow">
                <a:avLst>
                  <a:gd name="adj1" fmla="val 50000"/>
                  <a:gd name="adj2" fmla="val 40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15367" name="Group 31"/>
            <p:cNvGrpSpPr>
              <a:grpSpLocks/>
            </p:cNvGrpSpPr>
            <p:nvPr/>
          </p:nvGrpSpPr>
          <p:grpSpPr bwMode="auto">
            <a:xfrm>
              <a:off x="6876256" y="4869160"/>
              <a:ext cx="990600" cy="685800"/>
              <a:chOff x="1248" y="3264"/>
              <a:chExt cx="624" cy="432"/>
            </a:xfrm>
          </p:grpSpPr>
          <p:grpSp>
            <p:nvGrpSpPr>
              <p:cNvPr id="15390" name="Group 32"/>
              <p:cNvGrpSpPr>
                <a:grpSpLocks/>
              </p:cNvGrpSpPr>
              <p:nvPr/>
            </p:nvGrpSpPr>
            <p:grpSpPr bwMode="auto">
              <a:xfrm>
                <a:off x="1248" y="3264"/>
                <a:ext cx="624" cy="432"/>
                <a:chOff x="1248" y="1344"/>
                <a:chExt cx="3264" cy="2352"/>
              </a:xfrm>
            </p:grpSpPr>
            <p:grpSp>
              <p:nvGrpSpPr>
                <p:cNvPr id="15395" name="Group 33"/>
                <p:cNvGrpSpPr>
                  <a:grpSpLocks/>
                </p:cNvGrpSpPr>
                <p:nvPr/>
              </p:nvGrpSpPr>
              <p:grpSpPr bwMode="auto">
                <a:xfrm>
                  <a:off x="1248" y="2448"/>
                  <a:ext cx="1296" cy="1248"/>
                  <a:chOff x="1248" y="2448"/>
                  <a:chExt cx="1296" cy="1248"/>
                </a:xfrm>
              </p:grpSpPr>
              <p:sp>
                <p:nvSpPr>
                  <p:cNvPr id="15397" name="Rectangle 34"/>
                  <p:cNvSpPr>
                    <a:spLocks noChangeArrowheads="1"/>
                  </p:cNvSpPr>
                  <p:nvPr/>
                </p:nvSpPr>
                <p:spPr bwMode="auto">
                  <a:xfrm>
                    <a:off x="1248" y="2448"/>
                    <a:ext cx="1296" cy="1104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s-MX"/>
                  </a:p>
                </p:txBody>
              </p:sp>
              <p:sp>
                <p:nvSpPr>
                  <p:cNvPr id="15398" name="AutoShape 35"/>
                  <p:cNvSpPr>
                    <a:spLocks noChangeArrowheads="1"/>
                  </p:cNvSpPr>
                  <p:nvPr/>
                </p:nvSpPr>
                <p:spPr bwMode="auto">
                  <a:xfrm>
                    <a:off x="1344" y="2544"/>
                    <a:ext cx="1104" cy="912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s-MX"/>
                  </a:p>
                </p:txBody>
              </p:sp>
              <p:sp>
                <p:nvSpPr>
                  <p:cNvPr id="15399" name="AutoShape 36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1296" y="3600"/>
                    <a:ext cx="1200" cy="96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w 21600"/>
                      <a:gd name="T7" fmla="*/ 0 h 2160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4500 w 21600"/>
                      <a:gd name="T13" fmla="*/ 4500 h 21600"/>
                      <a:gd name="T14" fmla="*/ 17100 w 21600"/>
                      <a:gd name="T15" fmla="*/ 17100 h 2160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s-MX"/>
                  </a:p>
                </p:txBody>
              </p:sp>
            </p:grpSp>
            <p:sp>
              <p:nvSpPr>
                <p:cNvPr id="15396" name="Rectangle 37"/>
                <p:cNvSpPr>
                  <a:spLocks noChangeArrowheads="1"/>
                </p:cNvSpPr>
                <p:nvPr/>
              </p:nvSpPr>
              <p:spPr bwMode="auto">
                <a:xfrm>
                  <a:off x="2688" y="1344"/>
                  <a:ext cx="1824" cy="235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</p:grpSp>
          <p:sp>
            <p:nvSpPr>
              <p:cNvPr id="15391" name="Rectangle 38"/>
              <p:cNvSpPr>
                <a:spLocks noChangeArrowheads="1"/>
              </p:cNvSpPr>
              <p:nvPr/>
            </p:nvSpPr>
            <p:spPr bwMode="auto">
              <a:xfrm>
                <a:off x="1584" y="3312"/>
                <a:ext cx="240" cy="33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5392" name="Rectangle 39"/>
              <p:cNvSpPr>
                <a:spLocks noChangeArrowheads="1"/>
              </p:cNvSpPr>
              <p:nvPr/>
            </p:nvSpPr>
            <p:spPr bwMode="auto">
              <a:xfrm>
                <a:off x="1632" y="3360"/>
                <a:ext cx="144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5393" name="Rectangle 40"/>
              <p:cNvSpPr>
                <a:spLocks noChangeArrowheads="1"/>
              </p:cNvSpPr>
              <p:nvPr/>
            </p:nvSpPr>
            <p:spPr bwMode="auto">
              <a:xfrm>
                <a:off x="1632" y="3552"/>
                <a:ext cx="144" cy="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5394" name="AutoShape 41"/>
              <p:cNvSpPr>
                <a:spLocks noChangeArrowheads="1"/>
              </p:cNvSpPr>
              <p:nvPr/>
            </p:nvSpPr>
            <p:spPr bwMode="auto">
              <a:xfrm>
                <a:off x="1680" y="3456"/>
                <a:ext cx="48" cy="96"/>
              </a:xfrm>
              <a:prstGeom prst="upDownArrow">
                <a:avLst>
                  <a:gd name="adj1" fmla="val 50000"/>
                  <a:gd name="adj2" fmla="val 40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15368" name="Group 42"/>
            <p:cNvGrpSpPr>
              <a:grpSpLocks/>
            </p:cNvGrpSpPr>
            <p:nvPr/>
          </p:nvGrpSpPr>
          <p:grpSpPr bwMode="auto">
            <a:xfrm>
              <a:off x="2429272" y="3068960"/>
              <a:ext cx="990600" cy="685800"/>
              <a:chOff x="1248" y="3264"/>
              <a:chExt cx="624" cy="432"/>
            </a:xfrm>
          </p:grpSpPr>
          <p:grpSp>
            <p:nvGrpSpPr>
              <p:cNvPr id="15380" name="Group 43"/>
              <p:cNvGrpSpPr>
                <a:grpSpLocks/>
              </p:cNvGrpSpPr>
              <p:nvPr/>
            </p:nvGrpSpPr>
            <p:grpSpPr bwMode="auto">
              <a:xfrm>
                <a:off x="1248" y="3264"/>
                <a:ext cx="624" cy="432"/>
                <a:chOff x="1248" y="1344"/>
                <a:chExt cx="3264" cy="2352"/>
              </a:xfrm>
            </p:grpSpPr>
            <p:grpSp>
              <p:nvGrpSpPr>
                <p:cNvPr id="15385" name="Group 44"/>
                <p:cNvGrpSpPr>
                  <a:grpSpLocks/>
                </p:cNvGrpSpPr>
                <p:nvPr/>
              </p:nvGrpSpPr>
              <p:grpSpPr bwMode="auto">
                <a:xfrm>
                  <a:off x="1248" y="2448"/>
                  <a:ext cx="1296" cy="1248"/>
                  <a:chOff x="1248" y="2448"/>
                  <a:chExt cx="1296" cy="1248"/>
                </a:xfrm>
              </p:grpSpPr>
              <p:sp>
                <p:nvSpPr>
                  <p:cNvPr id="15387" name="Rectangle 45"/>
                  <p:cNvSpPr>
                    <a:spLocks noChangeArrowheads="1"/>
                  </p:cNvSpPr>
                  <p:nvPr/>
                </p:nvSpPr>
                <p:spPr bwMode="auto">
                  <a:xfrm>
                    <a:off x="1248" y="2448"/>
                    <a:ext cx="1296" cy="1104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s-MX"/>
                  </a:p>
                </p:txBody>
              </p:sp>
              <p:sp>
                <p:nvSpPr>
                  <p:cNvPr id="15388" name="AutoShape 46"/>
                  <p:cNvSpPr>
                    <a:spLocks noChangeArrowheads="1"/>
                  </p:cNvSpPr>
                  <p:nvPr/>
                </p:nvSpPr>
                <p:spPr bwMode="auto">
                  <a:xfrm>
                    <a:off x="1344" y="2544"/>
                    <a:ext cx="1104" cy="912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s-MX"/>
                  </a:p>
                </p:txBody>
              </p:sp>
              <p:sp>
                <p:nvSpPr>
                  <p:cNvPr id="15389" name="AutoShape 47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1296" y="3600"/>
                    <a:ext cx="1200" cy="96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w 21600"/>
                      <a:gd name="T7" fmla="*/ 0 h 2160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4500 w 21600"/>
                      <a:gd name="T13" fmla="*/ 4500 h 21600"/>
                      <a:gd name="T14" fmla="*/ 17100 w 21600"/>
                      <a:gd name="T15" fmla="*/ 17100 h 2160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s-MX"/>
                  </a:p>
                </p:txBody>
              </p:sp>
            </p:grpSp>
            <p:sp>
              <p:nvSpPr>
                <p:cNvPr id="15386" name="Rectangle 48"/>
                <p:cNvSpPr>
                  <a:spLocks noChangeArrowheads="1"/>
                </p:cNvSpPr>
                <p:nvPr/>
              </p:nvSpPr>
              <p:spPr bwMode="auto">
                <a:xfrm>
                  <a:off x="2688" y="1344"/>
                  <a:ext cx="1824" cy="235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</p:grpSp>
          <p:sp>
            <p:nvSpPr>
              <p:cNvPr id="15381" name="Rectangle 49"/>
              <p:cNvSpPr>
                <a:spLocks noChangeArrowheads="1"/>
              </p:cNvSpPr>
              <p:nvPr/>
            </p:nvSpPr>
            <p:spPr bwMode="auto">
              <a:xfrm>
                <a:off x="1584" y="3312"/>
                <a:ext cx="240" cy="33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5382" name="Rectangle 50"/>
              <p:cNvSpPr>
                <a:spLocks noChangeArrowheads="1"/>
              </p:cNvSpPr>
              <p:nvPr/>
            </p:nvSpPr>
            <p:spPr bwMode="auto">
              <a:xfrm>
                <a:off x="1632" y="3360"/>
                <a:ext cx="144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5383" name="Rectangle 51"/>
              <p:cNvSpPr>
                <a:spLocks noChangeArrowheads="1"/>
              </p:cNvSpPr>
              <p:nvPr/>
            </p:nvSpPr>
            <p:spPr bwMode="auto">
              <a:xfrm>
                <a:off x="1632" y="3552"/>
                <a:ext cx="144" cy="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5384" name="AutoShape 52"/>
              <p:cNvSpPr>
                <a:spLocks noChangeArrowheads="1"/>
              </p:cNvSpPr>
              <p:nvPr/>
            </p:nvSpPr>
            <p:spPr bwMode="auto">
              <a:xfrm>
                <a:off x="1680" y="3456"/>
                <a:ext cx="48" cy="96"/>
              </a:xfrm>
              <a:prstGeom prst="upDownArrow">
                <a:avLst>
                  <a:gd name="adj1" fmla="val 50000"/>
                  <a:gd name="adj2" fmla="val 40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15369" name="Group 53"/>
            <p:cNvGrpSpPr>
              <a:grpSpLocks/>
            </p:cNvGrpSpPr>
            <p:nvPr/>
          </p:nvGrpSpPr>
          <p:grpSpPr bwMode="auto">
            <a:xfrm>
              <a:off x="6858000" y="3068960"/>
              <a:ext cx="990600" cy="685800"/>
              <a:chOff x="1248" y="3264"/>
              <a:chExt cx="624" cy="432"/>
            </a:xfrm>
          </p:grpSpPr>
          <p:grpSp>
            <p:nvGrpSpPr>
              <p:cNvPr id="15370" name="Group 54"/>
              <p:cNvGrpSpPr>
                <a:grpSpLocks/>
              </p:cNvGrpSpPr>
              <p:nvPr/>
            </p:nvGrpSpPr>
            <p:grpSpPr bwMode="auto">
              <a:xfrm>
                <a:off x="1248" y="3264"/>
                <a:ext cx="624" cy="432"/>
                <a:chOff x="1248" y="1344"/>
                <a:chExt cx="3264" cy="2352"/>
              </a:xfrm>
            </p:grpSpPr>
            <p:grpSp>
              <p:nvGrpSpPr>
                <p:cNvPr id="15375" name="Group 55"/>
                <p:cNvGrpSpPr>
                  <a:grpSpLocks/>
                </p:cNvGrpSpPr>
                <p:nvPr/>
              </p:nvGrpSpPr>
              <p:grpSpPr bwMode="auto">
                <a:xfrm>
                  <a:off x="1248" y="2448"/>
                  <a:ext cx="1296" cy="1248"/>
                  <a:chOff x="1248" y="2448"/>
                  <a:chExt cx="1296" cy="1248"/>
                </a:xfrm>
              </p:grpSpPr>
              <p:sp>
                <p:nvSpPr>
                  <p:cNvPr id="15377" name="Rectangle 56"/>
                  <p:cNvSpPr>
                    <a:spLocks noChangeArrowheads="1"/>
                  </p:cNvSpPr>
                  <p:nvPr/>
                </p:nvSpPr>
                <p:spPr bwMode="auto">
                  <a:xfrm>
                    <a:off x="1248" y="2448"/>
                    <a:ext cx="1296" cy="1104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s-MX"/>
                  </a:p>
                </p:txBody>
              </p:sp>
              <p:sp>
                <p:nvSpPr>
                  <p:cNvPr id="15378" name="AutoShape 57"/>
                  <p:cNvSpPr>
                    <a:spLocks noChangeArrowheads="1"/>
                  </p:cNvSpPr>
                  <p:nvPr/>
                </p:nvSpPr>
                <p:spPr bwMode="auto">
                  <a:xfrm>
                    <a:off x="1344" y="2544"/>
                    <a:ext cx="1104" cy="912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s-MX"/>
                  </a:p>
                </p:txBody>
              </p:sp>
              <p:sp>
                <p:nvSpPr>
                  <p:cNvPr id="15379" name="AutoShape 58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1296" y="3600"/>
                    <a:ext cx="1200" cy="96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w 21600"/>
                      <a:gd name="T7" fmla="*/ 0 h 2160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4500 w 21600"/>
                      <a:gd name="T13" fmla="*/ 4500 h 21600"/>
                      <a:gd name="T14" fmla="*/ 17100 w 21600"/>
                      <a:gd name="T15" fmla="*/ 17100 h 2160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s-MX"/>
                  </a:p>
                </p:txBody>
              </p:sp>
            </p:grpSp>
            <p:sp>
              <p:nvSpPr>
                <p:cNvPr id="15376" name="Rectangle 59"/>
                <p:cNvSpPr>
                  <a:spLocks noChangeArrowheads="1"/>
                </p:cNvSpPr>
                <p:nvPr/>
              </p:nvSpPr>
              <p:spPr bwMode="auto">
                <a:xfrm>
                  <a:off x="2688" y="1344"/>
                  <a:ext cx="1824" cy="235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</p:grpSp>
          <p:sp>
            <p:nvSpPr>
              <p:cNvPr id="15371" name="Rectangle 60"/>
              <p:cNvSpPr>
                <a:spLocks noChangeArrowheads="1"/>
              </p:cNvSpPr>
              <p:nvPr/>
            </p:nvSpPr>
            <p:spPr bwMode="auto">
              <a:xfrm>
                <a:off x="1584" y="3312"/>
                <a:ext cx="240" cy="33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5372" name="Rectangle 61"/>
              <p:cNvSpPr>
                <a:spLocks noChangeArrowheads="1"/>
              </p:cNvSpPr>
              <p:nvPr/>
            </p:nvSpPr>
            <p:spPr bwMode="auto">
              <a:xfrm>
                <a:off x="1632" y="3360"/>
                <a:ext cx="144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5373" name="Rectangle 62"/>
              <p:cNvSpPr>
                <a:spLocks noChangeArrowheads="1"/>
              </p:cNvSpPr>
              <p:nvPr/>
            </p:nvSpPr>
            <p:spPr bwMode="auto">
              <a:xfrm>
                <a:off x="1632" y="3552"/>
                <a:ext cx="144" cy="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5374" name="AutoShape 63"/>
              <p:cNvSpPr>
                <a:spLocks noChangeArrowheads="1"/>
              </p:cNvSpPr>
              <p:nvPr/>
            </p:nvSpPr>
            <p:spPr bwMode="auto">
              <a:xfrm>
                <a:off x="1680" y="3456"/>
                <a:ext cx="48" cy="96"/>
              </a:xfrm>
              <a:prstGeom prst="upDownArrow">
                <a:avLst>
                  <a:gd name="adj1" fmla="val 50000"/>
                  <a:gd name="adj2" fmla="val 40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MX"/>
              </a:p>
            </p:txBody>
          </p:sp>
        </p:grpSp>
      </p:grpSp>
      <p:sp>
        <p:nvSpPr>
          <p:cNvPr id="60" name="59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Modelo Cliente-Servidor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s-ES_tradnl" dirty="0"/>
            </a:br>
            <a:br>
              <a:rPr lang="es-ES_tradnl" dirty="0"/>
            </a:br>
            <a:br>
              <a:rPr lang="es-ES_tradnl" dirty="0"/>
            </a:br>
            <a:r>
              <a:rPr lang="es-ES_tradnl" dirty="0"/>
              <a:t>Modelo Cliente – Servidor</a:t>
            </a:r>
          </a:p>
        </p:txBody>
      </p:sp>
      <p:sp>
        <p:nvSpPr>
          <p:cNvPr id="11" name="10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Modelo Cliente-Servidor</a:t>
            </a:r>
          </a:p>
        </p:txBody>
      </p:sp>
      <p:sp>
        <p:nvSpPr>
          <p:cNvPr id="10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4</a:t>
            </a:r>
            <a:endParaRPr lang="en-US" dirty="0"/>
          </a:p>
        </p:txBody>
      </p:sp>
      <p:sp>
        <p:nvSpPr>
          <p:cNvPr id="15" name="14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MX" dirty="0"/>
          </a:p>
          <a:p>
            <a:r>
              <a:rPr lang="es-MX" dirty="0"/>
              <a:t>Enfoque general</a:t>
            </a:r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>
            <a:off x="1835696" y="4797152"/>
            <a:ext cx="5257800" cy="685800"/>
          </a:xfrm>
          <a:prstGeom prst="rect">
            <a:avLst/>
          </a:prstGeom>
          <a:gradFill rotWithShape="0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b" anchorCtr="1"/>
          <a:lstStyle/>
          <a:p>
            <a:pPr algn="ctr">
              <a:defRPr/>
            </a:pPr>
            <a:r>
              <a:rPr lang="es-ES_tradnl" dirty="0">
                <a:latin typeface="Verdana" pitchFamily="34" charset="0"/>
              </a:rPr>
              <a:t>Servidor</a:t>
            </a: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1835696" y="2819400"/>
            <a:ext cx="1600200" cy="609600"/>
          </a:xfrm>
          <a:prstGeom prst="rect">
            <a:avLst/>
          </a:prstGeom>
          <a:gradFill rotWithShape="0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b" anchorCtr="1"/>
          <a:lstStyle/>
          <a:p>
            <a:pPr algn="ctr">
              <a:defRPr/>
            </a:pPr>
            <a:r>
              <a:rPr lang="es-ES_tradnl" dirty="0">
                <a:latin typeface="Verdana" pitchFamily="34" charset="0"/>
              </a:rPr>
              <a:t>Cliente 1</a:t>
            </a:r>
          </a:p>
        </p:txBody>
      </p:sp>
      <p:sp>
        <p:nvSpPr>
          <p:cNvPr id="16390" name="AutoShape 8"/>
          <p:cNvSpPr>
            <a:spLocks noChangeArrowheads="1"/>
          </p:cNvSpPr>
          <p:nvPr/>
        </p:nvSpPr>
        <p:spPr bwMode="auto">
          <a:xfrm>
            <a:off x="2438400" y="3657600"/>
            <a:ext cx="533400" cy="838200"/>
          </a:xfrm>
          <a:prstGeom prst="upDownArrow">
            <a:avLst>
              <a:gd name="adj1" fmla="val 50000"/>
              <a:gd name="adj2" fmla="val 3142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3707904" y="2819400"/>
            <a:ext cx="1524000" cy="609600"/>
          </a:xfrm>
          <a:prstGeom prst="rect">
            <a:avLst/>
          </a:prstGeom>
          <a:gradFill rotWithShape="0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b" anchorCtr="1"/>
          <a:lstStyle/>
          <a:p>
            <a:pPr algn="ctr">
              <a:defRPr/>
            </a:pPr>
            <a:r>
              <a:rPr lang="es-ES_tradnl" dirty="0">
                <a:latin typeface="Verdana" pitchFamily="34" charset="0"/>
              </a:rPr>
              <a:t>Cliente 2</a:t>
            </a:r>
          </a:p>
        </p:txBody>
      </p:sp>
      <p:sp>
        <p:nvSpPr>
          <p:cNvPr id="16392" name="AutoShape 9"/>
          <p:cNvSpPr>
            <a:spLocks noChangeArrowheads="1"/>
          </p:cNvSpPr>
          <p:nvPr/>
        </p:nvSpPr>
        <p:spPr bwMode="auto">
          <a:xfrm>
            <a:off x="4283968" y="3657600"/>
            <a:ext cx="533400" cy="838200"/>
          </a:xfrm>
          <a:prstGeom prst="upDownArrow">
            <a:avLst>
              <a:gd name="adj1" fmla="val 50000"/>
              <a:gd name="adj2" fmla="val 3142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5508104" y="2819400"/>
            <a:ext cx="1524000" cy="609600"/>
          </a:xfrm>
          <a:prstGeom prst="rect">
            <a:avLst/>
          </a:prstGeom>
          <a:gradFill rotWithShape="0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b" anchorCtr="1"/>
          <a:lstStyle/>
          <a:p>
            <a:pPr algn="ctr">
              <a:defRPr/>
            </a:pPr>
            <a:r>
              <a:rPr lang="es-ES_tradnl" dirty="0">
                <a:latin typeface="Verdana" pitchFamily="34" charset="0"/>
              </a:rPr>
              <a:t>Cliente 3</a:t>
            </a:r>
          </a:p>
        </p:txBody>
      </p:sp>
      <p:sp>
        <p:nvSpPr>
          <p:cNvPr id="16394" name="AutoShape 10"/>
          <p:cNvSpPr>
            <a:spLocks noChangeArrowheads="1"/>
          </p:cNvSpPr>
          <p:nvPr/>
        </p:nvSpPr>
        <p:spPr bwMode="auto">
          <a:xfrm>
            <a:off x="5982816" y="3657600"/>
            <a:ext cx="533400" cy="838200"/>
          </a:xfrm>
          <a:prstGeom prst="upDownArrow">
            <a:avLst>
              <a:gd name="adj1" fmla="val 50000"/>
              <a:gd name="adj2" fmla="val 3142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>
                <a:solidFill>
                  <a:srgbClr val="838383"/>
                </a:solidFill>
              </a:rPr>
              <a:t>Aplicación - Servidor</a:t>
            </a:r>
          </a:p>
        </p:txBody>
      </p:sp>
      <p:sp>
        <p:nvSpPr>
          <p:cNvPr id="13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5</a:t>
            </a: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1835696" y="1628800"/>
            <a:ext cx="1600200" cy="609600"/>
          </a:xfrm>
          <a:prstGeom prst="rect">
            <a:avLst/>
          </a:prstGeom>
          <a:gradFill rotWithShape="0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b" anchorCtr="1"/>
          <a:lstStyle/>
          <a:p>
            <a:pPr algn="ctr">
              <a:defRPr/>
            </a:pPr>
            <a:r>
              <a:rPr lang="es-ES_tradnl" dirty="0">
                <a:latin typeface="Verdana" pitchFamily="34" charset="0"/>
              </a:rPr>
              <a:t>Cliente 1</a:t>
            </a:r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3779912" y="1628800"/>
            <a:ext cx="1524000" cy="609600"/>
          </a:xfrm>
          <a:prstGeom prst="rect">
            <a:avLst/>
          </a:prstGeom>
          <a:gradFill rotWithShape="0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b" anchorCtr="1"/>
          <a:lstStyle/>
          <a:p>
            <a:pPr algn="ctr">
              <a:defRPr/>
            </a:pPr>
            <a:r>
              <a:rPr lang="es-ES_tradnl" dirty="0">
                <a:latin typeface="Verdana" pitchFamily="34" charset="0"/>
              </a:rPr>
              <a:t>Cliente 2</a:t>
            </a:r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5580112" y="1628800"/>
            <a:ext cx="1524000" cy="609600"/>
          </a:xfrm>
          <a:prstGeom prst="rect">
            <a:avLst/>
          </a:prstGeom>
          <a:gradFill rotWithShape="0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b" anchorCtr="1"/>
          <a:lstStyle/>
          <a:p>
            <a:pPr algn="ctr">
              <a:defRPr/>
            </a:pPr>
            <a:r>
              <a:rPr lang="es-ES_tradnl" dirty="0">
                <a:latin typeface="Verdana" pitchFamily="34" charset="0"/>
              </a:rPr>
              <a:t>Cliente 3</a:t>
            </a:r>
          </a:p>
        </p:txBody>
      </p:sp>
      <p:sp>
        <p:nvSpPr>
          <p:cNvPr id="9223" name="Rectangle 7"/>
          <p:cNvSpPr>
            <a:spLocks noChangeArrowheads="1"/>
          </p:cNvSpPr>
          <p:nvPr/>
        </p:nvSpPr>
        <p:spPr bwMode="auto">
          <a:xfrm>
            <a:off x="1907704" y="3501008"/>
            <a:ext cx="5257800" cy="2590800"/>
          </a:xfrm>
          <a:prstGeom prst="rect">
            <a:avLst/>
          </a:prstGeom>
          <a:gradFill rotWithShape="0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b" anchorCtr="1"/>
          <a:lstStyle/>
          <a:p>
            <a:pPr algn="ctr">
              <a:defRPr/>
            </a:pPr>
            <a:r>
              <a:rPr lang="es-ES_tradnl" dirty="0">
                <a:latin typeface="Verdana" pitchFamily="34" charset="0"/>
              </a:rPr>
              <a:t>Servidor</a:t>
            </a:r>
          </a:p>
        </p:txBody>
      </p:sp>
      <p:sp>
        <p:nvSpPr>
          <p:cNvPr id="17416" name="AutoShape 8"/>
          <p:cNvSpPr>
            <a:spLocks noChangeArrowheads="1"/>
          </p:cNvSpPr>
          <p:nvPr/>
        </p:nvSpPr>
        <p:spPr bwMode="auto">
          <a:xfrm>
            <a:off x="2411760" y="2492896"/>
            <a:ext cx="533400" cy="838200"/>
          </a:xfrm>
          <a:prstGeom prst="upDownArrow">
            <a:avLst>
              <a:gd name="adj1" fmla="val 50000"/>
              <a:gd name="adj2" fmla="val 3142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7417" name="AutoShape 9"/>
          <p:cNvSpPr>
            <a:spLocks noChangeArrowheads="1"/>
          </p:cNvSpPr>
          <p:nvPr/>
        </p:nvSpPr>
        <p:spPr bwMode="auto">
          <a:xfrm>
            <a:off x="4343400" y="2492896"/>
            <a:ext cx="533400" cy="838200"/>
          </a:xfrm>
          <a:prstGeom prst="upDownArrow">
            <a:avLst>
              <a:gd name="adj1" fmla="val 50000"/>
              <a:gd name="adj2" fmla="val 3142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7418" name="AutoShape 10"/>
          <p:cNvSpPr>
            <a:spLocks noChangeArrowheads="1"/>
          </p:cNvSpPr>
          <p:nvPr/>
        </p:nvSpPr>
        <p:spPr bwMode="auto">
          <a:xfrm>
            <a:off x="6156176" y="2492896"/>
            <a:ext cx="533400" cy="838200"/>
          </a:xfrm>
          <a:prstGeom prst="upDownArrow">
            <a:avLst>
              <a:gd name="adj1" fmla="val 50000"/>
              <a:gd name="adj2" fmla="val 3142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7419" name="Rectangle 11"/>
          <p:cNvSpPr>
            <a:spLocks noChangeArrowheads="1"/>
          </p:cNvSpPr>
          <p:nvPr/>
        </p:nvSpPr>
        <p:spPr bwMode="auto">
          <a:xfrm>
            <a:off x="2209800" y="3717032"/>
            <a:ext cx="4724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ES_tradnl" dirty="0">
                <a:latin typeface="Verdana" pitchFamily="34" charset="0"/>
              </a:rPr>
              <a:t>Aplicación</a:t>
            </a:r>
          </a:p>
        </p:txBody>
      </p:sp>
      <p:sp>
        <p:nvSpPr>
          <p:cNvPr id="17420" name="Rectangle 12"/>
          <p:cNvSpPr>
            <a:spLocks noChangeArrowheads="1"/>
          </p:cNvSpPr>
          <p:nvPr/>
        </p:nvSpPr>
        <p:spPr bwMode="auto">
          <a:xfrm>
            <a:off x="2286000" y="5013176"/>
            <a:ext cx="4724400" cy="533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ES_tradnl">
                <a:latin typeface="Verdana" pitchFamily="34" charset="0"/>
              </a:rPr>
              <a:t>Datos</a:t>
            </a:r>
          </a:p>
        </p:txBody>
      </p:sp>
      <p:sp>
        <p:nvSpPr>
          <p:cNvPr id="17421" name="AutoShape 13"/>
          <p:cNvSpPr>
            <a:spLocks noChangeArrowheads="1"/>
          </p:cNvSpPr>
          <p:nvPr/>
        </p:nvSpPr>
        <p:spPr bwMode="auto">
          <a:xfrm>
            <a:off x="4343400" y="4365104"/>
            <a:ext cx="457200" cy="533400"/>
          </a:xfrm>
          <a:prstGeom prst="upDownArrow">
            <a:avLst>
              <a:gd name="adj1" fmla="val 50000"/>
              <a:gd name="adj2" fmla="val 23333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4" name="1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Modelo Cliente-Servidor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026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br>
              <a:rPr lang="es-ES_tradnl" dirty="0"/>
            </a:br>
            <a:r>
              <a:rPr lang="es-ES_tradnl" dirty="0"/>
              <a:t>Aplicación - Servidor</a:t>
            </a:r>
          </a:p>
        </p:txBody>
      </p:sp>
      <p:sp>
        <p:nvSpPr>
          <p:cNvPr id="12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52D433-E140-42A2-813D-2857FC0FE23D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18436" name="Rectangle 1027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endParaRPr lang="es-ES_tradnl" dirty="0"/>
          </a:p>
          <a:p>
            <a:r>
              <a:rPr lang="es-ES_tradnl" dirty="0"/>
              <a:t>Telnet</a:t>
            </a:r>
          </a:p>
        </p:txBody>
      </p:sp>
      <p:grpSp>
        <p:nvGrpSpPr>
          <p:cNvPr id="14" name="13 Grupo"/>
          <p:cNvGrpSpPr/>
          <p:nvPr/>
        </p:nvGrpSpPr>
        <p:grpSpPr>
          <a:xfrm>
            <a:off x="3104455" y="2996952"/>
            <a:ext cx="1179513" cy="969962"/>
            <a:chOff x="2971800" y="3373438"/>
            <a:chExt cx="1179513" cy="969962"/>
          </a:xfrm>
        </p:grpSpPr>
        <p:sp>
          <p:nvSpPr>
            <p:cNvPr id="14346" name="Rectangle 1034"/>
            <p:cNvSpPr>
              <a:spLocks noChangeArrowheads="1"/>
            </p:cNvSpPr>
            <p:nvPr/>
          </p:nvSpPr>
          <p:spPr bwMode="auto">
            <a:xfrm>
              <a:off x="2971800" y="3373438"/>
              <a:ext cx="1179513" cy="858837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b" anchorCtr="1"/>
            <a:lstStyle/>
            <a:p>
              <a:pPr>
                <a:defRPr/>
              </a:pPr>
              <a:endParaRPr lang="es-MX"/>
            </a:p>
          </p:txBody>
        </p:sp>
        <p:sp>
          <p:nvSpPr>
            <p:cNvPr id="14347" name="AutoShape 1035"/>
            <p:cNvSpPr>
              <a:spLocks noChangeArrowheads="1"/>
            </p:cNvSpPr>
            <p:nvPr/>
          </p:nvSpPr>
          <p:spPr bwMode="auto">
            <a:xfrm>
              <a:off x="3059113" y="3448050"/>
              <a:ext cx="1004887" cy="70961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b" anchorCtr="1"/>
            <a:lstStyle/>
            <a:p>
              <a:pPr>
                <a:defRPr/>
              </a:pPr>
              <a:endParaRPr lang="es-ES_tradnl">
                <a:solidFill>
                  <a:schemeClr val="bg1"/>
                </a:solidFill>
              </a:endParaRPr>
            </a:p>
          </p:txBody>
        </p:sp>
        <p:sp>
          <p:nvSpPr>
            <p:cNvPr id="14348" name="AutoShape 1036"/>
            <p:cNvSpPr>
              <a:spLocks noChangeArrowheads="1"/>
            </p:cNvSpPr>
            <p:nvPr/>
          </p:nvSpPr>
          <p:spPr bwMode="auto">
            <a:xfrm flipV="1">
              <a:off x="3016250" y="4268788"/>
              <a:ext cx="1090613" cy="74612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b" anchorCtr="1"/>
            <a:lstStyle/>
            <a:p>
              <a:pPr>
                <a:defRPr/>
              </a:pPr>
              <a:endParaRPr lang="es-MX"/>
            </a:p>
          </p:txBody>
        </p:sp>
      </p:grpSp>
      <p:sp>
        <p:nvSpPr>
          <p:cNvPr id="14349" name="Rectangle 1037"/>
          <p:cNvSpPr>
            <a:spLocks noChangeArrowheads="1"/>
          </p:cNvSpPr>
          <p:nvPr/>
        </p:nvSpPr>
        <p:spPr bwMode="auto">
          <a:xfrm>
            <a:off x="4457179" y="2132856"/>
            <a:ext cx="1050925" cy="1828800"/>
          </a:xfrm>
          <a:prstGeom prst="rect">
            <a:avLst/>
          </a:prstGeom>
          <a:gradFill rotWithShape="0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b" anchorCtr="1"/>
          <a:lstStyle/>
          <a:p>
            <a:pPr>
              <a:defRPr/>
            </a:pPr>
            <a:endParaRPr lang="es-MX"/>
          </a:p>
        </p:txBody>
      </p:sp>
      <p:pic>
        <p:nvPicPr>
          <p:cNvPr id="18441" name="Picture 1029" descr="C:\Mis documentos\Cursos\Paquetes de software\unix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4221088"/>
            <a:ext cx="2516188" cy="163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2" name="Picture 1030" descr="C:\Mis documentos\Cursos\Paquetes de software\unix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2120" y="4242147"/>
            <a:ext cx="2516188" cy="163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43" name="AutoShape 1043"/>
          <p:cNvSpPr>
            <a:spLocks noChangeArrowheads="1"/>
          </p:cNvSpPr>
          <p:nvPr/>
        </p:nvSpPr>
        <p:spPr bwMode="auto">
          <a:xfrm rot="8447792">
            <a:off x="2057400" y="3526597"/>
            <a:ext cx="685800" cy="457200"/>
          </a:xfrm>
          <a:prstGeom prst="leftArrow">
            <a:avLst>
              <a:gd name="adj1" fmla="val 50000"/>
              <a:gd name="adj2" fmla="val 3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8444" name="AutoShape 1045"/>
          <p:cNvSpPr>
            <a:spLocks noChangeArrowheads="1"/>
          </p:cNvSpPr>
          <p:nvPr/>
        </p:nvSpPr>
        <p:spPr bwMode="auto">
          <a:xfrm rot="2213668">
            <a:off x="4856595" y="4539913"/>
            <a:ext cx="685800" cy="457200"/>
          </a:xfrm>
          <a:prstGeom prst="leftArrow">
            <a:avLst>
              <a:gd name="adj1" fmla="val 50000"/>
              <a:gd name="adj2" fmla="val 3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3" name="1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Modelo Cliente-Servidor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>
                <a:solidFill>
                  <a:srgbClr val="838383"/>
                </a:solidFill>
              </a:rPr>
              <a:t>Aplicación - Cliente</a:t>
            </a:r>
          </a:p>
        </p:txBody>
      </p:sp>
      <p:sp>
        <p:nvSpPr>
          <p:cNvPr id="1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5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1905000" y="2204864"/>
            <a:ext cx="1600200" cy="990600"/>
          </a:xfrm>
          <a:prstGeom prst="rect">
            <a:avLst/>
          </a:prstGeom>
          <a:gradFill rotWithShape="0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b" anchorCtr="1"/>
          <a:lstStyle/>
          <a:p>
            <a:pPr algn="ctr">
              <a:defRPr/>
            </a:pPr>
            <a:r>
              <a:rPr lang="es-ES_tradnl" dirty="0">
                <a:latin typeface="Verdana" pitchFamily="34" charset="0"/>
              </a:rPr>
              <a:t>Cliente 1</a:t>
            </a:r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1981200" y="4581128"/>
            <a:ext cx="5257800" cy="1295400"/>
          </a:xfrm>
          <a:prstGeom prst="rect">
            <a:avLst/>
          </a:prstGeom>
          <a:gradFill rotWithShape="0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b" anchorCtr="1"/>
          <a:lstStyle/>
          <a:p>
            <a:pPr algn="ctr">
              <a:defRPr/>
            </a:pPr>
            <a:r>
              <a:rPr lang="es-ES_tradnl">
                <a:latin typeface="Verdana" pitchFamily="34" charset="0"/>
              </a:rPr>
              <a:t>Servidor</a:t>
            </a:r>
          </a:p>
        </p:txBody>
      </p:sp>
      <p:sp>
        <p:nvSpPr>
          <p:cNvPr id="19462" name="AutoShape 8"/>
          <p:cNvSpPr>
            <a:spLocks noChangeArrowheads="1"/>
          </p:cNvSpPr>
          <p:nvPr/>
        </p:nvSpPr>
        <p:spPr bwMode="auto">
          <a:xfrm>
            <a:off x="2438400" y="3429000"/>
            <a:ext cx="533400" cy="838200"/>
          </a:xfrm>
          <a:prstGeom prst="upDownArrow">
            <a:avLst>
              <a:gd name="adj1" fmla="val 50000"/>
              <a:gd name="adj2" fmla="val 3142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9463" name="AutoShape 9"/>
          <p:cNvSpPr>
            <a:spLocks noChangeArrowheads="1"/>
          </p:cNvSpPr>
          <p:nvPr/>
        </p:nvSpPr>
        <p:spPr bwMode="auto">
          <a:xfrm>
            <a:off x="4343400" y="3429000"/>
            <a:ext cx="533400" cy="838200"/>
          </a:xfrm>
          <a:prstGeom prst="upDownArrow">
            <a:avLst>
              <a:gd name="adj1" fmla="val 50000"/>
              <a:gd name="adj2" fmla="val 3142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9464" name="AutoShape 10"/>
          <p:cNvSpPr>
            <a:spLocks noChangeArrowheads="1"/>
          </p:cNvSpPr>
          <p:nvPr/>
        </p:nvSpPr>
        <p:spPr bwMode="auto">
          <a:xfrm>
            <a:off x="6248400" y="3429000"/>
            <a:ext cx="533400" cy="838200"/>
          </a:xfrm>
          <a:prstGeom prst="upDownArrow">
            <a:avLst>
              <a:gd name="adj1" fmla="val 50000"/>
              <a:gd name="adj2" fmla="val 3142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9465" name="Rectangle 11"/>
          <p:cNvSpPr>
            <a:spLocks noChangeArrowheads="1"/>
          </p:cNvSpPr>
          <p:nvPr/>
        </p:nvSpPr>
        <p:spPr bwMode="auto">
          <a:xfrm>
            <a:off x="2223864" y="4797152"/>
            <a:ext cx="4724400" cy="533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ES_tradnl">
                <a:latin typeface="Verdana" pitchFamily="34" charset="0"/>
              </a:rPr>
              <a:t>Datos</a:t>
            </a:r>
          </a:p>
        </p:txBody>
      </p:sp>
      <p:sp>
        <p:nvSpPr>
          <p:cNvPr id="19466" name="Rectangle 12"/>
          <p:cNvSpPr>
            <a:spLocks noChangeArrowheads="1"/>
          </p:cNvSpPr>
          <p:nvPr/>
        </p:nvSpPr>
        <p:spPr bwMode="auto">
          <a:xfrm>
            <a:off x="2057400" y="2399928"/>
            <a:ext cx="1295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ES_tradnl" sz="1800">
                <a:latin typeface="Tahoma" pitchFamily="34" charset="0"/>
              </a:rPr>
              <a:t>Aplicación</a:t>
            </a:r>
          </a:p>
        </p:txBody>
      </p:sp>
      <p:sp>
        <p:nvSpPr>
          <p:cNvPr id="7181" name="Rectangle 13"/>
          <p:cNvSpPr>
            <a:spLocks noChangeArrowheads="1"/>
          </p:cNvSpPr>
          <p:nvPr/>
        </p:nvSpPr>
        <p:spPr bwMode="auto">
          <a:xfrm>
            <a:off x="3810000" y="2204864"/>
            <a:ext cx="1600200" cy="990600"/>
          </a:xfrm>
          <a:prstGeom prst="rect">
            <a:avLst/>
          </a:prstGeom>
          <a:gradFill rotWithShape="0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b" anchorCtr="1"/>
          <a:lstStyle/>
          <a:p>
            <a:pPr algn="ctr">
              <a:defRPr/>
            </a:pPr>
            <a:r>
              <a:rPr lang="es-ES_tradnl">
                <a:latin typeface="Verdana" pitchFamily="34" charset="0"/>
              </a:rPr>
              <a:t>Cliente 2</a:t>
            </a:r>
          </a:p>
        </p:txBody>
      </p:sp>
      <p:sp>
        <p:nvSpPr>
          <p:cNvPr id="19468" name="Rectangle 14"/>
          <p:cNvSpPr>
            <a:spLocks noChangeArrowheads="1"/>
          </p:cNvSpPr>
          <p:nvPr/>
        </p:nvSpPr>
        <p:spPr bwMode="auto">
          <a:xfrm>
            <a:off x="3962400" y="2420888"/>
            <a:ext cx="1295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ES_tradnl" sz="1800">
                <a:latin typeface="Tahoma" pitchFamily="34" charset="0"/>
              </a:rPr>
              <a:t>Aplicación</a:t>
            </a:r>
          </a:p>
        </p:txBody>
      </p:sp>
      <p:sp>
        <p:nvSpPr>
          <p:cNvPr id="7183" name="Rectangle 15"/>
          <p:cNvSpPr>
            <a:spLocks noChangeArrowheads="1"/>
          </p:cNvSpPr>
          <p:nvPr/>
        </p:nvSpPr>
        <p:spPr bwMode="auto">
          <a:xfrm>
            <a:off x="5715000" y="2204864"/>
            <a:ext cx="1600200" cy="990600"/>
          </a:xfrm>
          <a:prstGeom prst="rect">
            <a:avLst/>
          </a:prstGeom>
          <a:gradFill rotWithShape="0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b" anchorCtr="1"/>
          <a:lstStyle/>
          <a:p>
            <a:pPr algn="ctr">
              <a:defRPr/>
            </a:pPr>
            <a:r>
              <a:rPr lang="es-ES_tradnl" dirty="0">
                <a:latin typeface="Verdana" pitchFamily="34" charset="0"/>
              </a:rPr>
              <a:t>Cliente 3</a:t>
            </a:r>
          </a:p>
        </p:txBody>
      </p:sp>
      <p:sp>
        <p:nvSpPr>
          <p:cNvPr id="19470" name="Rectangle 16"/>
          <p:cNvSpPr>
            <a:spLocks noChangeArrowheads="1"/>
          </p:cNvSpPr>
          <p:nvPr/>
        </p:nvSpPr>
        <p:spPr bwMode="auto">
          <a:xfrm>
            <a:off x="5867400" y="2420888"/>
            <a:ext cx="1295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ES_tradnl" sz="1800">
                <a:latin typeface="Tahoma" pitchFamily="34" charset="0"/>
              </a:rPr>
              <a:t>Aplicación</a:t>
            </a:r>
          </a:p>
        </p:txBody>
      </p:sp>
      <p:sp>
        <p:nvSpPr>
          <p:cNvPr id="15" name="1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Modelo Cliente-Servidor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br>
              <a:rPr lang="es-ES_tradnl" dirty="0"/>
            </a:br>
            <a:r>
              <a:rPr lang="es-ES_tradnl" dirty="0"/>
              <a:t>Aplicación - Cliente</a:t>
            </a:r>
          </a:p>
        </p:txBody>
      </p:sp>
      <p:sp>
        <p:nvSpPr>
          <p:cNvPr id="23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B609EB-7B34-4F7E-A8CA-BFAE5693036E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20484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endParaRPr lang="es-ES_tradnl" dirty="0"/>
          </a:p>
          <a:p>
            <a:r>
              <a:rPr lang="es-ES_tradnl" dirty="0"/>
              <a:t>Sistema bibliotecario</a:t>
            </a:r>
          </a:p>
        </p:txBody>
      </p:sp>
      <p:grpSp>
        <p:nvGrpSpPr>
          <p:cNvPr id="20485" name="Group 15"/>
          <p:cNvGrpSpPr>
            <a:grpSpLocks/>
          </p:cNvGrpSpPr>
          <p:nvPr/>
        </p:nvGrpSpPr>
        <p:grpSpPr bwMode="auto">
          <a:xfrm>
            <a:off x="5436096" y="5085184"/>
            <a:ext cx="684213" cy="609600"/>
            <a:chOff x="1248" y="2448"/>
            <a:chExt cx="1296" cy="1248"/>
          </a:xfrm>
        </p:grpSpPr>
        <p:sp>
          <p:nvSpPr>
            <p:cNvPr id="20501" name="Rectangle 16"/>
            <p:cNvSpPr>
              <a:spLocks noChangeArrowheads="1"/>
            </p:cNvSpPr>
            <p:nvPr/>
          </p:nvSpPr>
          <p:spPr bwMode="auto">
            <a:xfrm>
              <a:off x="1248" y="2448"/>
              <a:ext cx="1296" cy="11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0502" name="AutoShape 17"/>
            <p:cNvSpPr>
              <a:spLocks noChangeArrowheads="1"/>
            </p:cNvSpPr>
            <p:nvPr/>
          </p:nvSpPr>
          <p:spPr bwMode="auto">
            <a:xfrm>
              <a:off x="1344" y="2544"/>
              <a:ext cx="1104" cy="91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0503" name="AutoShape 18"/>
            <p:cNvSpPr>
              <a:spLocks noChangeArrowheads="1"/>
            </p:cNvSpPr>
            <p:nvPr/>
          </p:nvSpPr>
          <p:spPr bwMode="auto">
            <a:xfrm flipV="1">
              <a:off x="1296" y="3600"/>
              <a:ext cx="1200" cy="9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20486" name="Rectangle 19"/>
          <p:cNvSpPr>
            <a:spLocks noChangeArrowheads="1"/>
          </p:cNvSpPr>
          <p:nvPr/>
        </p:nvSpPr>
        <p:spPr bwMode="auto">
          <a:xfrm>
            <a:off x="6228184" y="4365104"/>
            <a:ext cx="609600" cy="1295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grpSp>
        <p:nvGrpSpPr>
          <p:cNvPr id="20487" name="Group 20"/>
          <p:cNvGrpSpPr>
            <a:grpSpLocks/>
          </p:cNvGrpSpPr>
          <p:nvPr/>
        </p:nvGrpSpPr>
        <p:grpSpPr bwMode="auto">
          <a:xfrm>
            <a:off x="5904011" y="2492896"/>
            <a:ext cx="684213" cy="609600"/>
            <a:chOff x="1248" y="2448"/>
            <a:chExt cx="1296" cy="1248"/>
          </a:xfrm>
        </p:grpSpPr>
        <p:sp>
          <p:nvSpPr>
            <p:cNvPr id="20498" name="Rectangle 21"/>
            <p:cNvSpPr>
              <a:spLocks noChangeArrowheads="1"/>
            </p:cNvSpPr>
            <p:nvPr/>
          </p:nvSpPr>
          <p:spPr bwMode="auto">
            <a:xfrm>
              <a:off x="1248" y="2448"/>
              <a:ext cx="1296" cy="11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0499" name="AutoShape 22"/>
            <p:cNvSpPr>
              <a:spLocks noChangeArrowheads="1"/>
            </p:cNvSpPr>
            <p:nvPr/>
          </p:nvSpPr>
          <p:spPr bwMode="auto">
            <a:xfrm>
              <a:off x="1344" y="2544"/>
              <a:ext cx="1104" cy="91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0500" name="AutoShape 23"/>
            <p:cNvSpPr>
              <a:spLocks noChangeArrowheads="1"/>
            </p:cNvSpPr>
            <p:nvPr/>
          </p:nvSpPr>
          <p:spPr bwMode="auto">
            <a:xfrm flipV="1">
              <a:off x="1296" y="3600"/>
              <a:ext cx="1200" cy="9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12312" name="Rectangle 24"/>
          <p:cNvSpPr>
            <a:spLocks noChangeArrowheads="1"/>
          </p:cNvSpPr>
          <p:nvPr/>
        </p:nvSpPr>
        <p:spPr bwMode="auto">
          <a:xfrm>
            <a:off x="6698704" y="1772816"/>
            <a:ext cx="609600" cy="1295400"/>
          </a:xfrm>
          <a:prstGeom prst="rect">
            <a:avLst/>
          </a:prstGeom>
          <a:gradFill rotWithShape="0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b" anchorCtr="1"/>
          <a:lstStyle/>
          <a:p>
            <a:pPr>
              <a:defRPr/>
            </a:pPr>
            <a:endParaRPr lang="es-MX"/>
          </a:p>
        </p:txBody>
      </p:sp>
      <p:grpSp>
        <p:nvGrpSpPr>
          <p:cNvPr id="20489" name="Group 25"/>
          <p:cNvGrpSpPr>
            <a:grpSpLocks/>
          </p:cNvGrpSpPr>
          <p:nvPr/>
        </p:nvGrpSpPr>
        <p:grpSpPr bwMode="auto">
          <a:xfrm>
            <a:off x="1279525" y="3861048"/>
            <a:ext cx="684213" cy="609600"/>
            <a:chOff x="1248" y="2448"/>
            <a:chExt cx="1296" cy="1248"/>
          </a:xfrm>
        </p:grpSpPr>
        <p:sp>
          <p:nvSpPr>
            <p:cNvPr id="20495" name="Rectangle 26"/>
            <p:cNvSpPr>
              <a:spLocks noChangeArrowheads="1"/>
            </p:cNvSpPr>
            <p:nvPr/>
          </p:nvSpPr>
          <p:spPr bwMode="auto">
            <a:xfrm>
              <a:off x="1248" y="2448"/>
              <a:ext cx="1296" cy="11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0496" name="AutoShape 27"/>
            <p:cNvSpPr>
              <a:spLocks noChangeArrowheads="1"/>
            </p:cNvSpPr>
            <p:nvPr/>
          </p:nvSpPr>
          <p:spPr bwMode="auto">
            <a:xfrm>
              <a:off x="1344" y="2544"/>
              <a:ext cx="1104" cy="91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0497" name="AutoShape 28"/>
            <p:cNvSpPr>
              <a:spLocks noChangeArrowheads="1"/>
            </p:cNvSpPr>
            <p:nvPr/>
          </p:nvSpPr>
          <p:spPr bwMode="auto">
            <a:xfrm flipV="1">
              <a:off x="1296" y="3600"/>
              <a:ext cx="1200" cy="9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12317" name="Rectangle 29"/>
          <p:cNvSpPr>
            <a:spLocks noChangeArrowheads="1"/>
          </p:cNvSpPr>
          <p:nvPr/>
        </p:nvSpPr>
        <p:spPr bwMode="auto">
          <a:xfrm>
            <a:off x="2057400" y="3212976"/>
            <a:ext cx="609600" cy="1295400"/>
          </a:xfrm>
          <a:prstGeom prst="rect">
            <a:avLst/>
          </a:prstGeom>
          <a:gradFill rotWithShape="0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b" anchorCtr="1"/>
          <a:lstStyle/>
          <a:p>
            <a:pPr>
              <a:defRPr/>
            </a:pPr>
            <a:endParaRPr lang="es-MX"/>
          </a:p>
        </p:txBody>
      </p:sp>
      <p:sp>
        <p:nvSpPr>
          <p:cNvPr id="20491" name="AutoShape 30"/>
          <p:cNvSpPr>
            <a:spLocks noChangeArrowheads="1"/>
          </p:cNvSpPr>
          <p:nvPr/>
        </p:nvSpPr>
        <p:spPr bwMode="auto">
          <a:xfrm>
            <a:off x="3048000" y="3573016"/>
            <a:ext cx="685800" cy="533400"/>
          </a:xfrm>
          <a:prstGeom prst="rightArrow">
            <a:avLst>
              <a:gd name="adj1" fmla="val 50000"/>
              <a:gd name="adj2" fmla="val 3214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20492" name="AutoShape 31"/>
          <p:cNvSpPr>
            <a:spLocks noChangeArrowheads="1"/>
          </p:cNvSpPr>
          <p:nvPr/>
        </p:nvSpPr>
        <p:spPr bwMode="auto">
          <a:xfrm rot="8252619">
            <a:off x="5029200" y="2798449"/>
            <a:ext cx="685800" cy="533400"/>
          </a:xfrm>
          <a:prstGeom prst="rightArrow">
            <a:avLst>
              <a:gd name="adj1" fmla="val 50000"/>
              <a:gd name="adj2" fmla="val 3214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20493" name="AutoShape 32"/>
          <p:cNvSpPr>
            <a:spLocks noChangeArrowheads="1"/>
          </p:cNvSpPr>
          <p:nvPr/>
        </p:nvSpPr>
        <p:spPr bwMode="auto">
          <a:xfrm rot="-7453234">
            <a:off x="5074517" y="4315904"/>
            <a:ext cx="685800" cy="533400"/>
          </a:xfrm>
          <a:prstGeom prst="rightArrow">
            <a:avLst>
              <a:gd name="adj1" fmla="val 50000"/>
              <a:gd name="adj2" fmla="val 3214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20494" name="AutoShape 33"/>
          <p:cNvSpPr>
            <a:spLocks noChangeArrowheads="1"/>
          </p:cNvSpPr>
          <p:nvPr/>
        </p:nvSpPr>
        <p:spPr bwMode="auto">
          <a:xfrm>
            <a:off x="3962400" y="3501008"/>
            <a:ext cx="990600" cy="609600"/>
          </a:xfrm>
          <a:prstGeom prst="flowChartPunchedCar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24" name="2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Modelo Cliente-Servidor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>
                <a:solidFill>
                  <a:srgbClr val="838383"/>
                </a:solidFill>
              </a:rPr>
              <a:t>Aplicación - Cliente - Servidor</a:t>
            </a:r>
          </a:p>
        </p:txBody>
      </p:sp>
      <p:sp>
        <p:nvSpPr>
          <p:cNvPr id="1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7</a:t>
            </a: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1905000" y="1484784"/>
            <a:ext cx="1600200" cy="990600"/>
          </a:xfrm>
          <a:prstGeom prst="rect">
            <a:avLst/>
          </a:prstGeom>
          <a:gradFill rotWithShape="0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b" anchorCtr="1"/>
          <a:lstStyle/>
          <a:p>
            <a:pPr algn="ctr">
              <a:defRPr/>
            </a:pPr>
            <a:r>
              <a:rPr lang="es-ES_tradnl">
                <a:latin typeface="Verdana" pitchFamily="34" charset="0"/>
              </a:rPr>
              <a:t>Cliente 1</a:t>
            </a:r>
          </a:p>
        </p:txBody>
      </p:sp>
      <p:sp>
        <p:nvSpPr>
          <p:cNvPr id="21509" name="AutoShape 6"/>
          <p:cNvSpPr>
            <a:spLocks noChangeArrowheads="1"/>
          </p:cNvSpPr>
          <p:nvPr/>
        </p:nvSpPr>
        <p:spPr bwMode="auto">
          <a:xfrm>
            <a:off x="2438400" y="2708920"/>
            <a:ext cx="533400" cy="609600"/>
          </a:xfrm>
          <a:prstGeom prst="upDownArrow">
            <a:avLst>
              <a:gd name="adj1" fmla="val 50000"/>
              <a:gd name="adj2" fmla="val 2285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21510" name="AutoShape 7"/>
          <p:cNvSpPr>
            <a:spLocks noChangeArrowheads="1"/>
          </p:cNvSpPr>
          <p:nvPr/>
        </p:nvSpPr>
        <p:spPr bwMode="auto">
          <a:xfrm>
            <a:off x="4343400" y="2708920"/>
            <a:ext cx="533400" cy="609600"/>
          </a:xfrm>
          <a:prstGeom prst="upDownArrow">
            <a:avLst>
              <a:gd name="adj1" fmla="val 50000"/>
              <a:gd name="adj2" fmla="val 2285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21511" name="AutoShape 8"/>
          <p:cNvSpPr>
            <a:spLocks noChangeArrowheads="1"/>
          </p:cNvSpPr>
          <p:nvPr/>
        </p:nvSpPr>
        <p:spPr bwMode="auto">
          <a:xfrm>
            <a:off x="6248400" y="2708920"/>
            <a:ext cx="533400" cy="609600"/>
          </a:xfrm>
          <a:prstGeom prst="upDownArrow">
            <a:avLst>
              <a:gd name="adj1" fmla="val 50000"/>
              <a:gd name="adj2" fmla="val 2285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21512" name="Rectangle 10"/>
          <p:cNvSpPr>
            <a:spLocks noChangeArrowheads="1"/>
          </p:cNvSpPr>
          <p:nvPr/>
        </p:nvSpPr>
        <p:spPr bwMode="auto">
          <a:xfrm>
            <a:off x="2057400" y="1628800"/>
            <a:ext cx="1295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ES_tradnl" sz="1800">
                <a:latin typeface="Tahoma" pitchFamily="34" charset="0"/>
              </a:rPr>
              <a:t>Aplicación</a:t>
            </a:r>
          </a:p>
        </p:txBody>
      </p:sp>
      <p:sp>
        <p:nvSpPr>
          <p:cNvPr id="8203" name="Rectangle 11"/>
          <p:cNvSpPr>
            <a:spLocks noChangeArrowheads="1"/>
          </p:cNvSpPr>
          <p:nvPr/>
        </p:nvSpPr>
        <p:spPr bwMode="auto">
          <a:xfrm>
            <a:off x="3810000" y="1484784"/>
            <a:ext cx="1600200" cy="990600"/>
          </a:xfrm>
          <a:prstGeom prst="rect">
            <a:avLst/>
          </a:prstGeom>
          <a:gradFill rotWithShape="0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b" anchorCtr="1"/>
          <a:lstStyle/>
          <a:p>
            <a:pPr algn="ctr">
              <a:defRPr/>
            </a:pPr>
            <a:r>
              <a:rPr lang="es-ES_tradnl">
                <a:latin typeface="Verdana" pitchFamily="34" charset="0"/>
              </a:rPr>
              <a:t>Cliente 2</a:t>
            </a:r>
          </a:p>
        </p:txBody>
      </p:sp>
      <p:sp>
        <p:nvSpPr>
          <p:cNvPr id="21514" name="Rectangle 12"/>
          <p:cNvSpPr>
            <a:spLocks noChangeArrowheads="1"/>
          </p:cNvSpPr>
          <p:nvPr/>
        </p:nvSpPr>
        <p:spPr bwMode="auto">
          <a:xfrm>
            <a:off x="3962400" y="1628800"/>
            <a:ext cx="1295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ES_tradnl" sz="1800">
                <a:latin typeface="Tahoma" pitchFamily="34" charset="0"/>
              </a:rPr>
              <a:t>Aplicación</a:t>
            </a:r>
          </a:p>
        </p:txBody>
      </p:sp>
      <p:sp>
        <p:nvSpPr>
          <p:cNvPr id="8205" name="Rectangle 13"/>
          <p:cNvSpPr>
            <a:spLocks noChangeArrowheads="1"/>
          </p:cNvSpPr>
          <p:nvPr/>
        </p:nvSpPr>
        <p:spPr bwMode="auto">
          <a:xfrm>
            <a:off x="5715000" y="1484784"/>
            <a:ext cx="1600200" cy="990600"/>
          </a:xfrm>
          <a:prstGeom prst="rect">
            <a:avLst/>
          </a:prstGeom>
          <a:gradFill rotWithShape="0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b" anchorCtr="1"/>
          <a:lstStyle/>
          <a:p>
            <a:pPr algn="ctr">
              <a:defRPr/>
            </a:pPr>
            <a:r>
              <a:rPr lang="es-ES_tradnl">
                <a:latin typeface="Verdana" pitchFamily="34" charset="0"/>
              </a:rPr>
              <a:t>Cliente 3</a:t>
            </a:r>
          </a:p>
        </p:txBody>
      </p:sp>
      <p:sp>
        <p:nvSpPr>
          <p:cNvPr id="21516" name="Rectangle 14"/>
          <p:cNvSpPr>
            <a:spLocks noChangeArrowheads="1"/>
          </p:cNvSpPr>
          <p:nvPr/>
        </p:nvSpPr>
        <p:spPr bwMode="auto">
          <a:xfrm>
            <a:off x="5867400" y="1628800"/>
            <a:ext cx="1295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ES_tradnl" sz="1800">
                <a:latin typeface="Tahoma" pitchFamily="34" charset="0"/>
              </a:rPr>
              <a:t>Aplicación</a:t>
            </a:r>
          </a:p>
        </p:txBody>
      </p:sp>
      <p:sp>
        <p:nvSpPr>
          <p:cNvPr id="8207" name="Rectangle 15"/>
          <p:cNvSpPr>
            <a:spLocks noChangeArrowheads="1"/>
          </p:cNvSpPr>
          <p:nvPr/>
        </p:nvSpPr>
        <p:spPr bwMode="auto">
          <a:xfrm>
            <a:off x="1981200" y="3501008"/>
            <a:ext cx="5257800" cy="2590800"/>
          </a:xfrm>
          <a:prstGeom prst="rect">
            <a:avLst/>
          </a:prstGeom>
          <a:gradFill rotWithShape="0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b" anchorCtr="1"/>
          <a:lstStyle/>
          <a:p>
            <a:pPr algn="ctr">
              <a:defRPr/>
            </a:pPr>
            <a:r>
              <a:rPr lang="es-ES_tradnl">
                <a:latin typeface="Verdana" pitchFamily="34" charset="0"/>
              </a:rPr>
              <a:t>Servidor</a:t>
            </a:r>
          </a:p>
        </p:txBody>
      </p:sp>
      <p:sp>
        <p:nvSpPr>
          <p:cNvPr id="21518" name="Rectangle 16"/>
          <p:cNvSpPr>
            <a:spLocks noChangeArrowheads="1"/>
          </p:cNvSpPr>
          <p:nvPr/>
        </p:nvSpPr>
        <p:spPr bwMode="auto">
          <a:xfrm>
            <a:off x="2209800" y="3717032"/>
            <a:ext cx="4724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ES_tradnl">
                <a:latin typeface="Verdana" pitchFamily="34" charset="0"/>
              </a:rPr>
              <a:t>Aplicación</a:t>
            </a:r>
          </a:p>
        </p:txBody>
      </p:sp>
      <p:sp>
        <p:nvSpPr>
          <p:cNvPr id="21519" name="Rectangle 17"/>
          <p:cNvSpPr>
            <a:spLocks noChangeArrowheads="1"/>
          </p:cNvSpPr>
          <p:nvPr/>
        </p:nvSpPr>
        <p:spPr bwMode="auto">
          <a:xfrm>
            <a:off x="2267744" y="5013176"/>
            <a:ext cx="4724400" cy="533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ES_tradnl">
                <a:latin typeface="Verdana" pitchFamily="34" charset="0"/>
              </a:rPr>
              <a:t>Datos</a:t>
            </a:r>
          </a:p>
        </p:txBody>
      </p:sp>
      <p:sp>
        <p:nvSpPr>
          <p:cNvPr id="21520" name="AutoShape 18"/>
          <p:cNvSpPr>
            <a:spLocks noChangeArrowheads="1"/>
          </p:cNvSpPr>
          <p:nvPr/>
        </p:nvSpPr>
        <p:spPr bwMode="auto">
          <a:xfrm>
            <a:off x="4343400" y="4365104"/>
            <a:ext cx="457200" cy="533400"/>
          </a:xfrm>
          <a:prstGeom prst="upDownArrow">
            <a:avLst>
              <a:gd name="adj1" fmla="val 50000"/>
              <a:gd name="adj2" fmla="val 23333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Modelo Cliente-Servidor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en">
  <a:themeElements>
    <a:clrScheme name="Orige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Clásico de Office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ge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736</TotalTime>
  <Words>294</Words>
  <Application>Microsoft Macintosh PowerPoint</Application>
  <PresentationFormat>Presentación en pantalla (4:3)</PresentationFormat>
  <Paragraphs>124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3" baseType="lpstr">
      <vt:lpstr>Arial</vt:lpstr>
      <vt:lpstr>Tahoma</vt:lpstr>
      <vt:lpstr>Times New Roman</vt:lpstr>
      <vt:lpstr>Verdana</vt:lpstr>
      <vt:lpstr>Wingdings</vt:lpstr>
      <vt:lpstr>Wingdings 3</vt:lpstr>
      <vt:lpstr>Origen</vt:lpstr>
      <vt:lpstr>Modelo Cliente-Servidor</vt:lpstr>
      <vt:lpstr>Aplicaciones Tradicionales</vt:lpstr>
      <vt:lpstr>Problemas</vt:lpstr>
      <vt:lpstr>   Modelo Cliente – Servidor</vt:lpstr>
      <vt:lpstr>Aplicación - Servidor</vt:lpstr>
      <vt:lpstr> Aplicación - Servidor</vt:lpstr>
      <vt:lpstr>Aplicación - Cliente</vt:lpstr>
      <vt:lpstr> Aplicación - Cliente</vt:lpstr>
      <vt:lpstr>Aplicación - Cliente - Servidor</vt:lpstr>
      <vt:lpstr>Aplicación - Cliente - Servidor</vt:lpstr>
      <vt:lpstr>Mejor Variante de Aplicación - Cliente - Servidor</vt:lpstr>
      <vt:lpstr>Mejor Variante de Aplicación - Cliente - Servidor</vt:lpstr>
      <vt:lpstr>Mejor Variante de Aplicación - Cliente - Servidor</vt:lpstr>
      <vt:lpstr>Problemas</vt:lpstr>
      <vt:lpstr>Clientes gruesos y delgados</vt:lpstr>
      <vt:lpstr>Modelo Cliente-Servidor</vt:lpstr>
    </vt:vector>
  </TitlesOfParts>
  <Company>UNIYUC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 Cliente - Servidor</dc:title>
  <dc:creator>María Enriqueta Castellanos Bolaños</dc:creator>
  <cp:lastModifiedBy>Víctor Hugo Menéndez Domínguez</cp:lastModifiedBy>
  <cp:revision>90</cp:revision>
  <dcterms:created xsi:type="dcterms:W3CDTF">2001-09-04T23:44:22Z</dcterms:created>
  <dcterms:modified xsi:type="dcterms:W3CDTF">2019-08-14T18:07:43Z</dcterms:modified>
</cp:coreProperties>
</file>