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6"/>
  </p:notesMasterIdLst>
  <p:sldIdLst>
    <p:sldId id="256" r:id="rId2"/>
    <p:sldId id="258" r:id="rId3"/>
    <p:sldId id="257" r:id="rId4"/>
    <p:sldId id="264" r:id="rId5"/>
    <p:sldId id="265" r:id="rId6"/>
    <p:sldId id="259" r:id="rId7"/>
    <p:sldId id="266" r:id="rId8"/>
    <p:sldId id="260" r:id="rId9"/>
    <p:sldId id="268" r:id="rId10"/>
    <p:sldId id="262" r:id="rId11"/>
    <p:sldId id="261" r:id="rId12"/>
    <p:sldId id="271" r:id="rId13"/>
    <p:sldId id="272" r:id="rId14"/>
    <p:sldId id="263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BBBB-C1EA-4121-AC33-138047CF3181}" type="datetimeFigureOut">
              <a:rPr lang="es-MX" smtClean="0"/>
              <a:pPr/>
              <a:t>14/08/19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8E79D-41BE-4D77-BF61-D6F5615B2CF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7B6228D4-30EE-471F-88B3-A779E48D0B7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3D35A-E551-4F62-8387-B6EE408F2850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8EA39-9826-4670-8FE2-F978B20FCE01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93AC1547-29E2-4318-B42B-DA431545D08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5E0E9-AFAB-4248-887D-35B46F229441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D2A05-AFED-4426-BC9E-3958981AD226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161EE-3209-402B-93AB-303C504736CA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A25A5-FDEC-48C1-B4E9-05670D43A8AD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254EA-A8D3-40A4-A384-C7BBFAE49550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C9D2-3F7A-47A0-9884-A4157BE3501D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0927DC-27B5-498C-A5F5-235D0ACD6A8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Atributos de los Sistemas y Aplicaciones Basados en Web 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Desarrollo del lado del cliente (Front End)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Categorías de aplicaciones Web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E730-B3A4-41D1-815B-08281FB859DD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Informativo</a:t>
            </a:r>
          </a:p>
          <a:p>
            <a:pPr algn="just">
              <a:buNone/>
            </a:pPr>
            <a:endParaRPr lang="es-MX" dirty="0"/>
          </a:p>
          <a:p>
            <a:pPr algn="just"/>
            <a:r>
              <a:rPr lang="es-MX" dirty="0"/>
              <a:t>Descarga</a:t>
            </a:r>
          </a:p>
          <a:p>
            <a:pPr algn="just">
              <a:buNone/>
            </a:pPr>
            <a:endParaRPr lang="es-MX" dirty="0"/>
          </a:p>
          <a:p>
            <a:pPr algn="just"/>
            <a:r>
              <a:rPr lang="es-MX" dirty="0"/>
              <a:t>Orientada a servicios</a:t>
            </a:r>
          </a:p>
          <a:p>
            <a:pPr algn="just">
              <a:buNone/>
            </a:pPr>
            <a:endParaRPr lang="es-MX" dirty="0"/>
          </a:p>
          <a:p>
            <a:pPr algn="just"/>
            <a:r>
              <a:rPr lang="es-MX" dirty="0"/>
              <a:t>Portal (comunidades)</a:t>
            </a:r>
          </a:p>
          <a:p>
            <a:pPr algn="just">
              <a:buNone/>
            </a:pPr>
            <a:endParaRPr lang="es-MX" dirty="0"/>
          </a:p>
          <a:p>
            <a:pPr algn="just"/>
            <a:r>
              <a:rPr lang="es-MX" dirty="0"/>
              <a:t>Acceso a una base de datos</a:t>
            </a:r>
          </a:p>
          <a:p>
            <a:pPr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sz="3600" dirty="0"/>
              <a:t>Herramientas y tecnología</a:t>
            </a:r>
            <a:endParaRPr lang="es-E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 eaLnBrk="1" hangingPunct="1"/>
            <a:endParaRPr lang="es-MX" dirty="0"/>
          </a:p>
          <a:p>
            <a:pPr algn="just"/>
            <a:r>
              <a:rPr lang="es-MX" dirty="0"/>
              <a:t>Descripción de contenido y lenguajes de modelación</a:t>
            </a:r>
          </a:p>
          <a:p>
            <a:pPr lvl="1" algn="just"/>
            <a:r>
              <a:rPr lang="es-MX" dirty="0"/>
              <a:t>HTML, VRML, XML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Lenguajes de programación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Recursos de desarrollo basados en componentes </a:t>
            </a:r>
          </a:p>
          <a:p>
            <a:pPr lvl="1" algn="just"/>
            <a:r>
              <a:rPr lang="es-MX" dirty="0"/>
              <a:t>CORBA, COM, ActiveX, .NET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Navegadores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65-A9CB-41A9-BA57-73A84E26E511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Estratos de la Ingeniería de WebApp</a:t>
            </a:r>
          </a:p>
        </p:txBody>
      </p:sp>
    </p:spTree>
    <p:extLst>
      <p:ext uri="{BB962C8B-B14F-4D97-AF65-F5344CB8AC3E}">
        <p14:creationId xmlns:p14="http://schemas.microsoft.com/office/powerpoint/2010/main" val="38122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y tecnología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Estratos de la Ingeniería de WebApp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65-A9CB-41A9-BA57-73A84E26E511}" type="slidenum">
              <a:rPr lang="es-MX" smtClean="0"/>
              <a:pPr/>
              <a:t>12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Herramientas multimedia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Herramientas de autoría de sitio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Herramientas de conectividad de bases de datos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Herramientas de seguridad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Servidores</a:t>
            </a:r>
          </a:p>
          <a:p>
            <a:pPr lvl="1" algn="just"/>
            <a:endParaRPr lang="es-ES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965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y tecnología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Estratos de la Ingeniería de WebApp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65-A9CB-41A9-BA57-73A84E26E511}" type="slidenum">
              <a:rPr lang="es-MX" smtClean="0"/>
              <a:pPr/>
              <a:t>13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Utilidades de servidor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Herramientas de administración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Herramientas de análisis de sitio</a:t>
            </a:r>
          </a:p>
        </p:txBody>
      </p:sp>
    </p:spTree>
    <p:extLst>
      <p:ext uri="{BB962C8B-B14F-4D97-AF65-F5344CB8AC3E}">
        <p14:creationId xmlns:p14="http://schemas.microsoft.com/office/powerpoint/2010/main" val="151664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Atributos de los Sistemas y Aplicaciones Basados en Web 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</a:t>
            </a:r>
            <a:r>
              <a:rPr lang="es-MX"/>
              <a:t>Desarrollo del lado del cliente (Front End)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Ingeniería Web</a:t>
            </a:r>
            <a:endParaRPr 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La </a:t>
            </a:r>
            <a:r>
              <a:rPr lang="es-MX" dirty="0" err="1"/>
              <a:t>World</a:t>
            </a:r>
            <a:r>
              <a:rPr lang="es-MX" dirty="0"/>
              <a:t> </a:t>
            </a:r>
            <a:r>
              <a:rPr lang="es-MX" dirty="0" err="1"/>
              <a:t>Wide</a:t>
            </a:r>
            <a:r>
              <a:rPr lang="es-MX" dirty="0"/>
              <a:t> Web y la Internet son posiblemente, los desarrollos más importantes en la historia de la computación.</a:t>
            </a:r>
          </a:p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Los sistemas y aplicaciones basados en Web (</a:t>
            </a:r>
            <a:r>
              <a:rPr lang="es-MX" dirty="0" err="1"/>
              <a:t>WebApps</a:t>
            </a:r>
            <a:r>
              <a:rPr lang="es-MX" dirty="0"/>
              <a:t>) ofrecen un complejo arreglo de contenido  y funcionalidad.</a:t>
            </a:r>
          </a:p>
          <a:p>
            <a:pPr algn="just" eaLnBrk="1" hangingPunct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Ingeniería Web (IWeb)</a:t>
            </a: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s-MX" sz="2800" dirty="0"/>
          </a:p>
          <a:p>
            <a:pPr algn="just" eaLnBrk="1" hangingPunct="1">
              <a:lnSpc>
                <a:spcPct val="90000"/>
              </a:lnSpc>
            </a:pPr>
            <a:r>
              <a:rPr lang="es-MX" sz="2800" dirty="0"/>
              <a:t>La </a:t>
            </a:r>
            <a:r>
              <a:rPr lang="es-MX" sz="2800" dirty="0" err="1"/>
              <a:t>IWeb</a:t>
            </a:r>
            <a:r>
              <a:rPr lang="es-MX" sz="2800" dirty="0"/>
              <a:t> es el proceso con el que se crean </a:t>
            </a:r>
            <a:r>
              <a:rPr lang="es-MX" sz="2800" dirty="0" err="1"/>
              <a:t>WebApps</a:t>
            </a:r>
            <a:r>
              <a:rPr lang="es-MX" sz="2800" dirty="0"/>
              <a:t> de alta calidad.</a:t>
            </a:r>
          </a:p>
          <a:p>
            <a:pPr algn="just" eaLnBrk="1" hangingPunct="1">
              <a:lnSpc>
                <a:spcPct val="90000"/>
              </a:lnSpc>
            </a:pPr>
            <a:endParaRPr lang="es-MX" sz="2800" dirty="0"/>
          </a:p>
          <a:p>
            <a:pPr algn="just" eaLnBrk="1" hangingPunct="1">
              <a:lnSpc>
                <a:spcPct val="90000"/>
              </a:lnSpc>
            </a:pPr>
            <a:r>
              <a:rPr lang="es-MX" sz="2800" dirty="0"/>
              <a:t>No es un clon perfecto de la ingeniería de software.</a:t>
            </a:r>
          </a:p>
          <a:p>
            <a:pPr algn="just" eaLnBrk="1" hangingPunct="1">
              <a:lnSpc>
                <a:spcPct val="90000"/>
              </a:lnSpc>
            </a:pPr>
            <a:endParaRPr lang="es-MX" sz="2800" dirty="0"/>
          </a:p>
          <a:p>
            <a:pPr algn="just" eaLnBrk="1" hangingPunct="1">
              <a:lnSpc>
                <a:spcPct val="90000"/>
              </a:lnSpc>
            </a:pPr>
            <a:r>
              <a:rPr lang="es-MX" sz="2800" dirty="0"/>
              <a:t>Acentúa actividades técnicas y administrativas similares.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Ingeniería Web (IWeb)</a:t>
            </a: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s-MX" sz="2800" dirty="0"/>
          </a:p>
          <a:p>
            <a:pPr algn="just" eaLnBrk="1" hangingPunct="1">
              <a:lnSpc>
                <a:spcPct val="90000"/>
              </a:lnSpc>
            </a:pPr>
            <a:r>
              <a:rPr lang="es-MX" sz="2800" dirty="0"/>
              <a:t>Conforme las </a:t>
            </a:r>
            <a:r>
              <a:rPr lang="es-MX" sz="2800" dirty="0" err="1"/>
              <a:t>WebApps</a:t>
            </a:r>
            <a:r>
              <a:rPr lang="es-MX" sz="2800" dirty="0"/>
              <a:t> se integran cada vez más en las estrategias de negocios, crece en importancia la necesidad de construir sistemas:</a:t>
            </a:r>
          </a:p>
          <a:p>
            <a:pPr lvl="1" algn="just">
              <a:lnSpc>
                <a:spcPct val="90000"/>
              </a:lnSpc>
            </a:pPr>
            <a:endParaRPr lang="es-MX" sz="2500" dirty="0"/>
          </a:p>
          <a:p>
            <a:pPr lvl="1" algn="just">
              <a:lnSpc>
                <a:spcPct val="90000"/>
              </a:lnSpc>
            </a:pPr>
            <a:r>
              <a:rPr lang="es-MX" sz="2500" dirty="0"/>
              <a:t>Confiables</a:t>
            </a:r>
          </a:p>
          <a:p>
            <a:pPr lvl="1" algn="just">
              <a:lnSpc>
                <a:spcPct val="90000"/>
              </a:lnSpc>
            </a:pPr>
            <a:r>
              <a:rPr lang="es-MX" sz="2500" dirty="0"/>
              <a:t>Prácticos y</a:t>
            </a:r>
          </a:p>
          <a:p>
            <a:pPr lvl="1" algn="just">
              <a:lnSpc>
                <a:spcPct val="90000"/>
              </a:lnSpc>
            </a:pPr>
            <a:r>
              <a:rPr lang="es-MX" sz="2500" dirty="0"/>
              <a:t>Adaptables</a:t>
            </a:r>
          </a:p>
          <a:p>
            <a:pPr lvl="1" algn="just">
              <a:lnSpc>
                <a:spcPct val="90000"/>
              </a:lnSpc>
            </a:pPr>
            <a:endParaRPr lang="es-MX" sz="2500" dirty="0"/>
          </a:p>
          <a:p>
            <a:pPr lvl="1" algn="just">
              <a:lnSpc>
                <a:spcPct val="90000"/>
              </a:lnSpc>
              <a:buNone/>
            </a:pPr>
            <a:endParaRPr lang="es-ES" sz="2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Ingeniería Web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sz="2400" dirty="0"/>
              <a:t>Es necesario un enfoque disciplinado para el desarrollo de </a:t>
            </a:r>
            <a:r>
              <a:rPr lang="es-MX" sz="2400" dirty="0" err="1"/>
              <a:t>WebApps</a:t>
            </a:r>
            <a:r>
              <a:rPr lang="es-MX" sz="2400" dirty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¿Se pueden aplicar principios, conceptos y métodos de la ingeniería de software al desarrollo Web?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¿Qué ocurre si persiste un enfoque sin disciplina?</a:t>
            </a:r>
            <a:endParaRPr lang="es-ES" sz="2400" dirty="0"/>
          </a:p>
          <a:p>
            <a:pPr algn="just">
              <a:buNone/>
            </a:pPr>
            <a:endParaRPr lang="es-MX" sz="2400" dirty="0"/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Ingeniería Web</a:t>
            </a: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La ingeniería Web (</a:t>
            </a:r>
            <a:r>
              <a:rPr lang="es-MX" dirty="0" err="1"/>
              <a:t>IWeb</a:t>
            </a:r>
            <a:r>
              <a:rPr lang="es-MX" dirty="0"/>
              <a:t>) aplica “sólidos principios científicos, de ingeniería y de administración, y enfoques disciplinados y sistemáticos para el desarrollo, despliegue y mantenimiento exitosos de sistemas y aplicaciones basados en Web de alta calidad”.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MX" dirty="0"/>
              <a:t>Atributos de los sistemas y aplicaciones basados en Web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Intensidad de red</a:t>
            </a:r>
          </a:p>
          <a:p>
            <a:pPr algn="just">
              <a:lnSpc>
                <a:spcPct val="80000"/>
              </a:lnSpc>
              <a:buNone/>
            </a:pPr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Concurrencia</a:t>
            </a:r>
          </a:p>
          <a:p>
            <a:pPr algn="just">
              <a:lnSpc>
                <a:spcPct val="80000"/>
              </a:lnSpc>
              <a:buNone/>
            </a:pPr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Carga impredecible</a:t>
            </a:r>
          </a:p>
          <a:p>
            <a:pPr algn="just">
              <a:lnSpc>
                <a:spcPct val="80000"/>
              </a:lnSpc>
              <a:buNone/>
            </a:pPr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Desempeño</a:t>
            </a:r>
          </a:p>
          <a:p>
            <a:pPr algn="just">
              <a:lnSpc>
                <a:spcPct val="80000"/>
              </a:lnSpc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eaLnBrk="1" hangingPunct="1"/>
            <a:r>
              <a:rPr lang="es-MX" sz="3600" dirty="0"/>
              <a:t>Atributos de los Sistemas y Aplicaciones Basados en Web</a:t>
            </a:r>
            <a:endParaRPr lang="es-E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Disponibilidad</a:t>
            </a:r>
          </a:p>
          <a:p>
            <a:pPr algn="just">
              <a:lnSpc>
                <a:spcPct val="80000"/>
              </a:lnSpc>
              <a:buNone/>
            </a:pPr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Gobernada por los datos</a:t>
            </a:r>
          </a:p>
          <a:p>
            <a:pPr algn="just">
              <a:lnSpc>
                <a:spcPct val="80000"/>
              </a:lnSpc>
              <a:buNone/>
            </a:pPr>
            <a:endParaRPr lang="es-MX" dirty="0"/>
          </a:p>
          <a:p>
            <a:pPr algn="just">
              <a:lnSpc>
                <a:spcPct val="80000"/>
              </a:lnSpc>
            </a:pPr>
            <a:r>
              <a:rPr lang="es-MX" dirty="0"/>
              <a:t>Sensibilidad al contenido</a:t>
            </a:r>
          </a:p>
          <a:p>
            <a:pPr algn="just">
              <a:lnSpc>
                <a:spcPct val="80000"/>
              </a:lnSpc>
            </a:pPr>
            <a:endParaRPr lang="es-MX" dirty="0"/>
          </a:p>
          <a:p>
            <a:pPr algn="just"/>
            <a:r>
              <a:rPr lang="es-MX" dirty="0"/>
              <a:t>Evolución continua</a:t>
            </a:r>
          </a:p>
          <a:p>
            <a:pPr algn="just">
              <a:buNone/>
            </a:pPr>
            <a:endParaRPr lang="es-MX" dirty="0"/>
          </a:p>
          <a:p>
            <a:pPr algn="just">
              <a:lnSpc>
                <a:spcPct val="80000"/>
              </a:lnSpc>
            </a:pPr>
            <a:endParaRPr lang="es-MX" dirty="0"/>
          </a:p>
          <a:p>
            <a:pPr algn="just" eaLnBrk="1" hangingPunct="1">
              <a:lnSpc>
                <a:spcPct val="80000"/>
              </a:lnSpc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MX" dirty="0"/>
              <a:t>Atributos de los sistemas y aplicaciones basados en Web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MX" dirty="0"/>
              <a:t>Atributos de los Sistemas y Aplicaciones Basados en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E730-B3A4-41D1-815B-08281FB859DD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Inmediatez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Seguridad</a:t>
            </a:r>
          </a:p>
          <a:p>
            <a:pPr algn="just">
              <a:buNone/>
            </a:pPr>
            <a:endParaRPr lang="es-MX" dirty="0"/>
          </a:p>
          <a:p>
            <a:pPr algn="just"/>
            <a:r>
              <a:rPr lang="es-MX" dirty="0"/>
              <a:t>Estética</a:t>
            </a:r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937</TotalTime>
  <Words>484</Words>
  <Application>Microsoft Macintosh PowerPoint</Application>
  <PresentationFormat>Presentación en pantalla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Wingdings 3</vt:lpstr>
      <vt:lpstr>Origen</vt:lpstr>
      <vt:lpstr>Atributos de los Sistemas y Aplicaciones Basados en Web </vt:lpstr>
      <vt:lpstr>Ingeniería Web</vt:lpstr>
      <vt:lpstr>Ingeniería Web (IWeb)</vt:lpstr>
      <vt:lpstr>Ingeniería Web (IWeb)</vt:lpstr>
      <vt:lpstr>Ingeniería Web</vt:lpstr>
      <vt:lpstr>Ingeniería Web</vt:lpstr>
      <vt:lpstr>Atributos de los sistemas y aplicaciones basados en Web</vt:lpstr>
      <vt:lpstr>Atributos de los Sistemas y Aplicaciones Basados en Web</vt:lpstr>
      <vt:lpstr>Atributos de los sistemas y aplicaciones basados en Web</vt:lpstr>
      <vt:lpstr>Categorías de aplicaciones Web</vt:lpstr>
      <vt:lpstr>Herramientas y tecnología</vt:lpstr>
      <vt:lpstr>Herramientas y tecnología</vt:lpstr>
      <vt:lpstr>Herramientas y tecnología</vt:lpstr>
      <vt:lpstr>Atributos de los Sistemas y Aplicaciones Basados en Web 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Web</dc:title>
  <dc:creator>María Enriqueta Castellanos Bolaños</dc:creator>
  <cp:lastModifiedBy>Víctor Hugo Menéndez Domínguez</cp:lastModifiedBy>
  <cp:revision>74</cp:revision>
  <dcterms:created xsi:type="dcterms:W3CDTF">2007-02-22T02:29:49Z</dcterms:created>
  <dcterms:modified xsi:type="dcterms:W3CDTF">2019-08-14T18:23:39Z</dcterms:modified>
</cp:coreProperties>
</file>