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9" r:id="rId4"/>
    <p:sldId id="265" r:id="rId5"/>
    <p:sldId id="266" r:id="rId6"/>
    <p:sldId id="267" r:id="rId7"/>
    <p:sldId id="263" r:id="rId8"/>
    <p:sldId id="261" r:id="rId9"/>
    <p:sldId id="259" r:id="rId10"/>
    <p:sldId id="264" r:id="rId11"/>
    <p:sldId id="268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61BC4-32D8-4D83-8648-202A2E576868}" type="datetimeFigureOut">
              <a:rPr lang="es-MX" smtClean="0"/>
              <a:pPr/>
              <a:t>06/02/2011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7ED9C-2864-4D28-84D6-243D607E1AB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58F7FC2-717C-4C47-9813-754F0144A4B7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s-MX" smtClean="0"/>
              <a:t>Sintaxis Básica</a:t>
            </a:r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6C12-F737-4AE2-A4DE-BD5DABB4BE71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Sintaxis Básica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5772-AFF0-493E-A247-B74BEFFC160D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Sintaxis Básica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3966-7962-4D40-9DDC-3821399335CF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Sintaxis Básica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D568642-73E2-47AC-B29E-18A9695550AB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s-MX" smtClean="0"/>
              <a:t>Sintaxis Básica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D878-9F70-4CDA-B6C1-319DDB6E84AA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Sintaxis Básica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C161-D6BB-4A91-9230-8D241352F658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Sintaxis Básica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6DAE-2E36-4AB7-BF70-303C05A8D1E3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Sintaxis Básica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EA0A4-2E87-4A4B-8EB5-34988A7D8F18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Sintaxis Básica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D0AB-C542-4C94-9F12-A3D9643BDEDA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Sintaxis Básica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A59E-39B4-4D73-8990-0A80B784CB2C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Sintaxis Básica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5A4878-DF94-4BFA-89A1-A40A66AEBAB0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MX" smtClean="0"/>
              <a:t>Sintaxis Básica</a:t>
            </a:r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Sintaxis Básica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Unidad 3. Lenguaje HTML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HTML permite establecer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Hipervínculos</a:t>
            </a:r>
            <a:endParaRPr lang="es-ES_tradnl" dirty="0" smtClean="0"/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Tablas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Marcos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Elementos de interacción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Sintaxis Básica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Sintaxis Básica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Unidad 3. Lenguaje HTML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Lenguaje HTML</a:t>
            </a:r>
            <a:endParaRPr lang="es-ES_tradnl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Lenguaje de Marcación de </a:t>
            </a:r>
            <a:r>
              <a:rPr lang="es-ES_tradnl" dirty="0" smtClean="0"/>
              <a:t>Hipertexto.</a:t>
            </a:r>
            <a:endParaRPr lang="es-ES_tradnl" dirty="0" smtClean="0"/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Lenguaje en el que están codificados los documentos que son accedidos desde la Web.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Archivo de texto ASCII con la extensión .</a:t>
            </a:r>
            <a:r>
              <a:rPr lang="es-MX" dirty="0" err="1" smtClean="0"/>
              <a:t>html</a:t>
            </a:r>
            <a:r>
              <a:rPr lang="es-MX" dirty="0" smtClean="0"/>
              <a:t> que contiene marcadores HTML.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Define la estructura del </a:t>
            </a:r>
            <a:r>
              <a:rPr lang="es-MX" dirty="0" smtClean="0"/>
              <a:t>documento.</a:t>
            </a:r>
            <a:endParaRPr lang="es-MX" dirty="0" smtClean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2</a:t>
            </a:fld>
            <a:endParaRPr lang="es-MX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Sintaxis Básica</a:t>
            </a:r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Funcionamiento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98738" y="3200400"/>
            <a:ext cx="838200" cy="762000"/>
            <a:chOff x="1104" y="2688"/>
            <a:chExt cx="288" cy="288"/>
          </a:xfrm>
        </p:grpSpPr>
        <p:sp>
          <p:nvSpPr>
            <p:cNvPr id="20540" name="Rectangle 5"/>
            <p:cNvSpPr>
              <a:spLocks noChangeArrowheads="1"/>
            </p:cNvSpPr>
            <p:nvPr/>
          </p:nvSpPr>
          <p:spPr bwMode="auto">
            <a:xfrm>
              <a:off x="1152" y="26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41" name="Rectangle 6"/>
            <p:cNvSpPr>
              <a:spLocks noChangeArrowheads="1"/>
            </p:cNvSpPr>
            <p:nvPr/>
          </p:nvSpPr>
          <p:spPr bwMode="auto">
            <a:xfrm>
              <a:off x="1104" y="2880"/>
              <a:ext cx="288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265738" y="3124200"/>
            <a:ext cx="1003300" cy="838200"/>
            <a:chOff x="2688" y="2160"/>
            <a:chExt cx="632" cy="528"/>
          </a:xfrm>
        </p:grpSpPr>
        <p:sp>
          <p:nvSpPr>
            <p:cNvPr id="20537" name="Rectangle 13"/>
            <p:cNvSpPr>
              <a:spLocks noChangeArrowheads="1"/>
            </p:cNvSpPr>
            <p:nvPr/>
          </p:nvSpPr>
          <p:spPr bwMode="auto">
            <a:xfrm>
              <a:off x="2968" y="2448"/>
              <a:ext cx="35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38" name="Rectangle 14"/>
            <p:cNvSpPr>
              <a:spLocks noChangeArrowheads="1"/>
            </p:cNvSpPr>
            <p:nvPr/>
          </p:nvSpPr>
          <p:spPr bwMode="auto">
            <a:xfrm rot="5400000">
              <a:off x="2528" y="2320"/>
              <a:ext cx="528" cy="2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39" name="Rectangle 15"/>
            <p:cNvSpPr>
              <a:spLocks noChangeArrowheads="1"/>
            </p:cNvSpPr>
            <p:nvPr/>
          </p:nvSpPr>
          <p:spPr bwMode="auto">
            <a:xfrm>
              <a:off x="2736" y="2208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7018338" y="2362200"/>
            <a:ext cx="914400" cy="914400"/>
            <a:chOff x="4368" y="1488"/>
            <a:chExt cx="576" cy="576"/>
          </a:xfrm>
        </p:grpSpPr>
        <p:sp>
          <p:nvSpPr>
            <p:cNvPr id="20527" name="Rectangle 17"/>
            <p:cNvSpPr>
              <a:spLocks noChangeArrowheads="1"/>
            </p:cNvSpPr>
            <p:nvPr/>
          </p:nvSpPr>
          <p:spPr bwMode="auto">
            <a:xfrm>
              <a:off x="4368" y="1488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28" name="Line 18"/>
            <p:cNvSpPr>
              <a:spLocks noChangeShapeType="1"/>
            </p:cNvSpPr>
            <p:nvPr/>
          </p:nvSpPr>
          <p:spPr bwMode="auto">
            <a:xfrm>
              <a:off x="4464" y="1584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29" name="Line 20"/>
            <p:cNvSpPr>
              <a:spLocks noChangeShapeType="1"/>
            </p:cNvSpPr>
            <p:nvPr/>
          </p:nvSpPr>
          <p:spPr bwMode="auto">
            <a:xfrm>
              <a:off x="4464" y="1632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30" name="Line 21"/>
            <p:cNvSpPr>
              <a:spLocks noChangeShapeType="1"/>
            </p:cNvSpPr>
            <p:nvPr/>
          </p:nvSpPr>
          <p:spPr bwMode="auto">
            <a:xfrm>
              <a:off x="4464" y="1680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31" name="Line 22"/>
            <p:cNvSpPr>
              <a:spLocks noChangeShapeType="1"/>
            </p:cNvSpPr>
            <p:nvPr/>
          </p:nvSpPr>
          <p:spPr bwMode="auto">
            <a:xfrm>
              <a:off x="4464" y="1728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32" name="Rectangle 23"/>
            <p:cNvSpPr>
              <a:spLocks noChangeArrowheads="1"/>
            </p:cNvSpPr>
            <p:nvPr/>
          </p:nvSpPr>
          <p:spPr bwMode="auto">
            <a:xfrm>
              <a:off x="4704" y="1584"/>
              <a:ext cx="144" cy="144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33" name="Line 24"/>
            <p:cNvSpPr>
              <a:spLocks noChangeShapeType="1"/>
            </p:cNvSpPr>
            <p:nvPr/>
          </p:nvSpPr>
          <p:spPr bwMode="auto">
            <a:xfrm>
              <a:off x="4704" y="1824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34" name="Line 25"/>
            <p:cNvSpPr>
              <a:spLocks noChangeShapeType="1"/>
            </p:cNvSpPr>
            <p:nvPr/>
          </p:nvSpPr>
          <p:spPr bwMode="auto">
            <a:xfrm>
              <a:off x="4704" y="1872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35" name="Line 26"/>
            <p:cNvSpPr>
              <a:spLocks noChangeShapeType="1"/>
            </p:cNvSpPr>
            <p:nvPr/>
          </p:nvSpPr>
          <p:spPr bwMode="auto">
            <a:xfrm>
              <a:off x="4704" y="1920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36" name="Oval 27"/>
            <p:cNvSpPr>
              <a:spLocks noChangeArrowheads="1"/>
            </p:cNvSpPr>
            <p:nvPr/>
          </p:nvSpPr>
          <p:spPr bwMode="auto">
            <a:xfrm>
              <a:off x="4464" y="1824"/>
              <a:ext cx="144" cy="144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1608138" y="3276600"/>
            <a:ext cx="2286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493" name="Oval 37"/>
          <p:cNvSpPr>
            <a:spLocks noChangeArrowheads="1"/>
          </p:cNvSpPr>
          <p:nvPr/>
        </p:nvSpPr>
        <p:spPr bwMode="auto">
          <a:xfrm>
            <a:off x="1227138" y="36576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0488" name="Rectangle 38"/>
          <p:cNvSpPr>
            <a:spLocks noChangeArrowheads="1"/>
          </p:cNvSpPr>
          <p:nvPr/>
        </p:nvSpPr>
        <p:spPr bwMode="auto">
          <a:xfrm>
            <a:off x="7170738" y="3657600"/>
            <a:ext cx="6858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0489" name="Oval 39"/>
          <p:cNvSpPr>
            <a:spLocks noChangeArrowheads="1"/>
          </p:cNvSpPr>
          <p:nvPr/>
        </p:nvSpPr>
        <p:spPr bwMode="auto">
          <a:xfrm>
            <a:off x="6637338" y="48006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1074738" y="3124200"/>
            <a:ext cx="914400" cy="914400"/>
            <a:chOff x="624" y="1968"/>
            <a:chExt cx="576" cy="576"/>
          </a:xfrm>
        </p:grpSpPr>
        <p:sp>
          <p:nvSpPr>
            <p:cNvPr id="20517" name="Rectangle 28"/>
            <p:cNvSpPr>
              <a:spLocks noChangeArrowheads="1"/>
            </p:cNvSpPr>
            <p:nvPr/>
          </p:nvSpPr>
          <p:spPr bwMode="auto">
            <a:xfrm>
              <a:off x="624" y="1968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18" name="Line 29"/>
            <p:cNvSpPr>
              <a:spLocks noChangeShapeType="1"/>
            </p:cNvSpPr>
            <p:nvPr/>
          </p:nvSpPr>
          <p:spPr bwMode="auto">
            <a:xfrm>
              <a:off x="720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19" name="Line 30"/>
            <p:cNvSpPr>
              <a:spLocks noChangeShapeType="1"/>
            </p:cNvSpPr>
            <p:nvPr/>
          </p:nvSpPr>
          <p:spPr bwMode="auto">
            <a:xfrm>
              <a:off x="720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20" name="Line 31"/>
            <p:cNvSpPr>
              <a:spLocks noChangeShapeType="1"/>
            </p:cNvSpPr>
            <p:nvPr/>
          </p:nvSpPr>
          <p:spPr bwMode="auto">
            <a:xfrm>
              <a:off x="720" y="21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21" name="Line 32"/>
            <p:cNvSpPr>
              <a:spLocks noChangeShapeType="1"/>
            </p:cNvSpPr>
            <p:nvPr/>
          </p:nvSpPr>
          <p:spPr bwMode="auto">
            <a:xfrm>
              <a:off x="720" y="22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22" name="Line 34"/>
            <p:cNvSpPr>
              <a:spLocks noChangeShapeType="1"/>
            </p:cNvSpPr>
            <p:nvPr/>
          </p:nvSpPr>
          <p:spPr bwMode="auto">
            <a:xfrm>
              <a:off x="960" y="23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23" name="Line 35"/>
            <p:cNvSpPr>
              <a:spLocks noChangeShapeType="1"/>
            </p:cNvSpPr>
            <p:nvPr/>
          </p:nvSpPr>
          <p:spPr bwMode="auto">
            <a:xfrm>
              <a:off x="960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24" name="Line 36"/>
            <p:cNvSpPr>
              <a:spLocks noChangeShapeType="1"/>
            </p:cNvSpPr>
            <p:nvPr/>
          </p:nvSpPr>
          <p:spPr bwMode="auto">
            <a:xfrm>
              <a:off x="960" y="24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25" name="Rectangle 40"/>
            <p:cNvSpPr>
              <a:spLocks noChangeArrowheads="1"/>
            </p:cNvSpPr>
            <p:nvPr/>
          </p:nvSpPr>
          <p:spPr bwMode="auto">
            <a:xfrm>
              <a:off x="960" y="2064"/>
              <a:ext cx="144" cy="144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0526" name="Oval 41"/>
            <p:cNvSpPr>
              <a:spLocks noChangeArrowheads="1"/>
            </p:cNvSpPr>
            <p:nvPr/>
          </p:nvSpPr>
          <p:spPr bwMode="auto">
            <a:xfrm>
              <a:off x="720" y="2304"/>
              <a:ext cx="144" cy="144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9510" name="Line 54"/>
          <p:cNvSpPr>
            <a:spLocks noChangeShapeType="1"/>
          </p:cNvSpPr>
          <p:nvPr/>
        </p:nvSpPr>
        <p:spPr bwMode="auto">
          <a:xfrm flipH="1">
            <a:off x="6256338" y="2819400"/>
            <a:ext cx="685800" cy="609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11" name="Line 55"/>
          <p:cNvSpPr>
            <a:spLocks noChangeShapeType="1"/>
          </p:cNvSpPr>
          <p:nvPr/>
        </p:nvSpPr>
        <p:spPr bwMode="auto">
          <a:xfrm flipH="1" flipV="1">
            <a:off x="6180138" y="4114800"/>
            <a:ext cx="457200" cy="685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12" name="Line 56"/>
          <p:cNvSpPr>
            <a:spLocks noChangeShapeType="1"/>
          </p:cNvSpPr>
          <p:nvPr/>
        </p:nvSpPr>
        <p:spPr bwMode="auto">
          <a:xfrm flipH="1" flipV="1">
            <a:off x="6408738" y="3810000"/>
            <a:ext cx="685800" cy="76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13" name="Rectangle 57"/>
          <p:cNvSpPr>
            <a:spLocks noChangeArrowheads="1"/>
          </p:cNvSpPr>
          <p:nvPr/>
        </p:nvSpPr>
        <p:spPr bwMode="auto">
          <a:xfrm>
            <a:off x="6942138" y="2286000"/>
            <a:ext cx="1066800" cy="1066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15" name="Rectangle 59"/>
          <p:cNvSpPr>
            <a:spLocks noChangeArrowheads="1"/>
          </p:cNvSpPr>
          <p:nvPr/>
        </p:nvSpPr>
        <p:spPr bwMode="auto">
          <a:xfrm>
            <a:off x="7094538" y="3581400"/>
            <a:ext cx="838200" cy="838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17" name="Oval 61"/>
          <p:cNvSpPr>
            <a:spLocks noChangeArrowheads="1"/>
          </p:cNvSpPr>
          <p:nvPr/>
        </p:nvSpPr>
        <p:spPr bwMode="auto">
          <a:xfrm>
            <a:off x="6561138" y="4724400"/>
            <a:ext cx="762000" cy="762000"/>
          </a:xfrm>
          <a:prstGeom prst="ellips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0497" name="Line 62"/>
          <p:cNvSpPr>
            <a:spLocks noChangeShapeType="1"/>
          </p:cNvSpPr>
          <p:nvPr/>
        </p:nvSpPr>
        <p:spPr bwMode="auto">
          <a:xfrm>
            <a:off x="3589338" y="3429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0498" name="Line 63"/>
          <p:cNvSpPr>
            <a:spLocks noChangeShapeType="1"/>
          </p:cNvSpPr>
          <p:nvPr/>
        </p:nvSpPr>
        <p:spPr bwMode="auto">
          <a:xfrm flipH="1">
            <a:off x="3589338" y="3810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20" name="Line 64"/>
          <p:cNvSpPr>
            <a:spLocks noChangeShapeType="1"/>
          </p:cNvSpPr>
          <p:nvPr/>
        </p:nvSpPr>
        <p:spPr bwMode="auto">
          <a:xfrm>
            <a:off x="3589338" y="3429000"/>
            <a:ext cx="14478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21" name="Line 65"/>
          <p:cNvSpPr>
            <a:spLocks noChangeShapeType="1"/>
          </p:cNvSpPr>
          <p:nvPr/>
        </p:nvSpPr>
        <p:spPr bwMode="auto">
          <a:xfrm flipH="1">
            <a:off x="3589338" y="3810000"/>
            <a:ext cx="1371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22" name="Line 66"/>
          <p:cNvSpPr>
            <a:spLocks noChangeShapeType="1"/>
          </p:cNvSpPr>
          <p:nvPr/>
        </p:nvSpPr>
        <p:spPr bwMode="auto">
          <a:xfrm>
            <a:off x="3589338" y="3429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23" name="Line 67"/>
          <p:cNvSpPr>
            <a:spLocks noChangeShapeType="1"/>
          </p:cNvSpPr>
          <p:nvPr/>
        </p:nvSpPr>
        <p:spPr bwMode="auto">
          <a:xfrm flipH="1">
            <a:off x="3589338" y="3810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27" name="Line 71"/>
          <p:cNvSpPr>
            <a:spLocks noChangeShapeType="1"/>
          </p:cNvSpPr>
          <p:nvPr/>
        </p:nvSpPr>
        <p:spPr bwMode="auto">
          <a:xfrm flipH="1">
            <a:off x="3589338" y="3810000"/>
            <a:ext cx="1371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26" name="Line 70"/>
          <p:cNvSpPr>
            <a:spLocks noChangeShapeType="1"/>
          </p:cNvSpPr>
          <p:nvPr/>
        </p:nvSpPr>
        <p:spPr bwMode="auto">
          <a:xfrm>
            <a:off x="3589338" y="3429000"/>
            <a:ext cx="14478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24" name="Line 68"/>
          <p:cNvSpPr>
            <a:spLocks noChangeShapeType="1"/>
          </p:cNvSpPr>
          <p:nvPr/>
        </p:nvSpPr>
        <p:spPr bwMode="auto">
          <a:xfrm>
            <a:off x="3589338" y="3429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25" name="Line 69"/>
          <p:cNvSpPr>
            <a:spLocks noChangeShapeType="1"/>
          </p:cNvSpPr>
          <p:nvPr/>
        </p:nvSpPr>
        <p:spPr bwMode="auto">
          <a:xfrm flipH="1">
            <a:off x="3589338" y="3810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30" name="Line 74"/>
          <p:cNvSpPr>
            <a:spLocks noChangeShapeType="1"/>
          </p:cNvSpPr>
          <p:nvPr/>
        </p:nvSpPr>
        <p:spPr bwMode="auto">
          <a:xfrm>
            <a:off x="3589338" y="3429000"/>
            <a:ext cx="14478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31" name="Line 75"/>
          <p:cNvSpPr>
            <a:spLocks noChangeShapeType="1"/>
          </p:cNvSpPr>
          <p:nvPr/>
        </p:nvSpPr>
        <p:spPr bwMode="auto">
          <a:xfrm flipH="1">
            <a:off x="3589338" y="3810000"/>
            <a:ext cx="1371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28" name="Line 72"/>
          <p:cNvSpPr>
            <a:spLocks noChangeShapeType="1"/>
          </p:cNvSpPr>
          <p:nvPr/>
        </p:nvSpPr>
        <p:spPr bwMode="auto">
          <a:xfrm>
            <a:off x="3589338" y="3429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9529" name="Line 73"/>
          <p:cNvSpPr>
            <a:spLocks noChangeShapeType="1"/>
          </p:cNvSpPr>
          <p:nvPr/>
        </p:nvSpPr>
        <p:spPr bwMode="auto">
          <a:xfrm flipH="1">
            <a:off x="3589338" y="3810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20511" name="Text Box 76"/>
          <p:cNvSpPr txBox="1">
            <a:spLocks noChangeArrowheads="1"/>
          </p:cNvSpPr>
          <p:nvPr/>
        </p:nvSpPr>
        <p:spPr bwMode="auto">
          <a:xfrm>
            <a:off x="2217738" y="4114800"/>
            <a:ext cx="159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Arial" charset="0"/>
              </a:rPr>
              <a:t>Visor Web</a:t>
            </a:r>
          </a:p>
        </p:txBody>
      </p:sp>
      <p:sp>
        <p:nvSpPr>
          <p:cNvPr id="20512" name="Text Box 77"/>
          <p:cNvSpPr txBox="1">
            <a:spLocks noChangeArrowheads="1"/>
          </p:cNvSpPr>
          <p:nvPr/>
        </p:nvSpPr>
        <p:spPr bwMode="auto">
          <a:xfrm>
            <a:off x="4529138" y="2514600"/>
            <a:ext cx="203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Arial" charset="0"/>
              </a:rPr>
              <a:t>Servidor Web</a:t>
            </a:r>
          </a:p>
        </p:txBody>
      </p:sp>
      <p:sp>
        <p:nvSpPr>
          <p:cNvPr id="20513" name="Text Box 78"/>
          <p:cNvSpPr txBox="1">
            <a:spLocks noChangeArrowheads="1"/>
          </p:cNvSpPr>
          <p:nvPr/>
        </p:nvSpPr>
        <p:spPr bwMode="auto">
          <a:xfrm>
            <a:off x="6484938" y="5638800"/>
            <a:ext cx="1897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Arial" charset="0"/>
              </a:rPr>
              <a:t>Documentos</a:t>
            </a:r>
          </a:p>
        </p:txBody>
      </p:sp>
      <p:sp>
        <p:nvSpPr>
          <p:cNvPr id="19535" name="Text Box 79"/>
          <p:cNvSpPr txBox="1">
            <a:spLocks noChangeArrowheads="1"/>
          </p:cNvSpPr>
          <p:nvPr/>
        </p:nvSpPr>
        <p:spPr bwMode="auto">
          <a:xfrm>
            <a:off x="600075" y="2514600"/>
            <a:ext cx="184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>
                <a:latin typeface="Arial" charset="0"/>
              </a:rPr>
              <a:t>Página Web</a:t>
            </a:r>
          </a:p>
        </p:txBody>
      </p:sp>
      <p:sp>
        <p:nvSpPr>
          <p:cNvPr id="20515" name="Text Box 80"/>
          <p:cNvSpPr txBox="1">
            <a:spLocks noChangeArrowheads="1"/>
          </p:cNvSpPr>
          <p:nvPr/>
        </p:nvSpPr>
        <p:spPr bwMode="auto">
          <a:xfrm>
            <a:off x="3898900" y="3097213"/>
            <a:ext cx="7572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200">
                <a:latin typeface="Arial" charset="0"/>
              </a:rPr>
              <a:t>Solicitud</a:t>
            </a:r>
          </a:p>
        </p:txBody>
      </p:sp>
      <p:sp>
        <p:nvSpPr>
          <p:cNvPr id="20516" name="Text Box 81"/>
          <p:cNvSpPr txBox="1">
            <a:spLocks noChangeArrowheads="1"/>
          </p:cNvSpPr>
          <p:nvPr/>
        </p:nvSpPr>
        <p:spPr bwMode="auto">
          <a:xfrm>
            <a:off x="3970338" y="3886200"/>
            <a:ext cx="7159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200">
                <a:latin typeface="Arial" charset="0"/>
              </a:rPr>
              <a:t>Entrega</a:t>
            </a:r>
          </a:p>
        </p:txBody>
      </p:sp>
      <p:sp>
        <p:nvSpPr>
          <p:cNvPr id="62" name="6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3</a:t>
            </a:fld>
            <a:endParaRPr lang="es-MX"/>
          </a:p>
        </p:txBody>
      </p:sp>
      <p:sp>
        <p:nvSpPr>
          <p:cNvPr id="63" name="6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Sintaxis Básica</a:t>
            </a:r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9" grpId="0" animBg="1"/>
      <p:bldP spid="19493" grpId="0" animBg="1"/>
      <p:bldP spid="19510" grpId="0" animBg="1"/>
      <p:bldP spid="19511" grpId="0" animBg="1"/>
      <p:bldP spid="19512" grpId="0" animBg="1"/>
      <p:bldP spid="19513" grpId="0" animBg="1"/>
      <p:bldP spid="19515" grpId="0" animBg="1"/>
      <p:bldP spid="19517" grpId="0" animBg="1"/>
      <p:bldP spid="19520" grpId="0" animBg="1"/>
      <p:bldP spid="19521" grpId="0" animBg="1"/>
      <p:bldP spid="19522" grpId="0" animBg="1"/>
      <p:bldP spid="19523" grpId="0" animBg="1"/>
      <p:bldP spid="19527" grpId="0" animBg="1"/>
      <p:bldP spid="19526" grpId="0" animBg="1"/>
      <p:bldP spid="19524" grpId="0" animBg="1"/>
      <p:bldP spid="19525" grpId="0" animBg="1"/>
      <p:bldP spid="19530" grpId="0" animBg="1"/>
      <p:bldP spid="19531" grpId="0" animBg="1"/>
      <p:bldP spid="19528" grpId="0" animBg="1"/>
      <p:bldP spid="19529" grpId="0" animBg="1"/>
      <p:bldP spid="1953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básica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Los marcadores HTML son colocados dentro de un menor que (&lt;) y un mayor que (&gt;).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Marcadores Simples:</a:t>
            </a:r>
          </a:p>
          <a:p>
            <a:pPr lvl="1" algn="just"/>
            <a:r>
              <a:rPr lang="es-MX" dirty="0" smtClean="0"/>
              <a:t>&lt;marcador opcion1 opcion2&gt;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Marcadores Pares:</a:t>
            </a:r>
          </a:p>
          <a:p>
            <a:pPr lvl="1" algn="just"/>
            <a:r>
              <a:rPr lang="es-MX" dirty="0" smtClean="0"/>
              <a:t>&lt;marcador opcion1 opcion2 &gt;objeto&lt;/marcador&gt;</a:t>
            </a:r>
          </a:p>
          <a:p>
            <a:pPr algn="just"/>
            <a:endParaRPr lang="es-ES_tradnl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Sintaxis Básica</a:t>
            </a:r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Sintaxis básica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Para colocar comentarios se utilizan los marcadores</a:t>
            </a:r>
          </a:p>
          <a:p>
            <a:pPr lvl="1" algn="just"/>
            <a:r>
              <a:rPr lang="es-MX" dirty="0" smtClean="0"/>
              <a:t>&lt;!---   ---&gt;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El uso de mayúsculas y minúsculas es indistinto, al igual que los tabuladores y retornos de carro (ENTER).</a:t>
            </a:r>
          </a:p>
          <a:p>
            <a:pPr algn="just">
              <a:buNone/>
            </a:pPr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Sintaxis Básica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Sintaxis básica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Ejemplos:</a:t>
            </a:r>
          </a:p>
          <a:p>
            <a:pPr algn="just">
              <a:buNone/>
            </a:pPr>
            <a:endParaRPr lang="es-MX" dirty="0" smtClean="0"/>
          </a:p>
          <a:p>
            <a:pPr lvl="1" algn="just"/>
            <a:r>
              <a:rPr lang="es-ES_tradnl" dirty="0" smtClean="0"/>
              <a:t>&lt;IMG </a:t>
            </a:r>
            <a:r>
              <a:rPr lang="es-ES_tradnl" dirty="0" err="1" smtClean="0"/>
              <a:t>src</a:t>
            </a:r>
            <a:r>
              <a:rPr lang="es-ES_tradnl" dirty="0" smtClean="0"/>
              <a:t>=“imagen.gif”&gt;</a:t>
            </a:r>
          </a:p>
          <a:p>
            <a:pPr lvl="1" algn="just">
              <a:buNone/>
            </a:pPr>
            <a:endParaRPr lang="es-ES_tradnl" dirty="0" smtClean="0"/>
          </a:p>
          <a:p>
            <a:pPr lvl="1" algn="just"/>
            <a:r>
              <a:rPr lang="es-ES_tradnl" dirty="0" smtClean="0"/>
              <a:t>&lt;EM&gt;Texto enfatizado&lt;/EM&gt;</a:t>
            </a:r>
          </a:p>
          <a:p>
            <a:pPr lvl="1" algn="just">
              <a:buNone/>
            </a:pPr>
            <a:endParaRPr lang="es-ES_tradnl" dirty="0" smtClean="0"/>
          </a:p>
          <a:p>
            <a:pPr lvl="1" algn="just"/>
            <a:r>
              <a:rPr lang="es-ES_tradnl" dirty="0" smtClean="0"/>
              <a:t>&lt;P ALIGN=“center”&gt;Elemento base de un documento&lt;/P&gt;</a:t>
            </a:r>
            <a:endParaRPr lang="es-MX" dirty="0" smtClean="0"/>
          </a:p>
          <a:p>
            <a:pPr algn="just"/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Sintaxis Básica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Componentes básicos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Una página HTML está conformada por:</a:t>
            </a:r>
          </a:p>
          <a:p>
            <a:pPr algn="just"/>
            <a:endParaRPr lang="es-MX" dirty="0" smtClean="0"/>
          </a:p>
          <a:p>
            <a:pPr lvl="1" algn="just"/>
            <a:r>
              <a:rPr lang="es-MX" dirty="0" smtClean="0"/>
              <a:t>Encabezado:</a:t>
            </a:r>
          </a:p>
          <a:p>
            <a:pPr lvl="2" algn="just"/>
            <a:r>
              <a:rPr lang="es-MX" dirty="0" smtClean="0"/>
              <a:t>Titulo, autor,  palabras clave asociadas al documento, código</a:t>
            </a:r>
          </a:p>
          <a:p>
            <a:pPr lvl="1" algn="just"/>
            <a:r>
              <a:rPr lang="es-MX" dirty="0" smtClean="0"/>
              <a:t>Contenido</a:t>
            </a:r>
          </a:p>
          <a:p>
            <a:pPr lvl="2" algn="just"/>
            <a:r>
              <a:rPr lang="es-MX" dirty="0" smtClean="0"/>
              <a:t>Texto, gráficas, etc.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Sintaxis Básica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Estructura de un documento HTML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s-MX" dirty="0" smtClean="0"/>
          </a:p>
          <a:p>
            <a:pPr algn="just"/>
            <a:r>
              <a:rPr lang="es-MX" dirty="0" smtClean="0"/>
              <a:t>&lt;HTML&gt; </a:t>
            </a:r>
          </a:p>
          <a:p>
            <a:pPr lvl="2" algn="just">
              <a:buNone/>
            </a:pPr>
            <a:r>
              <a:rPr lang="es-MX" sz="2600" dirty="0" smtClean="0"/>
              <a:t>&lt;HEAD&gt; </a:t>
            </a:r>
          </a:p>
          <a:p>
            <a:pPr lvl="3" algn="just">
              <a:buNone/>
            </a:pPr>
            <a:r>
              <a:rPr lang="es-MX" sz="2600" dirty="0" smtClean="0"/>
              <a:t>Elementos del encabezado</a:t>
            </a:r>
          </a:p>
          <a:p>
            <a:pPr lvl="3" algn="just">
              <a:buNone/>
            </a:pPr>
            <a:r>
              <a:rPr lang="es-MX" sz="2600" dirty="0" smtClean="0"/>
              <a:t>	&lt;TITLE&gt;Título del documento&lt;/TITLE&gt;</a:t>
            </a:r>
          </a:p>
          <a:p>
            <a:pPr lvl="2" algn="just">
              <a:buNone/>
            </a:pPr>
            <a:r>
              <a:rPr lang="es-MX" sz="2600" dirty="0" smtClean="0"/>
              <a:t>&lt;/HEAD&gt;</a:t>
            </a:r>
          </a:p>
          <a:p>
            <a:pPr lvl="2" algn="just">
              <a:buNone/>
            </a:pPr>
            <a:r>
              <a:rPr lang="es-MX" sz="2600" dirty="0" smtClean="0"/>
              <a:t>&lt;BODY&gt; </a:t>
            </a:r>
          </a:p>
          <a:p>
            <a:pPr lvl="3" algn="just">
              <a:buNone/>
            </a:pPr>
            <a:r>
              <a:rPr lang="es-MX" sz="2600" dirty="0" smtClean="0"/>
              <a:t>Elementos del documento y contenido</a:t>
            </a:r>
          </a:p>
          <a:p>
            <a:pPr lvl="2" algn="just">
              <a:buNone/>
            </a:pPr>
            <a:r>
              <a:rPr lang="es-MX" sz="2600" dirty="0" smtClean="0"/>
              <a:t>&lt;/BODY&gt; </a:t>
            </a:r>
          </a:p>
          <a:p>
            <a:pPr algn="just"/>
            <a:r>
              <a:rPr lang="es-MX" dirty="0" smtClean="0"/>
              <a:t>&lt;/HTML&gt;</a:t>
            </a:r>
            <a:endParaRPr lang="es-ES_tradnl" dirty="0" smtClean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8</a:t>
            </a:fld>
            <a:endParaRPr lang="es-MX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Sintaxis Básica</a:t>
            </a:r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HTML permite establecer:</a:t>
            </a:r>
            <a:endParaRPr lang="es-MX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El título de un documento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La estructura jerárquica del documento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Listas numeradas, con viñetas y anidadas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Puntos de inserción de gráficas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Énfasis especial para palabras claves o frases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9</a:t>
            </a:fld>
            <a:endParaRPr lang="es-MX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Sintaxis Básica</a:t>
            </a:r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48</TotalTime>
  <Words>279</Words>
  <Application>Microsoft Office PowerPoint</Application>
  <PresentationFormat>Presentación en pantalla (4:3)</PresentationFormat>
  <Paragraphs>101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Origen</vt:lpstr>
      <vt:lpstr>Sintaxis Básica</vt:lpstr>
      <vt:lpstr>Lenguaje HTML</vt:lpstr>
      <vt:lpstr>Funcionamiento</vt:lpstr>
      <vt:lpstr>Sintaxis básica</vt:lpstr>
      <vt:lpstr>Sintaxis básica</vt:lpstr>
      <vt:lpstr>Sintaxis básica</vt:lpstr>
      <vt:lpstr>Componentes básicos</vt:lpstr>
      <vt:lpstr>Estructura de un documento HTML</vt:lpstr>
      <vt:lpstr>HTML permite establecer:</vt:lpstr>
      <vt:lpstr>HTML permite establecer</vt:lpstr>
      <vt:lpstr>Sintaxis Básica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Sintaxis Básica</dc:title>
  <dc:creator>María Enriqueta Castellanos Bolaños</dc:creator>
  <cp:lastModifiedBy>Usuario</cp:lastModifiedBy>
  <cp:revision>15</cp:revision>
  <dcterms:created xsi:type="dcterms:W3CDTF">2011-02-03T17:58:16Z</dcterms:created>
  <dcterms:modified xsi:type="dcterms:W3CDTF">2011-02-07T05:57:11Z</dcterms:modified>
</cp:coreProperties>
</file>