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46A1-C363-4C7C-BD27-D6950F3F36EE}" type="datetimeFigureOut">
              <a:rPr lang="es-MX" smtClean="0"/>
              <a:t>03/02/2011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2C2CF-D73E-4705-9247-9E2C2375A7D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AFC1A55-B96A-4D8E-A4F5-8D485C5CB5B5}" type="datetime1">
              <a:rPr lang="es-MX" smtClean="0"/>
              <a:t>03/02/2011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012C-30CF-4B93-9601-59BC9A4FCD58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4F40-8C31-4040-9C65-476EA2954E51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46FA-2EA1-47AB-A22E-648BEEB22B13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6A61ACC-F3E6-4563-8E40-8B3ED207DFE1}" type="datetime1">
              <a:rPr lang="es-MX" smtClean="0"/>
              <a:t>03/02/2011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BF7-4912-47A1-BF29-ACE9EB374D74}" type="datetime1">
              <a:rPr lang="es-MX" smtClean="0"/>
              <a:t>03/02/2011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F967-E09E-46EB-B107-F380A9AFED78}" type="datetime1">
              <a:rPr lang="es-MX" smtClean="0"/>
              <a:t>03/02/2011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B737-62C6-4EAC-950C-2F7174BE6D23}" type="datetime1">
              <a:rPr lang="es-MX" smtClean="0"/>
              <a:t>03/02/2011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CAFE-A448-4C5F-889C-8AECADEB2223}" type="datetime1">
              <a:rPr lang="es-MX" smtClean="0"/>
              <a:t>03/02/2011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C6FB-E30B-469F-8B2F-3782D707FC53}" type="datetime1">
              <a:rPr lang="es-MX" smtClean="0"/>
              <a:t>03/02/2011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AB37-E826-49C9-AF71-E8F885CBB09F}" type="datetime1">
              <a:rPr lang="es-MX" smtClean="0"/>
              <a:t>03/02/2011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EE356E-C3F7-4A90-80A5-0FD54D5D138E}" type="datetime1">
              <a:rPr lang="es-MX" smtClean="0"/>
              <a:t>03/02/2011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Tablas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ES" dirty="0" smtClean="0"/>
              <a:t>Una </a:t>
            </a:r>
            <a:r>
              <a:rPr lang="es-ES" dirty="0" smtClean="0"/>
              <a:t>tabla en HTML está conformada de una serie de filas donde cada fila está formada por celdas contiguas.</a:t>
            </a:r>
            <a:endParaRPr lang="es-MX" dirty="0" smtClean="0"/>
          </a:p>
          <a:p>
            <a:pPr algn="just">
              <a:buNone/>
            </a:pPr>
            <a:endParaRPr lang="es-MX" dirty="0" smtClean="0"/>
          </a:p>
          <a:p>
            <a:pPr algn="just"/>
            <a:r>
              <a:rPr lang="es-ES" dirty="0" smtClean="0"/>
              <a:t>Cada celda puede tener propiedades que solo afecten a la </a:t>
            </a:r>
            <a:r>
              <a:rPr lang="es-ES" dirty="0" smtClean="0"/>
              <a:t>celda.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C</a:t>
            </a:r>
            <a:r>
              <a:rPr lang="es-ES" dirty="0" smtClean="0"/>
              <a:t>ada </a:t>
            </a:r>
            <a:r>
              <a:rPr lang="es-ES" dirty="0" smtClean="0"/>
              <a:t>fila también puede tener propiedades que afecten a todas sus celdas. </a:t>
            </a:r>
            <a:endParaRPr lang="es-ES" dirty="0" smtClean="0"/>
          </a:p>
          <a:p>
            <a:pPr algn="just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Marcadores para tablas:</a:t>
            </a:r>
          </a:p>
          <a:p>
            <a:endParaRPr lang="es-MX" dirty="0" smtClean="0"/>
          </a:p>
          <a:p>
            <a:pPr lvl="1"/>
            <a:r>
              <a:rPr lang="es-ES_tradnl" dirty="0" smtClean="0"/>
              <a:t>&lt;TABLE&gt;</a:t>
            </a:r>
          </a:p>
          <a:p>
            <a:pPr lvl="1"/>
            <a:r>
              <a:rPr lang="es-ES_tradnl" dirty="0" smtClean="0"/>
              <a:t>&lt;TR&gt; </a:t>
            </a:r>
          </a:p>
          <a:p>
            <a:pPr lvl="1"/>
            <a:r>
              <a:rPr lang="es-ES_tradnl" dirty="0" smtClean="0"/>
              <a:t>&lt;TD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&lt;TH&gt;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s-MX" sz="2400" dirty="0" smtClean="0"/>
          </a:p>
          <a:p>
            <a:pPr lvl="1">
              <a:buNone/>
            </a:pPr>
            <a:r>
              <a:rPr lang="es-ES_tradnl" sz="2400" dirty="0" smtClean="0"/>
              <a:t>&lt;TABLE</a:t>
            </a:r>
            <a:r>
              <a:rPr lang="es-ES_tradnl" sz="2400" dirty="0" smtClean="0"/>
              <a:t>&gt;</a:t>
            </a:r>
          </a:p>
          <a:p>
            <a:pPr lvl="2">
              <a:buNone/>
            </a:pPr>
            <a:r>
              <a:rPr lang="es-ES_tradnl" sz="2400" dirty="0" smtClean="0"/>
              <a:t>&lt;TR&gt;</a:t>
            </a:r>
          </a:p>
          <a:p>
            <a:pPr lvl="3">
              <a:buNone/>
            </a:pPr>
            <a:r>
              <a:rPr lang="es-ES_tradnl" sz="2400" dirty="0" smtClean="0"/>
              <a:t>&lt;</a:t>
            </a:r>
            <a:r>
              <a:rPr lang="es-ES_tradnl" sz="2400" dirty="0" smtClean="0"/>
              <a:t>TH&gt;Columna 1</a:t>
            </a:r>
            <a:r>
              <a:rPr lang="es-ES_tradnl" sz="2400" dirty="0" smtClean="0"/>
              <a:t>&lt;/</a:t>
            </a:r>
            <a:r>
              <a:rPr lang="es-ES_tradnl" sz="2400" dirty="0" smtClean="0"/>
              <a:t>TH&gt;</a:t>
            </a:r>
            <a:endParaRPr lang="es-ES_tradnl" sz="2400" dirty="0" smtClean="0"/>
          </a:p>
          <a:p>
            <a:pPr lvl="3">
              <a:buNone/>
            </a:pPr>
            <a:r>
              <a:rPr lang="es-ES_tradnl" sz="2400" dirty="0" smtClean="0"/>
              <a:t>&lt;</a:t>
            </a:r>
            <a:r>
              <a:rPr lang="es-ES_tradnl" sz="2400" dirty="0" smtClean="0"/>
              <a:t>TH&gt;Columna </a:t>
            </a:r>
            <a:r>
              <a:rPr lang="es-ES_tradnl" sz="2400" dirty="0" smtClean="0"/>
              <a:t>2&lt;/</a:t>
            </a:r>
            <a:r>
              <a:rPr lang="es-ES_tradnl" sz="2400" dirty="0" smtClean="0"/>
              <a:t>TH&gt;</a:t>
            </a:r>
            <a:endParaRPr lang="es-ES_tradnl" sz="2400" dirty="0" smtClean="0"/>
          </a:p>
          <a:p>
            <a:pPr lvl="2">
              <a:buNone/>
            </a:pPr>
            <a:r>
              <a:rPr lang="es-ES_tradnl" sz="2400" dirty="0" smtClean="0"/>
              <a:t>&lt;/TR</a:t>
            </a:r>
            <a:r>
              <a:rPr lang="es-ES_tradnl" sz="2400" dirty="0" smtClean="0"/>
              <a:t>&gt;</a:t>
            </a:r>
            <a:endParaRPr lang="es-ES_tradnl" sz="2400" dirty="0" smtClean="0"/>
          </a:p>
          <a:p>
            <a:pPr lvl="2">
              <a:buNone/>
            </a:pPr>
            <a:r>
              <a:rPr lang="es-ES_tradnl" sz="2400" dirty="0" smtClean="0"/>
              <a:t>&lt;TR&gt;</a:t>
            </a:r>
          </a:p>
          <a:p>
            <a:pPr lvl="3">
              <a:buNone/>
            </a:pPr>
            <a:r>
              <a:rPr lang="es-ES_tradnl" sz="2400" dirty="0" smtClean="0"/>
              <a:t>&lt;</a:t>
            </a:r>
            <a:r>
              <a:rPr lang="es-ES_tradnl" sz="2400" dirty="0" smtClean="0"/>
              <a:t>TD&gt;Celda 1</a:t>
            </a:r>
            <a:r>
              <a:rPr lang="es-ES_tradnl" sz="2400" dirty="0" smtClean="0"/>
              <a:t>&lt;/TD&gt;</a:t>
            </a:r>
          </a:p>
          <a:p>
            <a:pPr lvl="3">
              <a:buNone/>
            </a:pPr>
            <a:r>
              <a:rPr lang="es-ES_tradnl" sz="2400" dirty="0" smtClean="0"/>
              <a:t>&lt;</a:t>
            </a:r>
            <a:r>
              <a:rPr lang="es-ES_tradnl" sz="2400" dirty="0" smtClean="0"/>
              <a:t>TD&gt;Celda 2</a:t>
            </a:r>
            <a:r>
              <a:rPr lang="es-ES_tradnl" sz="2400" dirty="0" smtClean="0"/>
              <a:t>&lt;/TD&gt;</a:t>
            </a:r>
          </a:p>
          <a:p>
            <a:pPr lvl="2">
              <a:buNone/>
            </a:pPr>
            <a:r>
              <a:rPr lang="es-ES_tradnl" sz="2400" dirty="0" smtClean="0"/>
              <a:t>&lt;/TR&gt;</a:t>
            </a:r>
          </a:p>
          <a:p>
            <a:pPr lvl="1">
              <a:buNone/>
            </a:pPr>
            <a:r>
              <a:rPr lang="es-ES_tradnl" sz="2400" dirty="0" smtClean="0"/>
              <a:t>&lt;/TABLE&gt;</a:t>
            </a:r>
          </a:p>
          <a:p>
            <a:endParaRPr lang="es-MX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2"/>
          </p:nvPr>
        </p:nvGraphicFramePr>
        <p:xfrm>
          <a:off x="4427984" y="3429000"/>
          <a:ext cx="4041776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0888"/>
                <a:gridCol w="2020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600" b="1" dirty="0" smtClean="0"/>
                        <a:t>Columna 1</a:t>
                      </a:r>
                      <a:endParaRPr lang="es-MX" sz="2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600" b="1" dirty="0" smtClean="0"/>
                        <a:t>Columna 2</a:t>
                      </a:r>
                      <a:endParaRPr lang="es-MX" sz="2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dirty="0" smtClean="0"/>
                        <a:t>Celda</a:t>
                      </a:r>
                      <a:r>
                        <a:rPr lang="es-MX" sz="2600" baseline="0" dirty="0" smtClean="0"/>
                        <a:t> 1</a:t>
                      </a:r>
                      <a:endParaRPr lang="es-MX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dirty="0" smtClean="0"/>
                        <a:t>Celda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Atributos para el marcador &lt;TABLE&gt;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BORDER</a:t>
            </a:r>
          </a:p>
          <a:p>
            <a:pPr lvl="1"/>
            <a:r>
              <a:rPr lang="es-MX" dirty="0" smtClean="0"/>
              <a:t>CELLSPACING</a:t>
            </a:r>
          </a:p>
          <a:p>
            <a:pPr lvl="1"/>
            <a:r>
              <a:rPr lang="es-MX" dirty="0" smtClean="0"/>
              <a:t>CELLPADDING</a:t>
            </a:r>
          </a:p>
          <a:p>
            <a:pPr lvl="1"/>
            <a:r>
              <a:rPr lang="es-MX" dirty="0" smtClean="0"/>
              <a:t>WIDTH</a:t>
            </a:r>
          </a:p>
          <a:p>
            <a:pPr lvl="1"/>
            <a:r>
              <a:rPr lang="es-MX" dirty="0" smtClean="0"/>
              <a:t>ALIGN</a:t>
            </a:r>
          </a:p>
          <a:p>
            <a:pPr lvl="1"/>
            <a:r>
              <a:rPr lang="es-MX" dirty="0" smtClean="0"/>
              <a:t>BGCOLOR</a:t>
            </a:r>
          </a:p>
          <a:p>
            <a:pPr lvl="1"/>
            <a:r>
              <a:rPr lang="es-MX" dirty="0" smtClean="0"/>
              <a:t>BACKGROUND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Atributos para el marcador &lt;TR&gt;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ALIGN</a:t>
            </a:r>
          </a:p>
          <a:p>
            <a:pPr lvl="1"/>
            <a:r>
              <a:rPr lang="es-MX" dirty="0" smtClean="0"/>
              <a:t>VALIGN</a:t>
            </a:r>
          </a:p>
          <a:p>
            <a:pPr lvl="1"/>
            <a:r>
              <a:rPr lang="es-MX" dirty="0" smtClean="0"/>
              <a:t>BGCOLOR</a:t>
            </a:r>
          </a:p>
          <a:p>
            <a:pPr lvl="1"/>
            <a:r>
              <a:rPr lang="es-MX" dirty="0" smtClean="0"/>
              <a:t>BACKGROUND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Atributos para el marcador &lt;TD&gt;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ALIGN</a:t>
            </a:r>
          </a:p>
          <a:p>
            <a:pPr lvl="1"/>
            <a:r>
              <a:rPr lang="es-MX" dirty="0" smtClean="0"/>
              <a:t>VALIGN</a:t>
            </a:r>
          </a:p>
          <a:p>
            <a:pPr lvl="1"/>
            <a:r>
              <a:rPr lang="es-MX" dirty="0" smtClean="0"/>
              <a:t>WIDTH</a:t>
            </a:r>
          </a:p>
          <a:p>
            <a:pPr lvl="1"/>
            <a:r>
              <a:rPr lang="es-MX" dirty="0" smtClean="0"/>
              <a:t>NOWRAP</a:t>
            </a:r>
          </a:p>
          <a:p>
            <a:pPr lvl="1"/>
            <a:r>
              <a:rPr lang="es-MX" dirty="0" smtClean="0"/>
              <a:t>BGCOLOR</a:t>
            </a:r>
          </a:p>
          <a:p>
            <a:pPr lvl="1"/>
            <a:r>
              <a:rPr lang="es-MX" dirty="0" smtClean="0"/>
              <a:t>BACKGROUND</a:t>
            </a:r>
          </a:p>
          <a:p>
            <a:pPr lvl="1"/>
            <a:r>
              <a:rPr lang="es-MX" dirty="0" smtClean="0"/>
              <a:t>COLSPAN</a:t>
            </a:r>
          </a:p>
          <a:p>
            <a:pPr lvl="1"/>
            <a:r>
              <a:rPr lang="es-MX" dirty="0" smtClean="0"/>
              <a:t>ROWSPAN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/>
              <a:t>Atributo ROWSPAN</a:t>
            </a:r>
          </a:p>
          <a:p>
            <a:endParaRPr lang="es-MX" dirty="0" smtClean="0"/>
          </a:p>
          <a:p>
            <a:pPr lvl="2">
              <a:buNone/>
            </a:pPr>
            <a:r>
              <a:rPr lang="en-US" sz="2300" dirty="0" smtClean="0"/>
              <a:t>&lt;TABLE BORDER&gt;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&lt;TR&gt;</a:t>
            </a:r>
            <a:endParaRPr lang="es-MX" sz="2300" dirty="0" smtClean="0"/>
          </a:p>
          <a:p>
            <a:pPr lvl="4">
              <a:buNone/>
            </a:pPr>
            <a:r>
              <a:rPr lang="en-US" sz="2300" dirty="0" smtClean="0"/>
              <a:t>&lt;TD ROWSPAN</a:t>
            </a:r>
            <a:r>
              <a:rPr lang="en-US" sz="2300" dirty="0" smtClean="0"/>
              <a:t>=“2”&gt;</a:t>
            </a:r>
            <a:r>
              <a:rPr lang="en-US" sz="2300" dirty="0" err="1" smtClean="0"/>
              <a:t>Celda</a:t>
            </a:r>
            <a:r>
              <a:rPr lang="en-US" sz="2300" dirty="0" smtClean="0"/>
              <a:t> </a:t>
            </a:r>
            <a:r>
              <a:rPr lang="en-US" sz="2300" dirty="0" smtClean="0"/>
              <a:t>1&lt;/TD&gt;</a:t>
            </a:r>
            <a:endParaRPr lang="es-MX" sz="2300" dirty="0" smtClean="0"/>
          </a:p>
          <a:p>
            <a:pPr lvl="4">
              <a:buNone/>
            </a:pPr>
            <a:r>
              <a:rPr lang="en-US" sz="2300" dirty="0" smtClean="0"/>
              <a:t>&lt;TD&gt;</a:t>
            </a:r>
            <a:r>
              <a:rPr lang="en-US" sz="2300" dirty="0" err="1" smtClean="0"/>
              <a:t>Celda</a:t>
            </a:r>
            <a:r>
              <a:rPr lang="en-US" sz="2300" dirty="0" smtClean="0"/>
              <a:t> 2&lt;/TD&gt;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&lt;/TR&gt;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&lt;TR&gt;</a:t>
            </a:r>
            <a:endParaRPr lang="es-MX" sz="2300" dirty="0" smtClean="0"/>
          </a:p>
          <a:p>
            <a:pPr lvl="4">
              <a:buNone/>
            </a:pPr>
            <a:r>
              <a:rPr lang="en-US" sz="2300" dirty="0" smtClean="0"/>
              <a:t>&lt;TD&gt;</a:t>
            </a:r>
            <a:r>
              <a:rPr lang="en-US" sz="2300" dirty="0" err="1" smtClean="0"/>
              <a:t>Celda</a:t>
            </a:r>
            <a:r>
              <a:rPr lang="en-US" sz="2300" dirty="0" smtClean="0"/>
              <a:t> 3&lt;/TD&gt;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&lt;/TR&gt;</a:t>
            </a:r>
            <a:endParaRPr lang="es-MX" sz="2300" dirty="0" smtClean="0"/>
          </a:p>
          <a:p>
            <a:pPr lvl="2">
              <a:buNone/>
            </a:pPr>
            <a:r>
              <a:rPr lang="en-US" sz="2300" dirty="0" smtClean="0"/>
              <a:t>&lt;/TABLE&gt;</a:t>
            </a:r>
            <a:endParaRPr lang="es-MX" sz="2300" dirty="0"/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/>
        </p:nvGraphicFramePr>
        <p:xfrm>
          <a:off x="4490664" y="4613880"/>
          <a:ext cx="4041776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0888"/>
                <a:gridCol w="2020888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dirty="0" smtClean="0"/>
                        <a:t>Celda</a:t>
                      </a:r>
                      <a:r>
                        <a:rPr lang="es-MX" sz="2600" baseline="0" dirty="0" smtClean="0"/>
                        <a:t> 1</a:t>
                      </a:r>
                      <a:endParaRPr lang="es-MX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600" b="0" dirty="0" smtClean="0"/>
                        <a:t>Celda 2</a:t>
                      </a:r>
                      <a:endParaRPr lang="es-MX" sz="2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dirty="0" smtClean="0"/>
                        <a:t>Celda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/>
              <a:t>Atributo COLSPAN</a:t>
            </a:r>
          </a:p>
          <a:p>
            <a:endParaRPr lang="es-MX" dirty="0" smtClean="0"/>
          </a:p>
          <a:p>
            <a:pPr lvl="2">
              <a:buNone/>
            </a:pPr>
            <a:r>
              <a:rPr lang="en-US" sz="2300" dirty="0" smtClean="0"/>
              <a:t>&lt;TABLE BORDER&gt;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&lt;TR&gt;</a:t>
            </a:r>
            <a:endParaRPr lang="es-MX" sz="2300" dirty="0" smtClean="0"/>
          </a:p>
          <a:p>
            <a:pPr lvl="4">
              <a:buNone/>
            </a:pPr>
            <a:r>
              <a:rPr lang="en-US" sz="2300" dirty="0" smtClean="0"/>
              <a:t>&lt;TD </a:t>
            </a:r>
            <a:r>
              <a:rPr lang="en-US" sz="2300" dirty="0" smtClean="0"/>
              <a:t>COLSPAN=“2”&gt;</a:t>
            </a:r>
            <a:r>
              <a:rPr lang="en-US" sz="2300" dirty="0" err="1" smtClean="0"/>
              <a:t>Celda</a:t>
            </a:r>
            <a:r>
              <a:rPr lang="en-US" sz="2300" dirty="0" smtClean="0"/>
              <a:t> </a:t>
            </a:r>
            <a:r>
              <a:rPr lang="en-US" sz="2300" dirty="0" smtClean="0"/>
              <a:t>1&lt;/TD</a:t>
            </a:r>
            <a:r>
              <a:rPr lang="en-US" sz="2300" dirty="0" smtClean="0"/>
              <a:t>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&lt;/TR&gt;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</a:t>
            </a:r>
            <a:r>
              <a:rPr lang="en-US" sz="2300" dirty="0" smtClean="0"/>
              <a:t>TR</a:t>
            </a:r>
            <a:r>
              <a:rPr lang="en-US" sz="2300" dirty="0" smtClean="0"/>
              <a:t>&gt;</a:t>
            </a:r>
          </a:p>
          <a:p>
            <a:pPr lvl="3">
              <a:buNone/>
            </a:pPr>
            <a:r>
              <a:rPr lang="en-US" sz="2300" dirty="0" smtClean="0"/>
              <a:t>	&lt;TD&gt;</a:t>
            </a:r>
            <a:r>
              <a:rPr lang="en-US" sz="2300" dirty="0" err="1" smtClean="0"/>
              <a:t>Celda</a:t>
            </a:r>
            <a:r>
              <a:rPr lang="en-US" sz="2300" dirty="0" smtClean="0"/>
              <a:t> 2&lt;/TD</a:t>
            </a:r>
            <a:r>
              <a:rPr lang="en-US" sz="2300" dirty="0" smtClean="0"/>
              <a:t>&gt;</a:t>
            </a:r>
            <a:endParaRPr lang="es-MX" sz="2300" dirty="0" smtClean="0"/>
          </a:p>
          <a:p>
            <a:pPr lvl="4">
              <a:buNone/>
            </a:pPr>
            <a:r>
              <a:rPr lang="en-US" sz="2300" dirty="0" smtClean="0"/>
              <a:t>&lt;TD&gt;</a:t>
            </a:r>
            <a:r>
              <a:rPr lang="en-US" sz="2300" dirty="0" err="1" smtClean="0"/>
              <a:t>Celda</a:t>
            </a:r>
            <a:r>
              <a:rPr lang="en-US" sz="2300" dirty="0" smtClean="0"/>
              <a:t> 3&lt;/TD&gt;</a:t>
            </a:r>
            <a:endParaRPr lang="es-MX" sz="2300" dirty="0" smtClean="0"/>
          </a:p>
          <a:p>
            <a:pPr lvl="3">
              <a:buNone/>
            </a:pPr>
            <a:r>
              <a:rPr lang="en-US" sz="2300" dirty="0" smtClean="0"/>
              <a:t>&lt;/TR&gt;</a:t>
            </a:r>
            <a:endParaRPr lang="es-MX" sz="2300" dirty="0" smtClean="0"/>
          </a:p>
          <a:p>
            <a:pPr lvl="2">
              <a:buNone/>
            </a:pPr>
            <a:r>
              <a:rPr lang="en-US" sz="2300" dirty="0" smtClean="0"/>
              <a:t>&lt;/TABLE&gt;</a:t>
            </a:r>
            <a:endParaRPr lang="es-MX" sz="2300" dirty="0"/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/>
        </p:nvGraphicFramePr>
        <p:xfrm>
          <a:off x="4572000" y="4613880"/>
          <a:ext cx="4041776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0888"/>
                <a:gridCol w="2020888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dirty="0" smtClean="0"/>
                        <a:t>Celda</a:t>
                      </a:r>
                      <a:r>
                        <a:rPr lang="es-MX" sz="2600" baseline="0" dirty="0" smtClean="0"/>
                        <a:t> 1</a:t>
                      </a:r>
                      <a:endParaRPr lang="es-MX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2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b="0" dirty="0" smtClean="0"/>
                        <a:t>Celda 2</a:t>
                      </a:r>
                      <a:endParaRPr lang="es-MX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600" dirty="0" smtClean="0"/>
                        <a:t>Celda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Tablas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</TotalTime>
  <Words>269</Words>
  <Application>Microsoft Office PowerPoint</Application>
  <PresentationFormat>Presentación en pantalla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Origen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13</cp:revision>
  <dcterms:created xsi:type="dcterms:W3CDTF">2011-02-03T17:58:16Z</dcterms:created>
  <dcterms:modified xsi:type="dcterms:W3CDTF">2011-02-04T05:07:54Z</dcterms:modified>
</cp:coreProperties>
</file>