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9" r:id="rId2"/>
    <p:sldId id="266" r:id="rId3"/>
    <p:sldId id="267" r:id="rId4"/>
    <p:sldId id="269" r:id="rId5"/>
    <p:sldId id="270" r:id="rId6"/>
    <p:sldId id="263" r:id="rId7"/>
    <p:sldId id="271" r:id="rId8"/>
  </p:sldIdLst>
  <p:sldSz cx="9144000" cy="5143500" type="screen16x9"/>
  <p:notesSz cx="6797675" cy="992822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9C4242"/>
    <a:srgbClr val="B85858"/>
    <a:srgbClr val="BE4430"/>
    <a:srgbClr val="BA5E5E"/>
    <a:srgbClr val="FCDBD8"/>
    <a:srgbClr val="E0A9A0"/>
    <a:srgbClr val="FEE6ED"/>
    <a:srgbClr val="DB7F7F"/>
    <a:srgbClr val="E76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02" y="-31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568"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287596F-5AEE-4A09-B007-52FE8F05C9A1}" type="datetimeFigureOut">
              <a:rPr lang="zh-TW" altLang="en-US" smtClean="0"/>
              <a:t>2020/7/3</a:t>
            </a:fld>
            <a:endParaRPr lang="zh-TW" altLang="en-US"/>
          </a:p>
        </p:txBody>
      </p:sp>
      <p:sp>
        <p:nvSpPr>
          <p:cNvPr id="4" name="頁尾版面配置區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83EB47CF-327A-4884-A710-28DF6376C1A1}" type="slidenum">
              <a:rPr lang="zh-TW" altLang="en-US" smtClean="0"/>
              <a:t>‹#›</a:t>
            </a:fld>
            <a:endParaRPr lang="zh-TW" altLang="en-US"/>
          </a:p>
        </p:txBody>
      </p:sp>
    </p:spTree>
    <p:extLst>
      <p:ext uri="{BB962C8B-B14F-4D97-AF65-F5344CB8AC3E}">
        <p14:creationId xmlns:p14="http://schemas.microsoft.com/office/powerpoint/2010/main" val="29220371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03968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423680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54216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defRPr sz="3000"/>
            </a:lvl1pPr>
            <a:lvl2pPr>
              <a:defRPr sz="2600"/>
            </a:lvl2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78291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161805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24828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323730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157854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70722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342863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C026C39-E73D-4404-99C8-E3E59EB363C5}" type="datetimeFigureOut">
              <a:rPr lang="zh-TW" altLang="en-US" smtClean="0"/>
              <a:t>2020/7/3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26438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C026C39-E73D-4404-99C8-E3E59EB363C5}" type="datetimeFigureOut">
              <a:rPr lang="zh-TW" altLang="en-US" smtClean="0"/>
              <a:t>2020/7/3</a:t>
            </a:fld>
            <a:endParaRPr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67F5C11-0181-41EA-A964-CC5770A7C397}" type="slidenum">
              <a:rPr lang="zh-TW" altLang="en-US" smtClean="0"/>
              <a:t>‹#›</a:t>
            </a:fld>
            <a:endParaRPr lang="zh-TW" altLang="en-US"/>
          </a:p>
        </p:txBody>
      </p:sp>
    </p:spTree>
    <p:extLst>
      <p:ext uri="{BB962C8B-B14F-4D97-AF65-F5344CB8AC3E}">
        <p14:creationId xmlns:p14="http://schemas.microsoft.com/office/powerpoint/2010/main" val="26255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zh-TW" altLang="en-US" smtClean="0"/>
              <a:t>作法 </a:t>
            </a:r>
            <a:r>
              <a:rPr lang="en-US" altLang="zh-TW" smtClean="0"/>
              <a:t>35</a:t>
            </a:r>
          </a:p>
        </p:txBody>
      </p:sp>
      <p:sp>
        <p:nvSpPr>
          <p:cNvPr id="4" name="標題 3"/>
          <p:cNvSpPr>
            <a:spLocks noGrp="1"/>
          </p:cNvSpPr>
          <p:nvPr>
            <p:ph type="ctrTitle"/>
          </p:nvPr>
        </p:nvSpPr>
        <p:spPr>
          <a:xfrm>
            <a:off x="971600" y="1563638"/>
            <a:ext cx="7344816" cy="1333971"/>
          </a:xfrm>
        </p:spPr>
        <p:txBody>
          <a:bodyPr>
            <a:normAutofit fontScale="90000"/>
          </a:bodyPr>
          <a:lstStyle/>
          <a:p>
            <a:r>
              <a:rPr lang="zh-TW" altLang="en-US" smtClean="0"/>
              <a:t>學習</a:t>
            </a:r>
            <a:r>
              <a:rPr lang="en-US" altLang="zh-TW" smtClean="0"/>
              <a:t>PLINQ</a:t>
            </a:r>
            <a:r>
              <a:rPr lang="zh-TW" altLang="en-US" smtClean="0"/>
              <a:t>如何實作平行演算法</a:t>
            </a:r>
            <a:endParaRPr lang="zh-TW" altLang="en-US" dirty="0"/>
          </a:p>
        </p:txBody>
      </p:sp>
    </p:spTree>
    <p:extLst>
      <p:ext uri="{BB962C8B-B14F-4D97-AF65-F5344CB8AC3E}">
        <p14:creationId xmlns:p14="http://schemas.microsoft.com/office/powerpoint/2010/main" val="4067445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標題 19"/>
          <p:cNvSpPr>
            <a:spLocks noGrp="1"/>
          </p:cNvSpPr>
          <p:nvPr>
            <p:ph type="title"/>
          </p:nvPr>
        </p:nvSpPr>
        <p:spPr/>
        <p:txBody>
          <a:bodyPr>
            <a:normAutofit/>
          </a:bodyPr>
          <a:lstStyle/>
          <a:p>
            <a:r>
              <a:rPr lang="en-US" altLang="zh-TW" smtClean="0"/>
              <a:t>What </a:t>
            </a:r>
            <a:r>
              <a:rPr lang="en-US" altLang="zh-TW" smtClean="0"/>
              <a:t>–PLINQ</a:t>
            </a:r>
            <a:r>
              <a:rPr lang="zh-TW" altLang="en-US" smtClean="0"/>
              <a:t> </a:t>
            </a:r>
            <a:endParaRPr lang="zh-TW" altLang="en-US" dirty="0"/>
          </a:p>
        </p:txBody>
      </p:sp>
      <p:sp>
        <p:nvSpPr>
          <p:cNvPr id="3" name="直排文字版面配置區 9"/>
          <p:cNvSpPr>
            <a:spLocks noGrp="1"/>
          </p:cNvSpPr>
          <p:nvPr>
            <p:ph type="body" orient="vert" idx="1"/>
          </p:nvPr>
        </p:nvSpPr>
        <p:spPr>
          <a:xfrm>
            <a:off x="467544" y="1203598"/>
            <a:ext cx="8208912" cy="3394472"/>
          </a:xfrm>
        </p:spPr>
        <p:txBody>
          <a:bodyPr vert="horz">
            <a:normAutofit/>
          </a:bodyPr>
          <a:lstStyle/>
          <a:p>
            <a:r>
              <a:rPr lang="en-US" altLang="zh-TW" sz="2800"/>
              <a:t>Parallel LINQ </a:t>
            </a:r>
            <a:r>
              <a:rPr lang="zh-TW" altLang="en-US" sz="2800"/>
              <a:t>是語言整合式查詢（</a:t>
            </a:r>
            <a:r>
              <a:rPr lang="en-US" altLang="zh-TW" sz="2800"/>
              <a:t>LINQ</a:t>
            </a:r>
            <a:r>
              <a:rPr lang="zh-TW" altLang="en-US" sz="2800"/>
              <a:t>）模式的</a:t>
            </a:r>
            <a:r>
              <a:rPr lang="zh-TW" altLang="en-US" sz="2800"/>
              <a:t>平行</a:t>
            </a:r>
            <a:r>
              <a:rPr lang="zh-TW" altLang="en-US" sz="2800" smtClean="0"/>
              <a:t>執行</a:t>
            </a:r>
            <a:endParaRPr lang="en-US" altLang="zh-TW" sz="2800" smtClean="0"/>
          </a:p>
          <a:p>
            <a:r>
              <a:rPr lang="zh-TW" altLang="en-US" sz="2800"/>
              <a:t>回</a:t>
            </a:r>
            <a:r>
              <a:rPr lang="zh-TW" altLang="en-US" sz="2800" smtClean="0"/>
              <a:t>傳的</a:t>
            </a:r>
            <a:r>
              <a:rPr lang="en-US" altLang="zh-TW" sz="2800" smtClean="0"/>
              <a:t>IParallelEnumerable</a:t>
            </a:r>
            <a:r>
              <a:rPr lang="zh-TW" altLang="en-US" sz="2800"/>
              <a:t>擴充方法幾乎和</a:t>
            </a:r>
            <a:r>
              <a:rPr lang="en-US" altLang="zh-TW" sz="2800"/>
              <a:t>IEnumerable</a:t>
            </a:r>
            <a:r>
              <a:rPr lang="zh-TW" altLang="en-US" sz="2800"/>
              <a:t>相同</a:t>
            </a:r>
            <a:endParaRPr lang="zh-TW" altLang="en-US" sz="2800" dirty="0"/>
          </a:p>
        </p:txBody>
      </p:sp>
    </p:spTree>
    <p:extLst>
      <p:ext uri="{BB962C8B-B14F-4D97-AF65-F5344CB8AC3E}">
        <p14:creationId xmlns:p14="http://schemas.microsoft.com/office/powerpoint/2010/main" val="2040400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229600" cy="925612"/>
          </a:xfrm>
        </p:spPr>
        <p:txBody>
          <a:bodyPr>
            <a:normAutofit/>
          </a:bodyPr>
          <a:lstStyle/>
          <a:p>
            <a:r>
              <a:rPr lang="en-US" altLang="zh-TW"/>
              <a:t>Why </a:t>
            </a:r>
            <a:r>
              <a:rPr lang="en-US" altLang="zh-TW" smtClean="0"/>
              <a:t>–</a:t>
            </a:r>
            <a:r>
              <a:rPr lang="zh-TW" altLang="en-US" smtClean="0"/>
              <a:t>學習它如何實作</a:t>
            </a:r>
            <a:endParaRPr lang="zh-TW" altLang="en-US" dirty="0"/>
          </a:p>
        </p:txBody>
      </p:sp>
      <p:sp>
        <p:nvSpPr>
          <p:cNvPr id="3" name="內容版面配置區 2"/>
          <p:cNvSpPr>
            <a:spLocks noGrp="1"/>
          </p:cNvSpPr>
          <p:nvPr>
            <p:ph idx="1"/>
          </p:nvPr>
        </p:nvSpPr>
        <p:spPr>
          <a:xfrm>
            <a:off x="457200" y="1131591"/>
            <a:ext cx="8229600" cy="3463032"/>
          </a:xfrm>
        </p:spPr>
        <p:txBody>
          <a:bodyPr>
            <a:normAutofit/>
          </a:bodyPr>
          <a:lstStyle/>
          <a:p>
            <a:r>
              <a:rPr lang="en-US" altLang="zh-TW" sz="2600" smtClean="0"/>
              <a:t>PLINQ</a:t>
            </a:r>
            <a:r>
              <a:rPr lang="zh-TW" altLang="en-US" sz="2600" smtClean="0"/>
              <a:t>嘗試為你的查詢建立最佳實作，以最少的工作和最少的時間產生結果，執行方式可能會不如預期</a:t>
            </a:r>
            <a:endParaRPr lang="en-US" altLang="zh-TW" sz="2600" smtClean="0"/>
          </a:p>
          <a:p>
            <a:r>
              <a:rPr lang="zh-TW" altLang="en-US" sz="2600" smtClean="0"/>
              <a:t>有時候像</a:t>
            </a:r>
            <a:r>
              <a:rPr lang="en-US" altLang="zh-TW" sz="2600"/>
              <a:t>LINQ </a:t>
            </a:r>
            <a:r>
              <a:rPr lang="en-US" altLang="zh-TW" sz="2600"/>
              <a:t>to </a:t>
            </a:r>
            <a:r>
              <a:rPr lang="en-US" altLang="zh-TW" sz="2600" smtClean="0"/>
              <a:t>Object</a:t>
            </a:r>
            <a:r>
              <a:rPr lang="zh-TW" altLang="en-US" sz="2600" smtClean="0"/>
              <a:t>當要求序列的下一個項目才會執行產生，有時候像</a:t>
            </a:r>
            <a:r>
              <a:rPr lang="en-US" altLang="zh-TW" sz="2600"/>
              <a:t>LINQ to </a:t>
            </a:r>
            <a:r>
              <a:rPr lang="en-US" altLang="zh-TW" sz="2600"/>
              <a:t>SQL </a:t>
            </a:r>
            <a:r>
              <a:rPr lang="zh-TW" altLang="en-US" sz="2600" smtClean="0"/>
              <a:t>或</a:t>
            </a:r>
            <a:r>
              <a:rPr lang="en-US" altLang="zh-TW" sz="2600"/>
              <a:t>Entity </a:t>
            </a:r>
            <a:r>
              <a:rPr lang="en-US" altLang="zh-TW" sz="2600"/>
              <a:t>Framework </a:t>
            </a:r>
            <a:r>
              <a:rPr lang="zh-TW" altLang="en-US" sz="2600"/>
              <a:t>在</a:t>
            </a:r>
            <a:r>
              <a:rPr lang="zh-TW" altLang="en-US" sz="2600" smtClean="0"/>
              <a:t>要求第一個</a:t>
            </a:r>
            <a:r>
              <a:rPr lang="zh-TW" altLang="en-US" sz="2600"/>
              <a:t>項目的時候產出所有項目，有時候會是</a:t>
            </a:r>
            <a:r>
              <a:rPr lang="zh-TW" altLang="en-US" sz="2600"/>
              <a:t>兩者</a:t>
            </a:r>
            <a:r>
              <a:rPr lang="zh-TW" altLang="en-US" sz="2600" smtClean="0"/>
              <a:t>混合</a:t>
            </a:r>
            <a:endParaRPr lang="en-US" altLang="zh-TW" sz="2600" smtClean="0"/>
          </a:p>
          <a:p>
            <a:r>
              <a:rPr lang="zh-TW" altLang="en-US" sz="2600" smtClean="0"/>
              <a:t>有數個方法是在控制使用</a:t>
            </a:r>
            <a:r>
              <a:rPr lang="en-US" altLang="zh-TW" sz="2600" smtClean="0"/>
              <a:t>IParallelEnumerable</a:t>
            </a:r>
            <a:r>
              <a:rPr lang="zh-TW" altLang="en-US" sz="2600"/>
              <a:t>取用平行化</a:t>
            </a:r>
            <a:r>
              <a:rPr lang="en-US" altLang="zh-TW" sz="2600"/>
              <a:t>task</a:t>
            </a:r>
            <a:r>
              <a:rPr lang="zh-TW" altLang="en-US" sz="2600"/>
              <a:t>程式庫中的函式</a:t>
            </a:r>
            <a:endParaRPr lang="en-US" altLang="zh-TW" sz="2600" smtClean="0"/>
          </a:p>
        </p:txBody>
      </p:sp>
    </p:spTree>
    <p:extLst>
      <p:ext uri="{BB962C8B-B14F-4D97-AF65-F5344CB8AC3E}">
        <p14:creationId xmlns:p14="http://schemas.microsoft.com/office/powerpoint/2010/main" val="935016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229600" cy="925612"/>
          </a:xfrm>
        </p:spPr>
        <p:txBody>
          <a:bodyPr>
            <a:normAutofit/>
          </a:bodyPr>
          <a:lstStyle/>
          <a:p>
            <a:r>
              <a:rPr lang="zh-TW" altLang="en-US" smtClean="0"/>
              <a:t>用 </a:t>
            </a:r>
            <a:r>
              <a:rPr lang="en-US" altLang="zh-TW" smtClean="0"/>
              <a:t>What</a:t>
            </a:r>
            <a:r>
              <a:rPr lang="zh-TW" altLang="en-US" smtClean="0"/>
              <a:t> 資料分割</a:t>
            </a:r>
            <a:endParaRPr lang="zh-TW" altLang="en-US" dirty="0"/>
          </a:p>
        </p:txBody>
      </p:sp>
      <p:sp>
        <p:nvSpPr>
          <p:cNvPr id="3" name="內容版面配置區 2"/>
          <p:cNvSpPr>
            <a:spLocks noGrp="1"/>
          </p:cNvSpPr>
          <p:nvPr>
            <p:ph idx="1"/>
          </p:nvPr>
        </p:nvSpPr>
        <p:spPr>
          <a:xfrm>
            <a:off x="457200" y="1131591"/>
            <a:ext cx="8229600" cy="3463032"/>
          </a:xfrm>
        </p:spPr>
        <p:txBody>
          <a:bodyPr>
            <a:normAutofit fontScale="85000" lnSpcReduction="20000"/>
          </a:bodyPr>
          <a:lstStyle/>
          <a:p>
            <a:r>
              <a:rPr lang="zh-TW" altLang="en-US" sz="2800" smtClean="0"/>
              <a:t>定界分割：</a:t>
            </a:r>
            <a:endParaRPr lang="en-US" altLang="zh-TW" sz="2800" smtClean="0"/>
          </a:p>
          <a:p>
            <a:pPr lvl="1"/>
            <a:r>
              <a:rPr lang="zh-TW" altLang="en-US" sz="2400" smtClean="0"/>
              <a:t>侷限在支援序列及可回報項目數量的來源</a:t>
            </a:r>
            <a:r>
              <a:rPr lang="en-US" altLang="zh-TW" sz="2400" smtClean="0"/>
              <a:t>(IList&lt;T&gt;</a:t>
            </a:r>
            <a:r>
              <a:rPr lang="zh-TW" altLang="en-US" sz="2400" smtClean="0"/>
              <a:t>界面的序列</a:t>
            </a:r>
            <a:r>
              <a:rPr lang="en-US" altLang="zh-TW" sz="2400" smtClean="0"/>
              <a:t>)</a:t>
            </a:r>
          </a:p>
          <a:p>
            <a:r>
              <a:rPr lang="zh-TW" altLang="en-US" sz="2800"/>
              <a:t>區</a:t>
            </a:r>
            <a:r>
              <a:rPr lang="zh-TW" altLang="en-US" sz="2800"/>
              <a:t>塊</a:t>
            </a:r>
            <a:r>
              <a:rPr lang="zh-TW" altLang="en-US" sz="2800" smtClean="0"/>
              <a:t>分割：</a:t>
            </a:r>
            <a:endParaRPr lang="en-US" altLang="zh-TW" sz="2800" smtClean="0"/>
          </a:p>
          <a:p>
            <a:pPr lvl="1"/>
            <a:r>
              <a:rPr lang="zh-TW" altLang="en-US" sz="2400" smtClean="0"/>
              <a:t>將輸入元素作為區塊分配，在查詢過程中啟用負載平衡以利最大輸出</a:t>
            </a:r>
            <a:endParaRPr lang="en-US" altLang="zh-TW" sz="2400" smtClean="0"/>
          </a:p>
          <a:p>
            <a:r>
              <a:rPr lang="en-US" altLang="zh-TW" sz="2800" smtClean="0"/>
              <a:t>Striped</a:t>
            </a:r>
            <a:r>
              <a:rPr lang="zh-TW" altLang="en-US" sz="2800" smtClean="0"/>
              <a:t>分割：</a:t>
            </a:r>
            <a:endParaRPr lang="en-US" altLang="zh-TW" sz="2800" smtClean="0"/>
          </a:p>
          <a:p>
            <a:pPr lvl="1"/>
            <a:r>
              <a:rPr lang="zh-TW" altLang="en-US" sz="2400" smtClean="0"/>
              <a:t>特殊定界分割，跳過</a:t>
            </a:r>
            <a:r>
              <a:rPr lang="en-US" altLang="zh-TW" sz="2400" smtClean="0"/>
              <a:t>N</a:t>
            </a:r>
            <a:r>
              <a:rPr lang="zh-TW" altLang="en-US" sz="2400" smtClean="0"/>
              <a:t>個項目，執行</a:t>
            </a:r>
            <a:r>
              <a:rPr lang="en-US" altLang="zh-TW" sz="2400" smtClean="0"/>
              <a:t>M</a:t>
            </a:r>
            <a:r>
              <a:rPr lang="zh-TW" altLang="en-US" sz="2400" smtClean="0"/>
              <a:t>個項目</a:t>
            </a:r>
            <a:r>
              <a:rPr lang="en-US" altLang="zh-TW" sz="2400" smtClean="0"/>
              <a:t>(</a:t>
            </a:r>
            <a:r>
              <a:rPr lang="zh-TW" altLang="en-US" sz="2400" smtClean="0"/>
              <a:t>一個是</a:t>
            </a:r>
            <a:r>
              <a:rPr lang="en-US" altLang="zh-TW" sz="2400" smtClean="0"/>
              <a:t>0.4.8.12</a:t>
            </a:r>
            <a:r>
              <a:rPr lang="zh-TW" altLang="en-US" sz="2400" smtClean="0"/>
              <a:t>，第二個是</a:t>
            </a:r>
            <a:r>
              <a:rPr lang="en-US" altLang="zh-TW" sz="2400" smtClean="0"/>
              <a:t>1.5.9.13)</a:t>
            </a:r>
          </a:p>
          <a:p>
            <a:r>
              <a:rPr lang="en-US" altLang="zh-TW" sz="2800" smtClean="0"/>
              <a:t>Hash</a:t>
            </a:r>
            <a:r>
              <a:rPr lang="zh-TW" altLang="en-US" sz="2800" smtClean="0"/>
              <a:t>分割：</a:t>
            </a:r>
            <a:endParaRPr lang="en-US" altLang="zh-TW" sz="2800" smtClean="0"/>
          </a:p>
          <a:p>
            <a:pPr lvl="1"/>
            <a:r>
              <a:rPr lang="zh-TW" altLang="en-US" sz="2400" smtClean="0"/>
              <a:t>確保所有產出相同雜湊碼的項目由相同的</a:t>
            </a:r>
            <a:r>
              <a:rPr lang="en-US" altLang="zh-TW" sz="2400" smtClean="0"/>
              <a:t>task</a:t>
            </a:r>
            <a:r>
              <a:rPr lang="zh-TW" altLang="en-US" sz="2400" smtClean="0"/>
              <a:t>處理，最小化運算之間的跨</a:t>
            </a:r>
            <a:r>
              <a:rPr lang="en-US" altLang="zh-TW" sz="2400" smtClean="0"/>
              <a:t>task</a:t>
            </a:r>
            <a:r>
              <a:rPr lang="zh-TW" altLang="en-US" sz="2400" smtClean="0"/>
              <a:t>通訊</a:t>
            </a:r>
            <a:endParaRPr lang="en-US" altLang="zh-TW" sz="2400"/>
          </a:p>
          <a:p>
            <a:endParaRPr lang="en-US" altLang="zh-TW" smtClean="0"/>
          </a:p>
        </p:txBody>
      </p:sp>
    </p:spTree>
    <p:extLst>
      <p:ext uri="{BB962C8B-B14F-4D97-AF65-F5344CB8AC3E}">
        <p14:creationId xmlns:p14="http://schemas.microsoft.com/office/powerpoint/2010/main" val="8270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229600" cy="925612"/>
          </a:xfrm>
        </p:spPr>
        <p:txBody>
          <a:bodyPr>
            <a:normAutofit/>
          </a:bodyPr>
          <a:lstStyle/>
          <a:p>
            <a:r>
              <a:rPr lang="zh-TW" altLang="en-US" smtClean="0"/>
              <a:t>用 </a:t>
            </a:r>
            <a:r>
              <a:rPr lang="en-US" altLang="zh-TW" smtClean="0"/>
              <a:t>What</a:t>
            </a:r>
            <a:r>
              <a:rPr lang="zh-TW" altLang="en-US" smtClean="0"/>
              <a:t> 平行化</a:t>
            </a:r>
            <a:r>
              <a:rPr lang="en-US" altLang="zh-TW" smtClean="0"/>
              <a:t>task</a:t>
            </a:r>
            <a:endParaRPr lang="zh-TW" altLang="en-US" dirty="0"/>
          </a:p>
        </p:txBody>
      </p:sp>
      <p:sp>
        <p:nvSpPr>
          <p:cNvPr id="3" name="內容版面配置區 2"/>
          <p:cNvSpPr>
            <a:spLocks noGrp="1"/>
          </p:cNvSpPr>
          <p:nvPr>
            <p:ph idx="1"/>
          </p:nvPr>
        </p:nvSpPr>
        <p:spPr>
          <a:xfrm>
            <a:off x="457200" y="1131591"/>
            <a:ext cx="8229600" cy="3463032"/>
          </a:xfrm>
        </p:spPr>
        <p:txBody>
          <a:bodyPr>
            <a:normAutofit fontScale="92500" lnSpcReduction="10000"/>
          </a:bodyPr>
          <a:lstStyle/>
          <a:p>
            <a:r>
              <a:rPr lang="zh-TW" altLang="en-US" sz="2600" smtClean="0"/>
              <a:t>管道：</a:t>
            </a:r>
            <a:endParaRPr lang="en-US" altLang="zh-TW" sz="2600" smtClean="0"/>
          </a:p>
          <a:p>
            <a:pPr lvl="1"/>
            <a:r>
              <a:rPr lang="zh-TW" altLang="en-US" sz="2400" smtClean="0"/>
              <a:t>一條執行緒負責列舉，其他執行緒負責項目的查詢及處理</a:t>
            </a:r>
            <a:endParaRPr lang="en-US" altLang="zh-TW" sz="2400" smtClean="0"/>
          </a:p>
          <a:p>
            <a:r>
              <a:rPr lang="zh-TW" altLang="en-US" sz="2600" smtClean="0"/>
              <a:t>停止並進行：</a:t>
            </a:r>
            <a:endParaRPr lang="en-US" altLang="zh-TW" sz="2600" smtClean="0"/>
          </a:p>
          <a:p>
            <a:pPr lvl="1"/>
            <a:r>
              <a:rPr lang="zh-TW" altLang="en-US" sz="2400" smtClean="0"/>
              <a:t>做列舉的執行緒也會參與查詢，時機是使用</a:t>
            </a:r>
            <a:r>
              <a:rPr lang="en-US" altLang="zh-TW" sz="2400" smtClean="0"/>
              <a:t>ToArray()</a:t>
            </a:r>
            <a:r>
              <a:rPr lang="zh-TW" altLang="en-US" sz="2400" smtClean="0"/>
              <a:t>和</a:t>
            </a:r>
            <a:r>
              <a:rPr lang="en-US" altLang="zh-TW" sz="2400" smtClean="0"/>
              <a:t>ToList()</a:t>
            </a:r>
            <a:r>
              <a:rPr lang="zh-TW" altLang="en-US" sz="2400"/>
              <a:t>要求</a:t>
            </a:r>
            <a:r>
              <a:rPr lang="zh-TW" altLang="en-US" sz="2400" smtClean="0"/>
              <a:t>查詢立即執行或者再做如排序或者搜尋等運算前需要知道完整的結果集合</a:t>
            </a:r>
            <a:endParaRPr lang="en-US" altLang="zh-TW" sz="2400" smtClean="0"/>
          </a:p>
          <a:p>
            <a:r>
              <a:rPr lang="zh-TW" altLang="en-US" sz="2600"/>
              <a:t>反向</a:t>
            </a:r>
            <a:r>
              <a:rPr lang="zh-TW" altLang="en-US" sz="2600" smtClean="0"/>
              <a:t>列舉：</a:t>
            </a:r>
            <a:endParaRPr lang="en-US" altLang="zh-TW" sz="2600" smtClean="0"/>
          </a:p>
          <a:p>
            <a:pPr lvl="1"/>
            <a:r>
              <a:rPr lang="en-US" altLang="zh-TW" sz="2400" smtClean="0"/>
              <a:t>.ForAll()</a:t>
            </a:r>
            <a:r>
              <a:rPr lang="zh-TW" altLang="en-US" sz="2400" smtClean="0"/>
              <a:t>並不</a:t>
            </a:r>
            <a:r>
              <a:rPr lang="zh-TW" altLang="en-US" sz="2400"/>
              <a:t>會</a:t>
            </a:r>
            <a:r>
              <a:rPr lang="zh-TW" altLang="en-US" sz="2400"/>
              <a:t>產生</a:t>
            </a:r>
            <a:r>
              <a:rPr lang="zh-TW" altLang="en-US" sz="2400" smtClean="0"/>
              <a:t>結果，而是把查詢演算式的結果做某些動作，是在結果啟動平行化的動作</a:t>
            </a:r>
            <a:endParaRPr lang="en-US" altLang="zh-TW" sz="2400" smtClean="0"/>
          </a:p>
        </p:txBody>
      </p:sp>
    </p:spTree>
    <p:extLst>
      <p:ext uri="{BB962C8B-B14F-4D97-AF65-F5344CB8AC3E}">
        <p14:creationId xmlns:p14="http://schemas.microsoft.com/office/powerpoint/2010/main" val="1312631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How </a:t>
            </a:r>
            <a:r>
              <a:rPr lang="en-US" altLang="zh-TW" smtClean="0"/>
              <a:t>–</a:t>
            </a:r>
            <a:r>
              <a:rPr lang="zh-TW" altLang="en-US" smtClean="0"/>
              <a:t>應用在實作上</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smtClean="0"/>
              <a:t>OrderBy.ThenBy</a:t>
            </a:r>
            <a:r>
              <a:rPr lang="zh-TW" altLang="en-US" smtClean="0"/>
              <a:t>需要在</a:t>
            </a:r>
            <a:r>
              <a:rPr lang="en-US" altLang="zh-TW" smtClean="0"/>
              <a:t>tasks</a:t>
            </a:r>
            <a:r>
              <a:rPr lang="zh-TW" altLang="en-US" smtClean="0"/>
              <a:t>之間有些協調</a:t>
            </a:r>
            <a:endParaRPr lang="en-US" altLang="zh-TW" smtClean="0"/>
          </a:p>
          <a:p>
            <a:r>
              <a:rPr lang="en-US" altLang="zh-TW" smtClean="0"/>
              <a:t>Skip.SkipWhile.Take.TakeWhile</a:t>
            </a:r>
            <a:r>
              <a:rPr lang="zh-TW" altLang="en-US" smtClean="0"/>
              <a:t>會影響平行化程度</a:t>
            </a:r>
            <a:endParaRPr lang="en-US" altLang="zh-TW" smtClean="0"/>
          </a:p>
          <a:p>
            <a:r>
              <a:rPr lang="zh-TW" altLang="en-US"/>
              <a:t>可以</a:t>
            </a:r>
            <a:r>
              <a:rPr lang="zh-TW" altLang="en-US" smtClean="0"/>
              <a:t>使用</a:t>
            </a:r>
            <a:r>
              <a:rPr lang="en-US" altLang="zh-TW"/>
              <a:t>AsOrdered</a:t>
            </a:r>
            <a:r>
              <a:rPr lang="zh-TW" altLang="en-US"/>
              <a:t>、</a:t>
            </a:r>
            <a:r>
              <a:rPr lang="en-US" altLang="zh-TW" smtClean="0"/>
              <a:t>AsUnordered</a:t>
            </a:r>
            <a:r>
              <a:rPr lang="zh-TW" altLang="en-US"/>
              <a:t>決定</a:t>
            </a:r>
            <a:r>
              <a:rPr lang="zh-TW" altLang="en-US" smtClean="0"/>
              <a:t>是否保留排序</a:t>
            </a:r>
            <a:endParaRPr lang="en-US" altLang="zh-TW" smtClean="0"/>
          </a:p>
          <a:p>
            <a:r>
              <a:rPr lang="en-US" altLang="zh-TW"/>
              <a:t>AsSequential</a:t>
            </a:r>
            <a:r>
              <a:rPr lang="zh-TW" altLang="en-US"/>
              <a:t>查詢中所有後續運算子都會以循序的方式執行，直到再次呼叫</a:t>
            </a:r>
            <a:r>
              <a:rPr lang="en-US" altLang="zh-TW"/>
              <a:t>AsParallel</a:t>
            </a:r>
            <a:r>
              <a:rPr lang="zh-TW" altLang="en-US"/>
              <a:t>才會改成平行處理。</a:t>
            </a:r>
          </a:p>
          <a:p>
            <a:endParaRPr lang="en-US" altLang="zh-TW" b="1"/>
          </a:p>
          <a:p>
            <a:endParaRPr lang="en-US" altLang="zh-TW"/>
          </a:p>
          <a:p>
            <a:endParaRPr lang="en-US" altLang="zh-TW" smtClean="0"/>
          </a:p>
        </p:txBody>
      </p:sp>
    </p:spTree>
    <p:extLst>
      <p:ext uri="{BB962C8B-B14F-4D97-AF65-F5344CB8AC3E}">
        <p14:creationId xmlns:p14="http://schemas.microsoft.com/office/powerpoint/2010/main" val="3469196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How </a:t>
            </a:r>
            <a:r>
              <a:rPr lang="en-US" altLang="zh-TW" smtClean="0"/>
              <a:t>–</a:t>
            </a:r>
            <a:r>
              <a:rPr lang="zh-TW" altLang="en-US" smtClean="0"/>
              <a:t>應用在實作上</a:t>
            </a:r>
            <a:endParaRPr lang="zh-TW" altLang="en-US" dirty="0"/>
          </a:p>
        </p:txBody>
      </p:sp>
      <p:sp>
        <p:nvSpPr>
          <p:cNvPr id="3" name="內容版面配置區 2"/>
          <p:cNvSpPr>
            <a:spLocks noGrp="1"/>
          </p:cNvSpPr>
          <p:nvPr>
            <p:ph idx="1"/>
          </p:nvPr>
        </p:nvSpPr>
        <p:spPr/>
        <p:txBody>
          <a:bodyPr>
            <a:normAutofit/>
          </a:bodyPr>
          <a:lstStyle/>
          <a:p>
            <a:r>
              <a:rPr lang="en-US" altLang="zh-TW" sz="2600" smtClean="0"/>
              <a:t>WithExecutionMode</a:t>
            </a:r>
            <a:r>
              <a:rPr lang="zh-TW" altLang="en-US" sz="2600" smtClean="0"/>
              <a:t>指定 </a:t>
            </a:r>
            <a:r>
              <a:rPr lang="en-US" altLang="zh-TW" sz="2600"/>
              <a:t>PLINQ </a:t>
            </a:r>
            <a:r>
              <a:rPr lang="zh-TW" altLang="en-US" sz="2600" smtClean="0"/>
              <a:t>的平行模式，預設</a:t>
            </a:r>
            <a:r>
              <a:rPr lang="zh-TW" altLang="en-US" sz="2600"/>
              <a:t>行為</a:t>
            </a:r>
            <a:r>
              <a:rPr lang="zh-TW" altLang="en-US" sz="2600"/>
              <a:t>是</a:t>
            </a:r>
            <a:r>
              <a:rPr lang="zh-TW" altLang="en-US" sz="2600" smtClean="0"/>
              <a:t>循序執行</a:t>
            </a:r>
            <a:r>
              <a:rPr lang="zh-TW" altLang="en-US" sz="2600"/>
              <a:t>查詢時，仍平行處理查詢。</a:t>
            </a:r>
            <a:endParaRPr lang="en-US" altLang="zh-TW" sz="2600"/>
          </a:p>
          <a:p>
            <a:r>
              <a:rPr lang="en-US" altLang="zh-TW" sz="2600" smtClean="0"/>
              <a:t>WithDegreeOfParallelism</a:t>
            </a:r>
            <a:r>
              <a:rPr lang="zh-TW" altLang="en-US" sz="2600" smtClean="0"/>
              <a:t>指定 </a:t>
            </a:r>
            <a:r>
              <a:rPr lang="en-US" altLang="zh-TW" sz="2600"/>
              <a:t>PLINQ </a:t>
            </a:r>
            <a:r>
              <a:rPr lang="zh-TW" altLang="en-US" sz="2600"/>
              <a:t>應該用來平行處理</a:t>
            </a:r>
            <a:r>
              <a:rPr lang="zh-TW" altLang="en-US" sz="2600"/>
              <a:t>查詢</a:t>
            </a:r>
            <a:r>
              <a:rPr lang="zh-TW" altLang="en-US" sz="2600" smtClean="0"/>
              <a:t>的執行緒數目。</a:t>
            </a:r>
            <a:endParaRPr lang="en-US" altLang="zh-TW" sz="2600"/>
          </a:p>
          <a:p>
            <a:r>
              <a:rPr lang="en-US" altLang="zh-TW" sz="2600" smtClean="0"/>
              <a:t>WithMergeOptions</a:t>
            </a:r>
            <a:r>
              <a:rPr lang="zh-TW" altLang="en-US" sz="2600" smtClean="0"/>
              <a:t> </a:t>
            </a:r>
            <a:r>
              <a:rPr lang="zh-TW" altLang="en-US" sz="2600" smtClean="0"/>
              <a:t>改變查詢時緩衝結果的控制，</a:t>
            </a:r>
            <a:r>
              <a:rPr lang="en-US" altLang="zh-TW" sz="2600" smtClean="0"/>
              <a:t>“</a:t>
            </a:r>
            <a:r>
              <a:rPr lang="zh-TW" altLang="en-US" sz="2600" smtClean="0"/>
              <a:t>緩衝僅是一種提示，</a:t>
            </a:r>
            <a:r>
              <a:rPr lang="en-US" altLang="zh-TW" sz="2600" smtClean="0"/>
              <a:t>PLINQ</a:t>
            </a:r>
            <a:r>
              <a:rPr lang="zh-TW" altLang="en-US" sz="2600" smtClean="0"/>
              <a:t>可能會忽略</a:t>
            </a:r>
            <a:r>
              <a:rPr lang="en-US" altLang="zh-TW" sz="2600" smtClean="0"/>
              <a:t>”</a:t>
            </a:r>
            <a:endParaRPr lang="en-US" altLang="zh-TW" sz="2600" smtClean="0"/>
          </a:p>
        </p:txBody>
      </p:sp>
    </p:spTree>
    <p:extLst>
      <p:ext uri="{BB962C8B-B14F-4D97-AF65-F5344CB8AC3E}">
        <p14:creationId xmlns:p14="http://schemas.microsoft.com/office/powerpoint/2010/main" val="2030880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灰階">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20927</TotalTime>
  <Words>419</Words>
  <Application>Microsoft Office PowerPoint</Application>
  <PresentationFormat>如螢幕大小 (16:9)</PresentationFormat>
  <Paragraphs>35</Paragraphs>
  <Slides>7</Slides>
  <Notes>0</Notes>
  <HiddenSlides>0</HiddenSlides>
  <MMClips>0</MMClips>
  <ScaleCrop>false</ScaleCrop>
  <HeadingPairs>
    <vt:vector size="4" baseType="variant">
      <vt:variant>
        <vt:lpstr>佈景主題</vt:lpstr>
      </vt:variant>
      <vt:variant>
        <vt:i4>1</vt:i4>
      </vt:variant>
      <vt:variant>
        <vt:lpstr>投影片標題</vt:lpstr>
      </vt:variant>
      <vt:variant>
        <vt:i4>7</vt:i4>
      </vt:variant>
    </vt:vector>
  </HeadingPairs>
  <TitlesOfParts>
    <vt:vector size="8" baseType="lpstr">
      <vt:lpstr>Office 佈景主題</vt:lpstr>
      <vt:lpstr>學習PLINQ如何實作平行演算法</vt:lpstr>
      <vt:lpstr>What –PLINQ </vt:lpstr>
      <vt:lpstr>Why –學習它如何實作</vt:lpstr>
      <vt:lpstr>用 What 資料分割</vt:lpstr>
      <vt:lpstr>用 What 平行化task</vt:lpstr>
      <vt:lpstr>How –應用在實作上</vt:lpstr>
      <vt:lpstr>How –應用在實作上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產品部 張曉蒨</dc:creator>
  <cp:lastModifiedBy>研發部 郭姵萱</cp:lastModifiedBy>
  <cp:revision>124</cp:revision>
  <cp:lastPrinted>2018-07-18T07:44:09Z</cp:lastPrinted>
  <dcterms:created xsi:type="dcterms:W3CDTF">2018-07-17T01:50:21Z</dcterms:created>
  <dcterms:modified xsi:type="dcterms:W3CDTF">2020-07-08T07:49:34Z</dcterms:modified>
</cp:coreProperties>
</file>