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3" r:id="rId4"/>
    <p:sldId id="261" r:id="rId5"/>
    <p:sldId id="264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66" r:id="rId14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87" autoAdjust="0"/>
  </p:normalViewPr>
  <p:slideViewPr>
    <p:cSldViewPr>
      <p:cViewPr varScale="1">
        <p:scale>
          <a:sx n="131" d="100"/>
          <a:sy n="131" d="100"/>
        </p:scale>
        <p:origin x="-85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B6E9F-3A13-471D-85A2-D7E879B93B70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5060-DDC2-4C26-9905-C282F3FBF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4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通常我們都是寫完程式了才開始想測試，這時候會看到一大堆的 </a:t>
            </a:r>
            <a:r>
              <a:rPr lang="en-US" altLang="zh-TW" dirty="0" smtClean="0"/>
              <a:t>implements</a:t>
            </a:r>
            <a:r>
              <a:rPr lang="zh-TW" altLang="en-US" dirty="0" smtClean="0"/>
              <a:t>，認真一點的人會想全部測完拚覆蓋率，然後就會發現我不在介面上開某個洞測不到，其實這是錯的，應該由 </a:t>
            </a:r>
            <a:r>
              <a:rPr lang="en-US" altLang="zh-TW" dirty="0" smtClean="0"/>
              <a:t>SPEC </a:t>
            </a:r>
            <a:r>
              <a:rPr lang="zh-TW" altLang="en-US" dirty="0" smtClean="0"/>
              <a:t>角度去看，因為我們要程式做什麼？就是符合我們要的行為，在這裡是 </a:t>
            </a:r>
            <a:r>
              <a:rPr lang="en-US" altLang="zh-TW" dirty="0" smtClean="0"/>
              <a:t>SPEC</a:t>
            </a:r>
            <a:r>
              <a:rPr lang="zh-TW" altLang="en-US" dirty="0" smtClean="0"/>
              <a:t>，這樣而已，其實不管底下是不是有變數算錯了，但它外面要的功能是對的，這樣就夠了，當然，可能因為你底下變數有算錯，所以埋下了伏筆，在未來某個 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會發生，只是你現在沒測到而已，那這邊你可能會有個疑問，那這樣我還要測試嗎？當然要，可以反過來想，有做測試的話你沒測到的 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只會越來越少，你不做測試它永遠不會變少，還可能被你越修越多問題，像改一個 </a:t>
            </a:r>
            <a:r>
              <a:rPr lang="en-US" altLang="zh-TW" dirty="0" smtClean="0"/>
              <a:t>bug </a:t>
            </a:r>
            <a:r>
              <a:rPr lang="zh-TW" altLang="en-US" dirty="0" smtClean="0"/>
              <a:t>出三個這種 </a:t>
            </a:r>
            <a:r>
              <a:rPr lang="en-US" altLang="zh-TW" dirty="0" smtClean="0"/>
              <a:t>side effect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5060-DDC2-4C26-9905-C282F3FBF61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90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這邊我要嘗試開始說服你做測試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半導體業的封裝測試廠，例如日月光，</a:t>
            </a:r>
            <a:r>
              <a:rPr lang="en-US" altLang="zh-TW" dirty="0" smtClean="0"/>
              <a:t>IC</a:t>
            </a:r>
            <a:r>
              <a:rPr lang="zh-TW" altLang="en-US" dirty="0" smtClean="0"/>
              <a:t> 生產完不是就交貨了，它們一定要經過測試，沒測試過的產品怎麼敢給人家，同理，我們 </a:t>
            </a:r>
            <a:r>
              <a:rPr lang="en-US" altLang="zh-TW" dirty="0" smtClean="0"/>
              <a:t>RD </a:t>
            </a:r>
            <a:r>
              <a:rPr lang="zh-TW" altLang="en-US" dirty="0" smtClean="0"/>
              <a:t>的產出是一堆運算邏輯，沒測試過你怎麼知道產出是不是照你設計的走，做測試就相當於半導體產業的測試板，</a:t>
            </a:r>
            <a:r>
              <a:rPr lang="en-US" altLang="zh-TW" dirty="0" smtClean="0"/>
              <a:t>IC </a:t>
            </a:r>
            <a:r>
              <a:rPr lang="zh-TW" altLang="en-US" dirty="0" smtClean="0"/>
              <a:t>產出後插上去，過個電，一瞬間就判斷好他是不是個合格的產品，所以我們的測試也一樣，在你寫完測試的時候，跑一下毫秒等級的測試，確保所有 </a:t>
            </a:r>
            <a:r>
              <a:rPr lang="en-US" altLang="zh-TW" dirty="0" smtClean="0"/>
              <a:t>cases </a:t>
            </a:r>
            <a:r>
              <a:rPr lang="zh-TW" altLang="en-US" dirty="0" smtClean="0"/>
              <a:t>都是綠燈，那你就可以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，然後繼續下一個迭代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5060-DDC2-4C26-9905-C282F3FBF6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5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可以看到，所有的自動化生產流程一定都包含測試，持續整合到持續交付，中間一定會經過測試，不過我能理解從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專案要走到這樣，有一定的難度，所以如果有個專案目前已經上線，而且沒問題，那直接開始持續整合加交付也是可以的，畢竟它現在就是這樣幹的，沒經過測試就上線</a:t>
            </a:r>
            <a:r>
              <a:rPr lang="en-US" altLang="zh-TW" dirty="0" smtClean="0"/>
              <a:t>XD</a:t>
            </a:r>
            <a:r>
              <a:rPr lang="zh-TW" altLang="en-US" dirty="0" smtClean="0"/>
              <a:t>，在之後慢慢補上測試這塊就好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但是新專案，我就強烈建議不要這麼做，新專案沒有包袱，應該使用較佳的開發方式，不要再埋一個技術債，以後又要痛苦的改善，成本會比一開始就做來的高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5060-DDC2-4C26-9905-C282F3FBF6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79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如果你還是不相信我說的，那我只好搬大大來說，交易策略就相當於投資人的產出邏輯，需要在市場上被檢驗，那怎麼樣可以在出場前得到一定保證，我們用回測來進行測試，雖然這邊的例子有點不太適合拉</a:t>
            </a:r>
            <a:r>
              <a:rPr lang="en-US" altLang="zh-TW" dirty="0" smtClean="0"/>
              <a:t>XD</a:t>
            </a:r>
            <a:r>
              <a:rPr lang="zh-TW" altLang="en-US" dirty="0" smtClean="0"/>
              <a:t>，因為我們不知道股票怎麼賺錢的正確答案，但是，你自己讀完 </a:t>
            </a:r>
            <a:r>
              <a:rPr lang="en-US" altLang="zh-TW" dirty="0" smtClean="0"/>
              <a:t>SPEC </a:t>
            </a:r>
            <a:r>
              <a:rPr lang="zh-TW" altLang="en-US" dirty="0" smtClean="0"/>
              <a:t>寫出來的程式，你是知道正確答案的，那怕你讀錯 </a:t>
            </a:r>
            <a:r>
              <a:rPr lang="en-US" altLang="zh-TW" dirty="0" smtClean="0"/>
              <a:t>SPEC </a:t>
            </a:r>
            <a:r>
              <a:rPr lang="zh-TW" altLang="en-US" dirty="0" smtClean="0"/>
              <a:t>了，你還是有自己的一個想法，那你程式的正確答案，就是那個想法，畢竟你的想法到你寫出來，這個過程就會出錯了，還先不管你讀錯 </a:t>
            </a:r>
            <a:r>
              <a:rPr lang="en-US" altLang="zh-TW" dirty="0" smtClean="0"/>
              <a:t>SPEC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5060-DDC2-4C26-9905-C282F3FBF6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9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這邊附註一下持續整合的優點，這些都是我這幾年過來的心得，可以想像一下 </a:t>
            </a:r>
            <a:r>
              <a:rPr lang="en-US" altLang="zh-TW" dirty="0" smtClean="0"/>
              <a:t>XQ </a:t>
            </a:r>
            <a:r>
              <a:rPr lang="zh-TW" altLang="en-US" dirty="0" smtClean="0"/>
              <a:t>要做 </a:t>
            </a:r>
            <a:r>
              <a:rPr lang="en-US" altLang="zh-TW" dirty="0" smtClean="0"/>
              <a:t>CI </a:t>
            </a:r>
            <a:r>
              <a:rPr lang="zh-TW" altLang="en-US" dirty="0" smtClean="0"/>
              <a:t>會有多困難，這就告訴我們之後開始新專案真的要好好設計結構，避免高度耦合的結構出現，或是交叉相依性這種不合理的情況出現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5060-DDC2-4C26-9905-C282F3FBF6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44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測試容易寫、跑得快，你才願意繼續寫，每次提交前進行測試，可以利用一些 </a:t>
            </a:r>
            <a:r>
              <a:rPr lang="en-US" altLang="zh-TW" dirty="0" smtClean="0"/>
              <a:t>mock framework </a:t>
            </a:r>
            <a:r>
              <a:rPr lang="zh-TW" altLang="en-US" smtClean="0"/>
              <a:t>來幫助達成這個目的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5060-DDC2-4C26-9905-C282F3FBF6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98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外部模組不要使用靜態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或是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單例模式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(Singleton)</a:t>
            </a:r>
            <a:r>
              <a:rPr lang="zh-TW" altLang="en-US" dirty="0" smtClean="0"/>
              <a:t>提供，會難以替換造成很難測試，應該使用介面導向的手法，進行 </a:t>
            </a:r>
            <a:r>
              <a:rPr lang="en-US" altLang="zh-TW" dirty="0" smtClean="0"/>
              <a:t>DI </a:t>
            </a:r>
            <a:r>
              <a:rPr lang="zh-TW" altLang="en-US" dirty="0" smtClean="0"/>
              <a:t>將控制權反轉出來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IoC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，讓我們可以在外面控制第三方模組去影響受測目標，然後驗證行為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5060-DDC2-4C26-9905-C282F3FBF6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73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 </a:t>
            </a:r>
            <a:r>
              <a:rPr lang="en-US" altLang="zh-TW" dirty="0" smtClean="0"/>
              <a:t>DI </a:t>
            </a:r>
            <a:r>
              <a:rPr lang="zh-TW" altLang="en-US" dirty="0" smtClean="0"/>
              <a:t>達成 </a:t>
            </a:r>
            <a:r>
              <a:rPr lang="en-US" altLang="zh-TW" dirty="0" smtClean="0"/>
              <a:t>IOC</a:t>
            </a:r>
            <a:r>
              <a:rPr lang="zh-TW" altLang="en-US" dirty="0" smtClean="0"/>
              <a:t>，讓我們可以在外面控制日期，這個例子也可以看到，</a:t>
            </a:r>
            <a:r>
              <a:rPr lang="en-US" altLang="zh-TW" dirty="0" smtClean="0"/>
              <a:t>static </a:t>
            </a:r>
            <a:r>
              <a:rPr lang="zh-TW" altLang="en-US" dirty="0" smtClean="0"/>
              <a:t>是測試的大敵，只要你的系統裡有 </a:t>
            </a:r>
            <a:r>
              <a:rPr lang="en-US" altLang="zh-TW" dirty="0" smtClean="0"/>
              <a:t>static </a:t>
            </a:r>
            <a:r>
              <a:rPr lang="zh-TW" altLang="en-US" dirty="0" smtClean="0"/>
              <a:t>的部件，意味著它難以被替換，那就會很難進行測試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5060-DDC2-4C26-9905-C282F3FBF6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29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iam-yeh.net/post/2015/12/ci-no-turning-back/" TargetMode="External"/><Relationship Id="rId2" Type="http://schemas.openxmlformats.org/officeDocument/2006/relationships/hyperlink" Target="https://ithelp.ithome.com.tw/articles/101018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</a:t>
            </a:r>
            <a:r>
              <a:rPr lang="zh-TW" altLang="en-US" dirty="0" smtClean="0"/>
              <a:t> 的內功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Test-Driven Development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9512" y="451596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Chesham </a:t>
            </a:r>
            <a:r>
              <a:rPr lang="en-US" altLang="zh-TW" dirty="0">
                <a:solidFill>
                  <a:schemeClr val="accent3"/>
                </a:solidFill>
              </a:rPr>
              <a:t>#</a:t>
            </a:r>
            <a:r>
              <a:rPr lang="en-US" altLang="zh-TW" dirty="0" smtClean="0">
                <a:solidFill>
                  <a:schemeClr val="accent3"/>
                </a:solidFill>
              </a:rPr>
              <a:t>932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 </a:t>
            </a:r>
            <a:r>
              <a:rPr lang="en-US" altLang="zh-TW" dirty="0"/>
              <a:t>TDD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假設有個 </a:t>
            </a:r>
            <a:r>
              <a:rPr lang="en-US" altLang="zh-TW" dirty="0" smtClean="0"/>
              <a:t>SPEC …</a:t>
            </a:r>
          </a:p>
          <a:p>
            <a:pPr lvl="1"/>
            <a:r>
              <a:rPr lang="zh-TW" altLang="en-US" dirty="0"/>
              <a:t>夜店 </a:t>
            </a:r>
            <a:r>
              <a:rPr lang="en-US" altLang="zh-TW" dirty="0"/>
              <a:t>POS 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chemeClr val="accent3"/>
                </a:solidFill>
              </a:rPr>
              <a:t>計算票價，根據性別定價，男生 </a:t>
            </a:r>
            <a:r>
              <a:rPr lang="en-US" altLang="zh-TW" dirty="0" smtClean="0">
                <a:solidFill>
                  <a:schemeClr val="accent3"/>
                </a:solidFill>
              </a:rPr>
              <a:t>300</a:t>
            </a:r>
            <a:r>
              <a:rPr lang="zh-TW" altLang="en-US" dirty="0" smtClean="0">
                <a:solidFill>
                  <a:schemeClr val="accent3"/>
                </a:solidFill>
              </a:rPr>
              <a:t>，女生 </a:t>
            </a:r>
            <a:r>
              <a:rPr lang="en-US" altLang="zh-TW" dirty="0" smtClean="0">
                <a:solidFill>
                  <a:schemeClr val="accent3"/>
                </a:solidFill>
              </a:rPr>
              <a:t>600</a:t>
            </a:r>
          </a:p>
          <a:p>
            <a:pPr lvl="2"/>
            <a:r>
              <a:rPr lang="zh-TW" altLang="en-US" dirty="0" smtClean="0">
                <a:solidFill>
                  <a:schemeClr val="accent3"/>
                </a:solidFill>
              </a:rPr>
              <a:t>跟外部安全資訊提供廠商查詢安全資訊，決定要不要讓這個人進場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pPr lvl="2"/>
            <a:r>
              <a:rPr lang="zh-TW" altLang="en-US" dirty="0" smtClean="0"/>
              <a:t>星期三訂為 </a:t>
            </a:r>
            <a:r>
              <a:rPr lang="en-US" altLang="zh-TW" dirty="0" smtClean="0"/>
              <a:t>Lady‘s Night</a:t>
            </a:r>
            <a:r>
              <a:rPr lang="zh-TW" altLang="en-US" dirty="0" smtClean="0"/>
              <a:t>，男生 </a:t>
            </a:r>
            <a:r>
              <a:rPr lang="en-US" altLang="zh-TW" dirty="0" smtClean="0"/>
              <a:t>600</a:t>
            </a:r>
            <a:r>
              <a:rPr lang="zh-TW" altLang="en-US" dirty="0" smtClean="0"/>
              <a:t>，女生免費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3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 </a:t>
            </a:r>
            <a:r>
              <a:rPr lang="en-US" altLang="zh-TW" dirty="0"/>
              <a:t>TDD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假設有個 </a:t>
            </a:r>
            <a:r>
              <a:rPr lang="en-US" altLang="zh-TW" dirty="0" smtClean="0"/>
              <a:t>SPEC …</a:t>
            </a:r>
          </a:p>
          <a:p>
            <a:pPr lvl="1"/>
            <a:r>
              <a:rPr lang="zh-TW" altLang="en-US" dirty="0"/>
              <a:t>夜店 </a:t>
            </a:r>
            <a:r>
              <a:rPr lang="en-US" altLang="zh-TW" dirty="0"/>
              <a:t>POS 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chemeClr val="accent3"/>
                </a:solidFill>
              </a:rPr>
              <a:t>計算票價，根據性別定價，男生 </a:t>
            </a:r>
            <a:r>
              <a:rPr lang="en-US" altLang="zh-TW" dirty="0" smtClean="0">
                <a:solidFill>
                  <a:schemeClr val="accent3"/>
                </a:solidFill>
              </a:rPr>
              <a:t>300</a:t>
            </a:r>
            <a:r>
              <a:rPr lang="zh-TW" altLang="en-US" dirty="0" smtClean="0">
                <a:solidFill>
                  <a:schemeClr val="accent3"/>
                </a:solidFill>
              </a:rPr>
              <a:t>，女生 </a:t>
            </a:r>
            <a:r>
              <a:rPr lang="en-US" altLang="zh-TW" dirty="0" smtClean="0">
                <a:solidFill>
                  <a:schemeClr val="accent3"/>
                </a:solidFill>
              </a:rPr>
              <a:t>600</a:t>
            </a:r>
          </a:p>
          <a:p>
            <a:pPr lvl="2"/>
            <a:r>
              <a:rPr lang="zh-TW" altLang="en-US" dirty="0" smtClean="0">
                <a:solidFill>
                  <a:schemeClr val="accent3"/>
                </a:solidFill>
              </a:rPr>
              <a:t>跟外部安全資訊提供廠商查詢安全資訊，決定要不要讓這個人進場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pPr lvl="2"/>
            <a:r>
              <a:rPr lang="zh-TW" altLang="en-US" dirty="0">
                <a:solidFill>
                  <a:schemeClr val="accent3"/>
                </a:solidFill>
              </a:rPr>
              <a:t>舉辦 </a:t>
            </a:r>
            <a:r>
              <a:rPr lang="en-US" altLang="zh-TW" dirty="0" smtClean="0">
                <a:solidFill>
                  <a:schemeClr val="accent3"/>
                </a:solidFill>
              </a:rPr>
              <a:t>Lady‘s Night</a:t>
            </a:r>
            <a:r>
              <a:rPr lang="zh-TW" altLang="en-US" dirty="0" smtClean="0">
                <a:solidFill>
                  <a:schemeClr val="accent3"/>
                </a:solidFill>
              </a:rPr>
              <a:t>，女生免費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pPr lvl="2"/>
            <a:r>
              <a:rPr lang="en-US" altLang="zh-TW" dirty="0" smtClean="0"/>
              <a:t>API </a:t>
            </a:r>
            <a:r>
              <a:rPr lang="zh-TW" altLang="en-US" dirty="0" smtClean="0"/>
              <a:t>請改為異</a:t>
            </a:r>
            <a:r>
              <a:rPr lang="zh-TW" altLang="en-US" dirty="0"/>
              <a:t>步</a:t>
            </a:r>
            <a:r>
              <a:rPr lang="zh-TW" altLang="en-US" dirty="0" smtClean="0"/>
              <a:t>執行，計算完成才通知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3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</a:t>
            </a:r>
            <a:r>
              <a:rPr lang="zh-TW" altLang="en-US" dirty="0" smtClean="0"/>
              <a:t> 異動，要改扣，要改測試，這是必然的</a:t>
            </a:r>
            <a:endParaRPr lang="en-US" altLang="zh-TW" dirty="0" smtClean="0"/>
          </a:p>
          <a:p>
            <a:r>
              <a:rPr lang="en-US" altLang="zh-TW" dirty="0" smtClean="0"/>
              <a:t>SPEC</a:t>
            </a:r>
            <a:r>
              <a:rPr lang="zh-TW" altLang="en-US" dirty="0" smtClean="0"/>
              <a:t> 常異動不是不做測試的理由</a:t>
            </a:r>
            <a:r>
              <a:rPr lang="en-US" altLang="zh-TW" dirty="0" smtClean="0"/>
              <a:t>XD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1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30</a:t>
            </a:r>
            <a:r>
              <a:rPr lang="zh-TW" altLang="en-US" dirty="0"/>
              <a:t>天快速上手</a:t>
            </a:r>
            <a:r>
              <a:rPr lang="en-US" altLang="zh-TW" dirty="0"/>
              <a:t>TDD</a:t>
            </a:r>
            <a:r>
              <a:rPr lang="zh-TW" altLang="en-US" dirty="0" smtClean="0"/>
              <a:t>系列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ithelp.ithome.com.tw/articles/10101867</a:t>
            </a:r>
            <a:endParaRPr lang="en-US" altLang="zh-TW" sz="2000" dirty="0" smtClean="0"/>
          </a:p>
          <a:p>
            <a:r>
              <a:rPr lang="en-US" altLang="zh-TW" dirty="0"/>
              <a:t>CI </a:t>
            </a:r>
            <a:r>
              <a:rPr lang="zh-TW" altLang="en-US" dirty="0"/>
              <a:t>是條不歸路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hlinkClick r:id="rId3"/>
              </a:rPr>
              <a:t>https://william-yeh.net/post/2015/12/ci-no-turning-back/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648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TDD </a:t>
            </a:r>
            <a:r>
              <a:rPr lang="zh-TW" altLang="en-US" dirty="0" smtClean="0"/>
              <a:t>是什麼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一種開發</a:t>
            </a:r>
            <a:r>
              <a:rPr lang="zh-TW" altLang="en-US" dirty="0" smtClean="0"/>
              <a:t>流程，先</a:t>
            </a:r>
            <a:r>
              <a:rPr lang="zh-TW" altLang="en-US" dirty="0"/>
              <a:t>寫測試再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r>
              <a:rPr lang="zh-TW" altLang="en-US" dirty="0"/>
              <a:t>沒有程式</a:t>
            </a:r>
            <a:r>
              <a:rPr lang="zh-TW" altLang="en-US" dirty="0" smtClean="0"/>
              <a:t>怎麼寫測試？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介面導向</a:t>
            </a:r>
            <a:r>
              <a:rPr lang="en-US" altLang="zh-TW" dirty="0" smtClean="0"/>
              <a:t>(Interface-oriented Design)</a:t>
            </a:r>
          </a:p>
          <a:p>
            <a:r>
              <a:rPr lang="en-US" altLang="zh-TW" dirty="0" smtClean="0"/>
              <a:t>Top-down </a:t>
            </a:r>
            <a:r>
              <a:rPr lang="zh-TW" altLang="en-US" dirty="0" smtClean="0"/>
              <a:t>思維，從外面</a:t>
            </a:r>
            <a:r>
              <a:rPr lang="en-US" altLang="zh-TW" dirty="0" smtClean="0"/>
              <a:t>(SPEC)</a:t>
            </a:r>
            <a:r>
              <a:rPr lang="zh-TW" altLang="en-US" dirty="0" smtClean="0"/>
              <a:t>角度測進去，不是由下面</a:t>
            </a:r>
            <a:r>
              <a:rPr lang="en-US" altLang="zh-TW" dirty="0" smtClean="0"/>
              <a:t>(RD)</a:t>
            </a:r>
            <a:r>
              <a:rPr lang="zh-TW" altLang="en-US" dirty="0" smtClean="0"/>
              <a:t>想測什麼就測什麼</a:t>
            </a:r>
            <a:endParaRPr lang="en-US" altLang="zh-TW" dirty="0" smtClean="0"/>
          </a:p>
          <a:p>
            <a:pPr lvl="1"/>
            <a:r>
              <a:rPr lang="zh-TW" altLang="en-US" dirty="0"/>
              <a:t>加速測試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>(case </a:t>
            </a:r>
            <a:r>
              <a:rPr lang="zh-TW" altLang="en-US" dirty="0" smtClean="0"/>
              <a:t>少又有效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避免 </a:t>
            </a:r>
            <a:r>
              <a:rPr lang="en-US" altLang="zh-TW" dirty="0" smtClean="0"/>
              <a:t>over-designed</a:t>
            </a:r>
            <a:r>
              <a:rPr lang="zh-TW" altLang="en-US" dirty="0" smtClean="0"/>
              <a:t> 及過度追求覆蓋率</a:t>
            </a:r>
            <a:endParaRPr lang="en-US" altLang="zh-TW" dirty="0" smtClean="0"/>
          </a:p>
          <a:p>
            <a:pPr lvl="1"/>
            <a:r>
              <a:rPr lang="zh-TW" altLang="en-US" dirty="0"/>
              <a:t>進而提升提交</a:t>
            </a:r>
            <a:r>
              <a:rPr lang="zh-TW" altLang="en-US" dirty="0" smtClean="0"/>
              <a:t>品質與開發效率 </a:t>
            </a:r>
            <a:r>
              <a:rPr lang="en-US" altLang="zh-TW" b="1" dirty="0" smtClean="0"/>
              <a:t>(RD </a:t>
            </a:r>
            <a:r>
              <a:rPr lang="zh-TW" altLang="en-US" b="1" dirty="0" smtClean="0"/>
              <a:t>內功</a:t>
            </a:r>
            <a:r>
              <a:rPr lang="en-US" altLang="zh-TW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35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 </a:t>
            </a:r>
            <a:r>
              <a:rPr lang="en-US" altLang="zh-TW" dirty="0"/>
              <a:t>TDD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半導體業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Socket/Load Board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71600" y="1842993"/>
            <a:ext cx="7507510" cy="2511268"/>
            <a:chOff x="1002110" y="1842993"/>
            <a:chExt cx="7507510" cy="2511268"/>
          </a:xfrm>
        </p:grpSpPr>
        <p:pic>
          <p:nvPicPr>
            <p:cNvPr id="2052" name="Picture 4" descr="product_01_01_p7.jpg (420×315)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3" t="1611" r="2717" b="1326"/>
            <a:stretch/>
          </p:blipFill>
          <p:spPr bwMode="auto">
            <a:xfrm>
              <a:off x="4139952" y="1842993"/>
              <a:ext cx="3279636" cy="251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s://www.renesas.com/img/products/software-tools/tools/programmer/ic-socket-board/r0k348pqz_1-en.gif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1F3F2"/>
                </a:clrFrom>
                <a:clrTo>
                  <a:srgbClr val="F1F3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639761"/>
              <a:ext cx="2857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ATMEGA328P-AN Microchip Technology | ATMEGA328P-AN-ND DigiKey Electronics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110" y="2241377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向右箭號 3"/>
            <p:cNvSpPr/>
            <p:nvPr/>
          </p:nvSpPr>
          <p:spPr>
            <a:xfrm>
              <a:off x="3059832" y="2918607"/>
              <a:ext cx="792088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 </a:t>
            </a:r>
            <a:r>
              <a:rPr lang="en-US" altLang="zh-TW" dirty="0" smtClean="0"/>
              <a:t>TDD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自動化</a:t>
            </a:r>
            <a:r>
              <a:rPr lang="zh-TW" altLang="en-US" dirty="0" smtClean="0"/>
              <a:t>的生產流程一定包含測試，想弄</a:t>
            </a:r>
            <a:r>
              <a:rPr lang="en-US" altLang="zh-TW" dirty="0" err="1" smtClean="0"/>
              <a:t>DevOps</a:t>
            </a:r>
            <a:r>
              <a:rPr lang="zh-TW" altLang="en-US" dirty="0" smtClean="0"/>
              <a:t>必先測試</a:t>
            </a:r>
            <a:endParaRPr lang="zh-TW" altLang="en-US" dirty="0"/>
          </a:p>
        </p:txBody>
      </p:sp>
      <p:pic>
        <p:nvPicPr>
          <p:cNvPr id="1026" name="Picture 2" descr="https://i.imgur.com/V5nuck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11710"/>
            <a:ext cx="5760640" cy="230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 </a:t>
            </a:r>
            <a:r>
              <a:rPr lang="en-US" altLang="zh-TW" dirty="0"/>
              <a:t>TDD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67544" y="1188643"/>
            <a:ext cx="4104456" cy="3678232"/>
            <a:chOff x="467544" y="1188643"/>
            <a:chExt cx="4104456" cy="36782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188643"/>
              <a:ext cx="4104456" cy="367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直線接點 4"/>
            <p:cNvCxnSpPr/>
            <p:nvPr/>
          </p:nvCxnSpPr>
          <p:spPr>
            <a:xfrm>
              <a:off x="827584" y="3825850"/>
              <a:ext cx="3026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15548"/>
            <a:ext cx="2400926" cy="3024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5004048" y="2847739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6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XS Team</a:t>
            </a:r>
            <a:r>
              <a:rPr lang="zh-TW" altLang="en-US" dirty="0" smtClean="0"/>
              <a:t> 現況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原本編譯器就有相當豐富的 </a:t>
            </a:r>
            <a:r>
              <a:rPr lang="en-US" altLang="zh-TW" dirty="0" smtClean="0"/>
              <a:t>unit test</a:t>
            </a:r>
          </a:p>
          <a:p>
            <a:r>
              <a:rPr lang="zh-TW" altLang="en-US" dirty="0" smtClean="0"/>
              <a:t>於 </a:t>
            </a:r>
            <a:r>
              <a:rPr lang="en-US" altLang="zh-TW" dirty="0" smtClean="0"/>
              <a:t>2013 </a:t>
            </a:r>
            <a:r>
              <a:rPr lang="zh-TW" altLang="en-US" dirty="0" smtClean="0"/>
              <a:t>導入 </a:t>
            </a:r>
            <a:r>
              <a:rPr lang="en-US" altLang="zh-TW" dirty="0" smtClean="0"/>
              <a:t>Jenkins</a:t>
            </a:r>
            <a:r>
              <a:rPr lang="zh-TW" altLang="en-US" dirty="0" smtClean="0"/>
              <a:t> 開始 </a:t>
            </a:r>
            <a:r>
              <a:rPr lang="en-US" altLang="zh-TW" dirty="0" smtClean="0"/>
              <a:t>CI</a:t>
            </a:r>
          </a:p>
          <a:p>
            <a:pPr lvl="1"/>
            <a:r>
              <a:rPr lang="zh-TW" altLang="en-US" dirty="0" smtClean="0"/>
              <a:t>由於要自動化建置，專案勢必整理相依性，一次 </a:t>
            </a:r>
            <a:r>
              <a:rPr lang="en-US" altLang="zh-TW" dirty="0" smtClean="0"/>
              <a:t>build </a:t>
            </a:r>
            <a:r>
              <a:rPr lang="zh-TW" altLang="en-US" dirty="0" smtClean="0"/>
              <a:t>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承上，因此降低了門檻，新進人員容易理解專案架構，一抓下來就能 </a:t>
            </a:r>
            <a:r>
              <a:rPr lang="en-US" altLang="zh-TW" dirty="0" smtClean="0"/>
              <a:t>build </a:t>
            </a:r>
            <a:r>
              <a:rPr lang="zh-TW" altLang="en-US" dirty="0" smtClean="0"/>
              <a:t>出東西，不浪費雙方時間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老鳥要手把手帶 </a:t>
            </a:r>
            <a:r>
              <a:rPr lang="en-US" altLang="zh-TW" dirty="0" smtClean="0"/>
              <a:t>build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 </a:t>
            </a:r>
            <a:r>
              <a:rPr lang="en-US" altLang="zh-TW" dirty="0" smtClean="0"/>
              <a:t>TDD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寫單元</a:t>
            </a:r>
            <a:r>
              <a:rPr lang="zh-TW" altLang="en-US" dirty="0" smtClean="0"/>
              <a:t>測試，不</a:t>
            </a:r>
            <a:r>
              <a:rPr lang="zh-TW" altLang="en-US" dirty="0"/>
              <a:t>是整合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r>
              <a:rPr lang="zh-TW" altLang="en-US" dirty="0"/>
              <a:t>測試</a:t>
            </a:r>
            <a:r>
              <a:rPr lang="zh-TW" altLang="en-US" dirty="0" smtClean="0"/>
              <a:t>案例不超過一秒，毫秒等級才正確</a:t>
            </a:r>
            <a:endParaRPr lang="en-US" altLang="zh-TW" dirty="0" smtClean="0"/>
          </a:p>
          <a:p>
            <a:r>
              <a:rPr lang="zh-TW" altLang="en-US" dirty="0"/>
              <a:t>每個測試都是獨立</a:t>
            </a:r>
            <a:r>
              <a:rPr lang="zh-TW" altLang="en-US" dirty="0" smtClean="0"/>
              <a:t>的，可以平行化執行</a:t>
            </a:r>
            <a:endParaRPr lang="en-US" altLang="zh-TW" dirty="0" smtClean="0"/>
          </a:p>
          <a:p>
            <a:r>
              <a:rPr lang="zh-TW" altLang="en-US" dirty="0"/>
              <a:t>使用 </a:t>
            </a:r>
            <a:r>
              <a:rPr lang="en-US" altLang="zh-TW" dirty="0" smtClean="0"/>
              <a:t>DI </a:t>
            </a:r>
            <a:r>
              <a:rPr lang="zh-TW" altLang="en-US" dirty="0" smtClean="0"/>
              <a:t>達成 </a:t>
            </a:r>
            <a:r>
              <a:rPr lang="en-US" altLang="zh-TW" dirty="0" err="1" smtClean="0"/>
              <a:t>IoC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來解耦及模擬環境、資料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Dependency Injection</a:t>
            </a:r>
            <a:r>
              <a:rPr lang="en-US" altLang="zh-TW" dirty="0"/>
              <a:t>, Inversion of </a:t>
            </a:r>
            <a:r>
              <a:rPr lang="en-US" altLang="zh-TW" dirty="0" smtClean="0"/>
              <a:t>Control</a:t>
            </a:r>
          </a:p>
          <a:p>
            <a:pPr lvl="1"/>
            <a:r>
              <a:rPr lang="zh-TW" altLang="en-US" dirty="0" smtClean="0"/>
              <a:t>利用 </a:t>
            </a:r>
            <a:r>
              <a:rPr lang="en-US" altLang="zh-TW" dirty="0" smtClean="0"/>
              <a:t>mock framework</a:t>
            </a:r>
            <a:r>
              <a:rPr lang="zh-TW" altLang="en-US" dirty="0" smtClean="0"/>
              <a:t> 加速測試案例撰寫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2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 </a:t>
            </a:r>
            <a:r>
              <a:rPr lang="en-US" altLang="zh-TW" dirty="0"/>
              <a:t>TDD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假設有個 </a:t>
            </a:r>
            <a:r>
              <a:rPr lang="en-US" altLang="zh-TW" dirty="0" smtClean="0"/>
              <a:t>SPEC …</a:t>
            </a:r>
          </a:p>
          <a:p>
            <a:pPr lvl="1"/>
            <a:r>
              <a:rPr lang="zh-TW" altLang="en-US" dirty="0"/>
              <a:t>夜店 </a:t>
            </a:r>
            <a:r>
              <a:rPr lang="en-US" altLang="zh-TW" dirty="0"/>
              <a:t>POS 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計算票價，根據性別定價，男生 </a:t>
            </a:r>
            <a:r>
              <a:rPr lang="en-US" altLang="zh-TW" dirty="0" smtClean="0"/>
              <a:t>300</a:t>
            </a:r>
            <a:r>
              <a:rPr lang="zh-TW" altLang="en-US" dirty="0" smtClean="0"/>
              <a:t>，女生 </a:t>
            </a:r>
            <a:r>
              <a:rPr lang="en-US" altLang="zh-TW" dirty="0" smtClean="0"/>
              <a:t>600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6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 </a:t>
            </a:r>
            <a:r>
              <a:rPr lang="en-US" altLang="zh-TW" dirty="0"/>
              <a:t>TDD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假設有個 </a:t>
            </a:r>
            <a:r>
              <a:rPr lang="en-US" altLang="zh-TW" dirty="0" smtClean="0"/>
              <a:t>SPEC …</a:t>
            </a:r>
          </a:p>
          <a:p>
            <a:pPr lvl="1"/>
            <a:r>
              <a:rPr lang="zh-TW" altLang="en-US" dirty="0"/>
              <a:t>夜店 </a:t>
            </a:r>
            <a:r>
              <a:rPr lang="en-US" altLang="zh-TW" dirty="0"/>
              <a:t>POS 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chemeClr val="accent3"/>
                </a:solidFill>
              </a:rPr>
              <a:t>計算票價，根據性別定價，男生 </a:t>
            </a:r>
            <a:r>
              <a:rPr lang="en-US" altLang="zh-TW" dirty="0" smtClean="0">
                <a:solidFill>
                  <a:schemeClr val="accent3"/>
                </a:solidFill>
              </a:rPr>
              <a:t>300</a:t>
            </a:r>
            <a:r>
              <a:rPr lang="zh-TW" altLang="en-US" dirty="0" smtClean="0">
                <a:solidFill>
                  <a:schemeClr val="accent3"/>
                </a:solidFill>
              </a:rPr>
              <a:t>，女生 </a:t>
            </a:r>
            <a:r>
              <a:rPr lang="en-US" altLang="zh-TW" dirty="0" smtClean="0">
                <a:solidFill>
                  <a:schemeClr val="accent3"/>
                </a:solidFill>
              </a:rPr>
              <a:t>600</a:t>
            </a:r>
          </a:p>
          <a:p>
            <a:pPr lvl="2"/>
            <a:r>
              <a:rPr lang="zh-TW" altLang="en-US" dirty="0" smtClean="0"/>
              <a:t>跟外部安全資訊提供廠商查詢安全資訊，決定要不要讓這個人進場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8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1277</Words>
  <Application>Microsoft Office PowerPoint</Application>
  <PresentationFormat>如螢幕大小 (16:9)</PresentationFormat>
  <Paragraphs>76</Paragraphs>
  <Slides>13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Test-Driven Development</vt:lpstr>
      <vt:lpstr>TDD 是什麼</vt:lpstr>
      <vt:lpstr>為什麼要 TDD</vt:lpstr>
      <vt:lpstr>為什麼要 TDD</vt:lpstr>
      <vt:lpstr>為什麼要 TDD</vt:lpstr>
      <vt:lpstr>XS Team 現況</vt:lpstr>
      <vt:lpstr>怎麼 TDD</vt:lpstr>
      <vt:lpstr>怎麼 TDD</vt:lpstr>
      <vt:lpstr>怎麼 TDD</vt:lpstr>
      <vt:lpstr>怎麼 TDD</vt:lpstr>
      <vt:lpstr>怎麼 TDD</vt:lpstr>
      <vt:lpstr>結語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121</cp:revision>
  <cp:lastPrinted>2018-07-18T07:44:09Z</cp:lastPrinted>
  <dcterms:created xsi:type="dcterms:W3CDTF">2018-07-17T01:50:21Z</dcterms:created>
  <dcterms:modified xsi:type="dcterms:W3CDTF">2020-07-30T03:44:55Z</dcterms:modified>
</cp:coreProperties>
</file>