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8" r:id="rId11"/>
    <p:sldId id="269" r:id="rId12"/>
    <p:sldId id="270" r:id="rId13"/>
    <p:sldId id="265" r:id="rId14"/>
    <p:sldId id="272" r:id="rId15"/>
    <p:sldId id="273" r:id="rId16"/>
    <p:sldId id="274" r:id="rId17"/>
    <p:sldId id="275" r:id="rId18"/>
    <p:sldId id="266" r:id="rId1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Medium" panose="020B06030201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Medium" panose="020B06030201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Medium" panose="020B06030201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Medium" panose="020B06030201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Medium" panose="020B06030201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Franklin Gothic Medium" panose="020B06030201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Franklin Gothic Medium" panose="020B06030201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Franklin Gothic Medium" panose="020B06030201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Franklin Gothic Medium" panose="020B06030201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FF9933"/>
    <a:srgbClr val="0000FF"/>
    <a:srgbClr val="3333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9" autoAdjust="0"/>
    <p:restoredTop sz="86451" autoAdjust="0"/>
  </p:normalViewPr>
  <p:slideViewPr>
    <p:cSldViewPr>
      <p:cViewPr varScale="1">
        <p:scale>
          <a:sx n="93" d="100"/>
          <a:sy n="93" d="100"/>
        </p:scale>
        <p:origin x="11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smtClean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smtClean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457CF7B5-0BC1-4827-98B0-426E2A5229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9222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/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44 w 1000"/>
                <a:gd name="T1" fmla="*/ 913 h 1000"/>
                <a:gd name="T2" fmla="*/ 0 w 1000"/>
                <a:gd name="T3" fmla="*/ 913 h 1000"/>
                <a:gd name="T4" fmla="*/ 0 w 1000"/>
                <a:gd name="T5" fmla="*/ 0 h 1000"/>
                <a:gd name="T6" fmla="*/ 144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65 w 1000"/>
                <a:gd name="T3" fmla="*/ 0 h 1000"/>
                <a:gd name="T4" fmla="*/ 165 w 1000"/>
                <a:gd name="T5" fmla="*/ 864 h 1000"/>
                <a:gd name="T6" fmla="*/ 0 w 1000"/>
                <a:gd name="T7" fmla="*/ 864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CSCI-5211 Project II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45A6B0-4746-41D9-AC65-DCE92182D4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180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CSCI-5211 Project II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48764-1CB5-4AA0-9680-1CFB9AA96D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89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CSCI-5211 Project II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683CE-F842-40C5-9F31-0C04A0CABE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769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CSCI-5211 Project II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E6A96-72A8-4590-9B36-AEF678A5E7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44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CSCI-5211 Project II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EA45B-7EFE-4A6B-872B-6F224EB530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105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CSCI-5211 Project II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59D1B-25E1-4722-819D-0317300EB9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48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CSCI-5211 Project II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D2A3F-BAF1-4183-94A2-62493D21A9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575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CSCI-5211 Project II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F4D67-C551-4C38-A6F2-7CA47FB9AE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483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CSCI-5211 Project II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7D55A-AD03-4A9C-887C-14A3D3C8F8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97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CSCI-5211 Project II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E6BBF-0A0D-4EEA-B68B-D389259BBA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99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CSCI-5211 Project II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87D01-9453-4987-9639-B821C30E3A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18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ko-KR" altLang="ko-KR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ko-KR" altLang="ko-KR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0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 smtClean="0"/>
            </a:lvl1pPr>
          </a:lstStyle>
          <a:p>
            <a:pPr>
              <a:defRPr/>
            </a:pPr>
            <a:r>
              <a:rPr lang="en-US" altLang="ko-KR"/>
              <a:t>CSCI-5211 Project II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/>
            </a:lvl1pPr>
          </a:lstStyle>
          <a:p>
            <a:pPr>
              <a:defRPr/>
            </a:pPr>
            <a:fld id="{E7C53567-D104-46F4-9643-6B4CE7D90E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52400 w 1000"/>
              <a:gd name="T1" fmla="*/ 1066800 h 1000"/>
              <a:gd name="T2" fmla="*/ 0 w 1000"/>
              <a:gd name="T3" fmla="*/ 1066800 h 1000"/>
              <a:gd name="T4" fmla="*/ 0 w 1000"/>
              <a:gd name="T5" fmla="*/ 0 h 1000"/>
              <a:gd name="T6" fmla="*/ 15240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52400 w 1000"/>
              <a:gd name="T3" fmla="*/ 0 h 1000"/>
              <a:gd name="T4" fmla="*/ 152400 w 1000"/>
              <a:gd name="T5" fmla="*/ 1073150 h 1000"/>
              <a:gd name="T6" fmla="*/ 0 w 1000"/>
              <a:gd name="T7" fmla="*/ 107315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굴림" panose="020B0600000101010101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굴림" panose="020B0600000101010101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굴림" panose="020B0600000101010101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굴림" panose="020B0600000101010101" pitchFamily="50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FC8292F7-222B-4A57-8FEE-A283A63942ED}" type="slidenum">
              <a:rPr kumimoji="0" lang="en-US" altLang="ko-KR"/>
              <a:pPr/>
              <a:t>1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00"/>
                </a:solidFill>
              </a:rPr>
              <a:t>Socket Programming Project:</a:t>
            </a:r>
            <a:br>
              <a:rPr lang="en-US" altLang="ko-KR" smtClean="0">
                <a:solidFill>
                  <a:srgbClr val="333300"/>
                </a:solidFill>
              </a:rPr>
            </a:br>
            <a:r>
              <a:rPr lang="en-US" altLang="ko-KR" smtClean="0">
                <a:solidFill>
                  <a:srgbClr val="333300"/>
                </a:solidFill>
              </a:rPr>
              <a:t>IP Network Emulation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81400"/>
            <a:ext cx="5638800" cy="1905000"/>
          </a:xfrm>
        </p:spPr>
        <p:txBody>
          <a:bodyPr/>
          <a:lstStyle/>
          <a:p>
            <a:pPr algn="ctr" eaLnBrk="1" hangingPunct="1"/>
            <a:r>
              <a:rPr lang="en-US" altLang="ko-KR" smtClean="0"/>
              <a:t>Jaehoon (Paul) Jeong</a:t>
            </a:r>
          </a:p>
          <a:p>
            <a:pPr algn="ctr" eaLnBrk="1" hangingPunct="1"/>
            <a:r>
              <a:rPr lang="en-US" altLang="ko-KR" smtClean="0"/>
              <a:t>pauljeong@skku.edu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8CF481C1-FF72-4236-A7B8-47B41471C4E3}" type="slidenum">
              <a:rPr kumimoji="0" lang="en-US" altLang="ko-KR"/>
              <a:pPr/>
              <a:t>10</a:t>
            </a:fld>
            <a:endParaRPr kumimoji="0" lang="en-US" altLang="ko-KR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ip-addr.conf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981200"/>
            <a:ext cx="7677150" cy="380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2A0E0E34-6ADE-472A-8FFE-DDAC8CD88B6B}" type="slidenum">
              <a:rPr kumimoji="0" lang="en-US" altLang="ko-KR"/>
              <a:pPr/>
              <a:t>11</a:t>
            </a:fld>
            <a:endParaRPr kumimoji="0" lang="en-US" altLang="ko-K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gateway.conf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724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D90001AF-8F91-4C49-8027-6D784CA69C08}" type="slidenum">
              <a:rPr kumimoji="0" lang="en-US" altLang="ko-KR"/>
              <a:pPr/>
              <a:t>12</a:t>
            </a:fld>
            <a:endParaRPr kumimoji="0" lang="en-US" altLang="ko-KR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mac-addr.conf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8001000" cy="396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FF951D2C-B895-49D1-8579-DB0005899A15}" type="slidenum">
              <a:rPr kumimoji="0" lang="en-US" altLang="ko-KR"/>
              <a:pPr/>
              <a:t>13</a:t>
            </a:fld>
            <a:endParaRPr kumimoji="0" lang="en-US" altLang="ko-K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Testing Scenarios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Single LAN Scenario</a:t>
            </a:r>
          </a:p>
          <a:p>
            <a:pPr eaLnBrk="1" hangingPunct="1"/>
            <a:r>
              <a:rPr lang="en-US" altLang="ko-KR" smtClean="0"/>
              <a:t>Two LANs Scenario </a:t>
            </a:r>
          </a:p>
          <a:p>
            <a:pPr eaLnBrk="1" hangingPunct="1"/>
            <a:r>
              <a:rPr lang="en-US" altLang="ko-KR" smtClean="0"/>
              <a:t>Multiple LANs Scenario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05907D50-2ECA-4F37-8492-66398D146C95}" type="slidenum">
              <a:rPr kumimoji="0" lang="en-US" altLang="ko-KR"/>
              <a:pPr/>
              <a:t>14</a:t>
            </a:fld>
            <a:endParaRPr kumimoji="0" lang="en-US" altLang="ko-K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Single LAN Scenario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916238" y="1905000"/>
          <a:ext cx="3408362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Visio" r:id="rId3" imgW="2592407" imgH="3271659" progId="Visio.Drawing.6">
                  <p:embed/>
                </p:oleObj>
              </mc:Choice>
              <mc:Fallback>
                <p:oleObj name="Visio" r:id="rId3" imgW="2592407" imgH="3271659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905000"/>
                        <a:ext cx="3408362" cy="430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DE712689-7674-4091-A1F0-76933C599D68}" type="slidenum">
              <a:rPr kumimoji="0" lang="en-US" altLang="ko-KR"/>
              <a:pPr/>
              <a:t>15</a:t>
            </a:fld>
            <a:endParaRPr kumimoji="0" lang="en-US" altLang="ko-K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Two LANs Scenario </a:t>
            </a: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828800" y="2057400"/>
          <a:ext cx="600075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Visio" r:id="rId3" imgW="4490561" imgH="2832854" progId="Visio.Drawing.6">
                  <p:embed/>
                </p:oleObj>
              </mc:Choice>
              <mc:Fallback>
                <p:oleObj name="Visio" r:id="rId3" imgW="4490561" imgH="283285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6000750" cy="378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E5F2765E-5286-42EE-B4F1-527C80EB0DC7}" type="slidenum">
              <a:rPr kumimoji="0" lang="en-US" altLang="ko-KR"/>
              <a:pPr/>
              <a:t>16</a:t>
            </a:fld>
            <a:endParaRPr kumimoji="0" lang="en-US" altLang="ko-K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Multiple LANs Scenario (1/2)</a:t>
            </a:r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22413" y="1981200"/>
          <a:ext cx="651351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Visio" r:id="rId3" imgW="7421344" imgH="4688503" progId="Visio.Drawing.6">
                  <p:embed/>
                </p:oleObj>
              </mc:Choice>
              <mc:Fallback>
                <p:oleObj name="Visio" r:id="rId3" imgW="7421344" imgH="468850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1981200"/>
                        <a:ext cx="6513512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4A042340-3808-41A5-8723-B9635F067671}" type="slidenum">
              <a:rPr kumimoji="0" lang="en-US" altLang="ko-KR"/>
              <a:pPr/>
              <a:t>17</a:t>
            </a:fld>
            <a:endParaRPr kumimoji="0" lang="en-US" altLang="ko-K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Multiple LANs Scenario (2/2)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22413" y="1981200"/>
          <a:ext cx="651351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Visio" r:id="rId3" imgW="7421344" imgH="4688503" progId="Visio.Drawing.6">
                  <p:embed/>
                </p:oleObj>
              </mc:Choice>
              <mc:Fallback>
                <p:oleObj name="Visio" r:id="rId3" imgW="7421344" imgH="468850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1981200"/>
                        <a:ext cx="6513512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37561E1E-1B7B-432F-AB7F-5C0ACC7E0E22}" type="slidenum">
              <a:rPr kumimoji="0" lang="en-US" altLang="ko-KR"/>
              <a:pPr/>
              <a:t>18</a:t>
            </a:fld>
            <a:endParaRPr kumimoji="0" lang="en-US" altLang="ko-KR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Grading Policy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752600"/>
            <a:ext cx="7661275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smtClean="0"/>
              <a:t>1. Design document (20%)</a:t>
            </a:r>
            <a:br>
              <a:rPr lang="en-US" altLang="ko-KR" sz="2200" smtClean="0"/>
            </a:br>
            <a:endParaRPr lang="en-US" altLang="ko-KR" sz="22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smtClean="0"/>
              <a:t>2. Routing table exchange through DV routing protocol (20%)</a:t>
            </a:r>
            <a:br>
              <a:rPr lang="en-US" altLang="ko-KR" sz="2200" smtClean="0"/>
            </a:br>
            <a:endParaRPr lang="en-US" altLang="ko-KR" sz="22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smtClean="0"/>
              <a:t>3. Establishment of a routing table in each router (10%)</a:t>
            </a:r>
            <a:br>
              <a:rPr lang="en-US" altLang="ko-KR" sz="2200" smtClean="0"/>
            </a:br>
            <a:endParaRPr lang="en-US" altLang="ko-KR" sz="22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smtClean="0"/>
              <a:t>4. Establishment of a forwarding table in each router (10%)</a:t>
            </a:r>
            <a:br>
              <a:rPr lang="en-US" altLang="ko-KR" sz="2200" smtClean="0"/>
            </a:br>
            <a:endParaRPr lang="en-US" altLang="ko-KR" sz="22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smtClean="0"/>
              <a:t>5. Routing of IP packet from a source host to a destination host (10%)</a:t>
            </a:r>
            <a:br>
              <a:rPr lang="en-US" altLang="ko-KR" sz="2200" smtClean="0"/>
            </a:br>
            <a:endParaRPr lang="en-US" altLang="ko-KR" sz="22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smtClean="0"/>
              <a:t>6. Dynamic update of routing tables in routers by the router insertion and deletion (15%)</a:t>
            </a:r>
            <a:br>
              <a:rPr lang="en-US" altLang="ko-KR" sz="2200" smtClean="0"/>
            </a:br>
            <a:endParaRPr lang="en-US" altLang="ko-KR" sz="22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smtClean="0"/>
              <a:t>7. Detection and advertisement of link breakage (15%)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6B476D62-59EE-4477-8936-B445A060A30E}" type="slidenum">
              <a:rPr kumimoji="0" lang="en-US" altLang="ko-KR"/>
              <a:pPr/>
              <a:t>2</a:t>
            </a:fld>
            <a:endParaRPr kumimoji="0" lang="en-US" altLang="ko-KR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Project Objectives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To Understand the IP Networking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IP Addressing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>
                <a:solidFill>
                  <a:srgbClr val="0000FF"/>
                </a:solidFill>
              </a:rPr>
              <a:t>IP Address Classification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>
                <a:solidFill>
                  <a:srgbClr val="0000FF"/>
                </a:solidFill>
              </a:rPr>
              <a:t>IP Subnetting by Network Masking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IP Routing Protocol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>
                <a:solidFill>
                  <a:srgbClr val="0000FF"/>
                </a:solidFill>
              </a:rPr>
              <a:t>Distance Vector Routing Protocol (e.g., RIP)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IP Packet Forwarding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Address Resolution Protocol (ARP)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Domain Name Service (DNS)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90121857-D987-48CD-A2EE-A48B6D1E4EA2}" type="slidenum">
              <a:rPr kumimoji="0" lang="en-US" altLang="ko-KR"/>
              <a:pPr/>
              <a:t>3</a:t>
            </a:fld>
            <a:endParaRPr kumimoji="0" lang="en-US" altLang="ko-KR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IP Packet Routing</a:t>
            </a: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47813" y="1676400"/>
          <a:ext cx="646271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3" imgW="6804600" imgH="4332625" progId="Visio.Drawing.6">
                  <p:embed/>
                </p:oleObj>
              </mc:Choice>
              <mc:Fallback>
                <p:oleObj name="Visio" r:id="rId3" imgW="6804600" imgH="433262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76400"/>
                        <a:ext cx="6462712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514600" y="2667000"/>
            <a:ext cx="0" cy="14478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2514600" y="3657600"/>
            <a:ext cx="1905000" cy="6858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5029200" y="3657600"/>
            <a:ext cx="2057400" cy="5334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7162800" y="2667000"/>
            <a:ext cx="0" cy="13716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2590800" y="2590800"/>
            <a:ext cx="1295400" cy="609600"/>
            <a:chOff x="1632" y="1824"/>
            <a:chExt cx="816" cy="384"/>
          </a:xfrm>
        </p:grpSpPr>
        <p:sp>
          <p:nvSpPr>
            <p:cNvPr id="6158" name="Text Box 7"/>
            <p:cNvSpPr txBox="1">
              <a:spLocks noChangeArrowheads="1"/>
            </p:cNvSpPr>
            <p:nvPr/>
          </p:nvSpPr>
          <p:spPr bwMode="auto">
            <a:xfrm>
              <a:off x="1728" y="18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solidFill>
                    <a:srgbClr val="FF9900"/>
                  </a:solidFill>
                </a:rPr>
                <a:t>IP Packet</a:t>
              </a:r>
            </a:p>
          </p:txBody>
        </p:sp>
        <p:sp>
          <p:nvSpPr>
            <p:cNvPr id="6159" name="Rectangle 13"/>
            <p:cNvSpPr>
              <a:spLocks noChangeArrowheads="1"/>
            </p:cNvSpPr>
            <p:nvPr/>
          </p:nvSpPr>
          <p:spPr bwMode="auto">
            <a:xfrm>
              <a:off x="1632" y="1872"/>
              <a:ext cx="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12306" name="Group 18"/>
          <p:cNvGrpSpPr>
            <a:grpSpLocks/>
          </p:cNvGrpSpPr>
          <p:nvPr/>
        </p:nvGrpSpPr>
        <p:grpSpPr bwMode="auto">
          <a:xfrm>
            <a:off x="5791200" y="2590800"/>
            <a:ext cx="1295400" cy="609600"/>
            <a:chOff x="2976" y="1824"/>
            <a:chExt cx="816" cy="384"/>
          </a:xfrm>
        </p:grpSpPr>
        <p:sp>
          <p:nvSpPr>
            <p:cNvPr id="6156" name="Text Box 16"/>
            <p:cNvSpPr txBox="1">
              <a:spLocks noChangeArrowheads="1"/>
            </p:cNvSpPr>
            <p:nvPr/>
          </p:nvSpPr>
          <p:spPr bwMode="auto">
            <a:xfrm>
              <a:off x="2976" y="18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solidFill>
                    <a:srgbClr val="FF9900"/>
                  </a:solidFill>
                </a:rPr>
                <a:t>IP Packet</a:t>
              </a:r>
            </a:p>
          </p:txBody>
        </p:sp>
        <p:sp>
          <p:nvSpPr>
            <p:cNvPr id="6157" name="Rectangle 17"/>
            <p:cNvSpPr>
              <a:spLocks noChangeArrowheads="1"/>
            </p:cNvSpPr>
            <p:nvPr/>
          </p:nvSpPr>
          <p:spPr bwMode="auto">
            <a:xfrm>
              <a:off x="3696" y="1872"/>
              <a:ext cx="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Franklin Gothic Medium" panose="020B06030201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1828800" y="5867400"/>
            <a:ext cx="594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solidFill>
                  <a:srgbClr val="0000FF"/>
                </a:solidFill>
              </a:rPr>
              <a:t>The shortest path</a:t>
            </a:r>
            <a:r>
              <a:rPr lang="en-US" altLang="ko-KR"/>
              <a:t> between Host 1  and Host 2:</a:t>
            </a:r>
            <a:br>
              <a:rPr lang="en-US" altLang="ko-KR"/>
            </a:br>
            <a:r>
              <a:rPr lang="en-US" altLang="ko-KR">
                <a:solidFill>
                  <a:srgbClr val="FF3300"/>
                </a:solidFill>
              </a:rPr>
              <a:t>&lt;Host 1, Router 1, Router 2, Router 3, Host 2&gt;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296" grpId="0" animBg="1"/>
      <p:bldP spid="12299" grpId="0" animBg="1"/>
      <p:bldP spid="12300" grpId="0" animBg="1"/>
      <p:bldP spid="123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A39527C3-6A84-4FBF-AD52-324FFB75EE96}" type="slidenum">
              <a:rPr kumimoji="0" lang="en-US" altLang="ko-KR"/>
              <a:pPr/>
              <a:t>4</a:t>
            </a:fld>
            <a:endParaRPr kumimoji="0" lang="en-US" altLang="ko-K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Packet Formation in the Protocol Stacks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914400" y="2362200"/>
            <a:ext cx="2062163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Application Layer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914400" y="3581400"/>
            <a:ext cx="2062163" cy="121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IP Layer</a:t>
            </a: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914400" y="4800600"/>
            <a:ext cx="2062163" cy="1219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Ethernet Layer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228600" y="17526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solidFill>
                  <a:srgbClr val="0000FF"/>
                </a:solidFill>
              </a:rPr>
              <a:t>Simplified Protocol Stacks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7010400" y="3276600"/>
            <a:ext cx="4763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705600" y="2819400"/>
            <a:ext cx="206216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Application Data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705600" y="3962400"/>
            <a:ext cx="206216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Application Data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105400" y="3962400"/>
            <a:ext cx="1604963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IP Header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705600" y="5105400"/>
            <a:ext cx="206216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Application Data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105400" y="5105400"/>
            <a:ext cx="1604963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IP Header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3352800" y="5105400"/>
            <a:ext cx="1757363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Ethernet Header</a:t>
            </a: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7010400" y="4419600"/>
            <a:ext cx="4763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8458200" y="3276600"/>
            <a:ext cx="4763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8458200" y="4419600"/>
            <a:ext cx="4763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781800" y="22860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2000">
                <a:solidFill>
                  <a:srgbClr val="0000FF"/>
                </a:solidFill>
              </a:rPr>
              <a:t>Encapsulation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858000" y="56388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2000">
                <a:solidFill>
                  <a:srgbClr val="FF3300"/>
                </a:solidFill>
              </a:rPr>
              <a:t>Decapsulation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nimBg="1"/>
      <p:bldP spid="14340" grpId="0" animBg="1"/>
      <p:bldP spid="14346" grpId="0" animBg="1"/>
      <p:bldP spid="14347" grpId="0" animBg="1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4F96CA3E-D60D-4632-9342-459C5D360C45}" type="slidenum">
              <a:rPr kumimoji="0" lang="en-US" altLang="ko-KR"/>
              <a:pPr/>
              <a:t>5</a:t>
            </a:fld>
            <a:endParaRPr kumimoji="0" lang="en-US" altLang="ko-KR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Packet Transmission Procedure</a:t>
            </a:r>
            <a:br>
              <a:rPr lang="en-US" altLang="ko-KR" smtClean="0"/>
            </a:br>
            <a:r>
              <a:rPr lang="en-US" altLang="ko-KR" smtClean="0"/>
              <a:t>in the IP Host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800" smtClean="0"/>
              <a:t>DNS Resolution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/>
              <a:t>Resolve the </a:t>
            </a:r>
            <a:r>
              <a:rPr lang="en-US" altLang="ko-KR" sz="2400" smtClean="0">
                <a:solidFill>
                  <a:srgbClr val="0000FF"/>
                </a:solidFill>
              </a:rPr>
              <a:t>host DNS name</a:t>
            </a:r>
            <a:r>
              <a:rPr lang="en-US" altLang="ko-KR" sz="2400" smtClean="0"/>
              <a:t> into the corresponding </a:t>
            </a:r>
            <a:r>
              <a:rPr lang="en-US" altLang="ko-KR" sz="2400" smtClean="0">
                <a:solidFill>
                  <a:srgbClr val="0000FF"/>
                </a:solidFill>
              </a:rPr>
              <a:t>IP address </a:t>
            </a:r>
            <a:r>
              <a:rPr lang="en-US" altLang="ko-KR" sz="2400" smtClean="0"/>
              <a:t>by</a:t>
            </a:r>
            <a:r>
              <a:rPr lang="en-US" altLang="ko-KR" sz="2400" smtClean="0">
                <a:solidFill>
                  <a:srgbClr val="0000FF"/>
                </a:solidFill>
              </a:rPr>
              <a:t> </a:t>
            </a:r>
            <a:r>
              <a:rPr lang="en-US" altLang="ko-KR" sz="2400" smtClean="0">
                <a:solidFill>
                  <a:srgbClr val="FF3300"/>
                </a:solidFill>
              </a:rPr>
              <a:t>DNS Resolver.</a:t>
            </a:r>
            <a:br>
              <a:rPr lang="en-US" altLang="ko-KR" sz="2400" smtClean="0">
                <a:solidFill>
                  <a:srgbClr val="FF3300"/>
                </a:solidFill>
              </a:rPr>
            </a:br>
            <a:endParaRPr lang="en-US" altLang="ko-KR" sz="240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800" smtClean="0"/>
              <a:t>Decision of Next Hop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/>
              <a:t>If the destination IP address has </a:t>
            </a:r>
            <a:r>
              <a:rPr lang="en-US" altLang="ko-KR" sz="2400" smtClean="0">
                <a:solidFill>
                  <a:srgbClr val="0000FF"/>
                </a:solidFill>
              </a:rPr>
              <a:t>the same network address</a:t>
            </a:r>
            <a:r>
              <a:rPr lang="en-US" altLang="ko-KR" sz="2400" smtClean="0"/>
              <a:t> as its own one, then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smtClean="0"/>
              <a:t>Decide the </a:t>
            </a:r>
            <a:r>
              <a:rPr lang="en-US" altLang="ko-KR" sz="2000" smtClean="0">
                <a:solidFill>
                  <a:srgbClr val="0000FF"/>
                </a:solidFill>
              </a:rPr>
              <a:t>MAC address</a:t>
            </a:r>
            <a:r>
              <a:rPr lang="en-US" altLang="ko-KR" sz="2000" smtClean="0"/>
              <a:t> of the </a:t>
            </a:r>
            <a:r>
              <a:rPr lang="en-US" altLang="ko-KR" sz="2000" smtClean="0">
                <a:solidFill>
                  <a:srgbClr val="0000FF"/>
                </a:solidFill>
              </a:rPr>
              <a:t>destination host</a:t>
            </a:r>
            <a:r>
              <a:rPr lang="en-US" altLang="ko-KR" sz="2000" smtClean="0"/>
              <a:t> by </a:t>
            </a:r>
            <a:r>
              <a:rPr lang="en-US" altLang="ko-KR" sz="2000" smtClean="0">
                <a:solidFill>
                  <a:srgbClr val="FF3300"/>
                </a:solidFill>
              </a:rPr>
              <a:t>ARP.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/>
              <a:t>Otherwise,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smtClean="0"/>
              <a:t>Decide the </a:t>
            </a:r>
            <a:r>
              <a:rPr lang="en-US" altLang="ko-KR" sz="2000" smtClean="0">
                <a:solidFill>
                  <a:srgbClr val="0000FF"/>
                </a:solidFill>
              </a:rPr>
              <a:t>MAC address</a:t>
            </a:r>
            <a:r>
              <a:rPr lang="en-US" altLang="ko-KR" sz="2000" smtClean="0"/>
              <a:t> of the </a:t>
            </a:r>
            <a:r>
              <a:rPr lang="en-US" altLang="ko-KR" sz="2000" smtClean="0">
                <a:solidFill>
                  <a:srgbClr val="0000FF"/>
                </a:solidFill>
              </a:rPr>
              <a:t>default router</a:t>
            </a:r>
            <a:r>
              <a:rPr lang="en-US" altLang="ko-KR" sz="2000" smtClean="0"/>
              <a:t> by </a:t>
            </a:r>
            <a:r>
              <a:rPr lang="en-US" altLang="ko-KR" sz="2000" smtClean="0">
                <a:solidFill>
                  <a:srgbClr val="FF3300"/>
                </a:solidFill>
              </a:rPr>
              <a:t>ARP.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en-US" altLang="ko-KR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800" smtClean="0"/>
              <a:t>Transmission of the Ethernet Frame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/>
              <a:t>Send the Ethernet Frame including IP Packet.</a:t>
            </a:r>
            <a:br>
              <a:rPr lang="en-US" altLang="ko-KR" sz="2400" smtClean="0"/>
            </a:br>
            <a:r>
              <a:rPr lang="en-US" altLang="ko-KR" sz="24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EDFA7981-2F1E-4FEC-AA9F-B1CC424DB34C}" type="slidenum">
              <a:rPr kumimoji="0" lang="en-US" altLang="ko-KR"/>
              <a:pPr/>
              <a:t>6</a:t>
            </a:fld>
            <a:endParaRPr kumimoji="0" lang="en-US" altLang="ko-KR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Routing Decision</a:t>
            </a:r>
            <a:br>
              <a:rPr lang="en-US" altLang="ko-KR" smtClean="0"/>
            </a:br>
            <a:r>
              <a:rPr lang="en-US" altLang="ko-KR" smtClean="0"/>
              <a:t>in the IP Router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800" smtClean="0"/>
              <a:t>Receiving an IP Packet</a:t>
            </a:r>
            <a:br>
              <a:rPr lang="en-US" altLang="ko-KR" sz="2800" smtClean="0"/>
            </a:br>
            <a:endParaRPr lang="en-US" altLang="ko-KR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800" smtClean="0"/>
              <a:t>If the IP Packet is the </a:t>
            </a:r>
            <a:r>
              <a:rPr lang="en-US" altLang="ko-KR" sz="2800" smtClean="0">
                <a:solidFill>
                  <a:srgbClr val="0000FF"/>
                </a:solidFill>
              </a:rPr>
              <a:t>routing info</a:t>
            </a:r>
            <a:r>
              <a:rPr lang="en-US" altLang="ko-KR" sz="2800" smtClean="0"/>
              <a:t>, then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>
                <a:solidFill>
                  <a:srgbClr val="0000FF"/>
                </a:solidFill>
              </a:rPr>
              <a:t>Update</a:t>
            </a:r>
            <a:r>
              <a:rPr lang="en-US" altLang="ko-KR" sz="2400" smtClean="0"/>
              <a:t> the </a:t>
            </a:r>
            <a:r>
              <a:rPr lang="en-US" altLang="ko-KR" sz="2400" smtClean="0">
                <a:solidFill>
                  <a:srgbClr val="0000FF"/>
                </a:solidFill>
              </a:rPr>
              <a:t>routing table</a:t>
            </a:r>
            <a:r>
              <a:rPr lang="en-US" altLang="ko-KR" sz="2400" smtClean="0"/>
              <a:t> and </a:t>
            </a:r>
            <a:r>
              <a:rPr lang="en-US" altLang="ko-KR" sz="2400" smtClean="0">
                <a:solidFill>
                  <a:srgbClr val="0000FF"/>
                </a:solidFill>
              </a:rPr>
              <a:t>forwarding table</a:t>
            </a:r>
            <a:r>
              <a:rPr lang="en-US" altLang="ko-KR" sz="24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>
                <a:solidFill>
                  <a:srgbClr val="0000FF"/>
                </a:solidFill>
              </a:rPr>
              <a:t>Send</a:t>
            </a:r>
            <a:r>
              <a:rPr lang="en-US" altLang="ko-KR" sz="2400" smtClean="0"/>
              <a:t> the </a:t>
            </a:r>
            <a:r>
              <a:rPr lang="en-US" altLang="ko-KR" sz="2400" smtClean="0">
                <a:solidFill>
                  <a:srgbClr val="0000FF"/>
                </a:solidFill>
              </a:rPr>
              <a:t>updated routing information</a:t>
            </a:r>
            <a:r>
              <a:rPr lang="en-US" altLang="ko-KR" sz="2400" smtClean="0"/>
              <a:t> to its neighbors </a:t>
            </a:r>
            <a:br>
              <a:rPr lang="en-US" altLang="ko-KR" sz="2400" smtClean="0"/>
            </a:br>
            <a:endParaRPr lang="en-US" altLang="ko-KR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800" smtClean="0"/>
              <a:t>Otherwise,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>
                <a:solidFill>
                  <a:srgbClr val="0000FF"/>
                </a:solidFill>
              </a:rPr>
              <a:t>Forward</a:t>
            </a:r>
            <a:r>
              <a:rPr lang="en-US" altLang="ko-KR" sz="2400" smtClean="0"/>
              <a:t> the IP Packet to the </a:t>
            </a:r>
            <a:r>
              <a:rPr lang="en-US" altLang="ko-KR" sz="2400" smtClean="0">
                <a:solidFill>
                  <a:srgbClr val="0000FF"/>
                </a:solidFill>
              </a:rPr>
              <a:t>appropriate next hop</a:t>
            </a:r>
            <a:r>
              <a:rPr lang="en-US" altLang="ko-KR" sz="2400" smtClean="0"/>
              <a:t> with its </a:t>
            </a:r>
            <a:r>
              <a:rPr lang="en-US" altLang="ko-KR" sz="2400" smtClean="0">
                <a:solidFill>
                  <a:srgbClr val="0000FF"/>
                </a:solidFill>
              </a:rPr>
              <a:t>forwarding table</a:t>
            </a:r>
            <a:r>
              <a:rPr lang="en-US" altLang="ko-KR" sz="2400" smtClean="0"/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smtClean="0"/>
              <a:t>The </a:t>
            </a:r>
            <a:r>
              <a:rPr lang="en-US" altLang="ko-KR" sz="2000" smtClean="0">
                <a:solidFill>
                  <a:srgbClr val="0000FF"/>
                </a:solidFill>
              </a:rPr>
              <a:t>appropriate MAC address</a:t>
            </a:r>
            <a:r>
              <a:rPr lang="en-US" altLang="ko-KR" sz="2000" smtClean="0"/>
              <a:t> of the next hop is determined by </a:t>
            </a:r>
            <a:r>
              <a:rPr lang="en-US" altLang="ko-KR" sz="2000" smtClean="0">
                <a:solidFill>
                  <a:srgbClr val="FF3300"/>
                </a:solidFill>
              </a:rPr>
              <a:t>ARP</a:t>
            </a:r>
            <a:r>
              <a:rPr lang="en-US" altLang="ko-KR" sz="2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C31F7747-F98E-4054-A9AA-91C2C0A9F6B2}" type="slidenum">
              <a:rPr kumimoji="0" lang="en-US" altLang="ko-KR"/>
              <a:pPr/>
              <a:t>7</a:t>
            </a:fld>
            <a:endParaRPr kumimoji="0" lang="en-US" altLang="ko-KR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Distance Vector Routing Protocol (DV)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DV is based on </a:t>
            </a:r>
            <a:r>
              <a:rPr lang="en-US" altLang="ko-KR" smtClean="0">
                <a:solidFill>
                  <a:srgbClr val="0000FF"/>
                </a:solidFill>
              </a:rPr>
              <a:t>Bellman and Ford’s shortest path algorithm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 The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olidFill>
                  <a:srgbClr val="FF0000"/>
                </a:solidFill>
              </a:rPr>
              <a:t>Bellman and Ford’s algorithm</a:t>
            </a:r>
            <a:r>
              <a:rPr lang="en-US" altLang="ko-KR" smtClean="0"/>
              <a:t> is performed with the </a:t>
            </a:r>
            <a:r>
              <a:rPr lang="en-US" altLang="ko-KR" smtClean="0">
                <a:solidFill>
                  <a:srgbClr val="0000FF"/>
                </a:solidFill>
              </a:rPr>
              <a:t>complete network topology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olidFill>
                  <a:srgbClr val="FF0000"/>
                </a:solidFill>
              </a:rPr>
              <a:t>DV</a:t>
            </a:r>
            <a:r>
              <a:rPr lang="en-US" altLang="ko-KR" smtClean="0"/>
              <a:t> is performed with the </a:t>
            </a:r>
            <a:r>
              <a:rPr lang="en-US" altLang="ko-KR" smtClean="0">
                <a:solidFill>
                  <a:srgbClr val="0000FF"/>
                </a:solidFill>
              </a:rPr>
              <a:t>partial network topology</a:t>
            </a:r>
            <a:r>
              <a:rPr lang="en-US" altLang="ko-KR" smtClean="0"/>
              <a:t> and is </a:t>
            </a:r>
            <a:r>
              <a:rPr lang="en-US" altLang="ko-KR" smtClean="0">
                <a:solidFill>
                  <a:srgbClr val="FF0000"/>
                </a:solidFill>
              </a:rPr>
              <a:t>continuously updated</a:t>
            </a:r>
            <a:r>
              <a:rPr lang="en-US" altLang="ko-KR" smtClean="0"/>
              <a:t> with the </a:t>
            </a:r>
            <a:r>
              <a:rPr lang="en-US" altLang="ko-KR" smtClean="0">
                <a:solidFill>
                  <a:srgbClr val="0000FF"/>
                </a:solidFill>
              </a:rPr>
              <a:t>neighbors’ routing information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E1B9500F-985A-48A5-A460-2DF55FAC61FC}" type="slidenum">
              <a:rPr kumimoji="0" lang="en-US" altLang="ko-KR"/>
              <a:pPr/>
              <a:t>8</a:t>
            </a:fld>
            <a:endParaRPr kumimoji="0" lang="en-US" altLang="ko-KR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Template Codes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524000"/>
            <a:ext cx="7661275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800" smtClean="0"/>
              <a:t>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b="1" smtClean="0"/>
              <a:t>README        </a:t>
            </a:r>
            <a:r>
              <a:rPr lang="en-US" altLang="ko-KR" sz="1600" smtClean="0"/>
              <a:t>explains the files and how to compile and run the programs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b="1" smtClean="0"/>
              <a:t>host.c</a:t>
            </a:r>
            <a:r>
              <a:rPr lang="en-US" altLang="ko-KR" sz="1600" smtClean="0"/>
              <a:t>             contains source code of host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b="1" smtClean="0"/>
              <a:t>hub.c</a:t>
            </a:r>
            <a:r>
              <a:rPr lang="en-US" altLang="ko-KR" sz="1600" smtClean="0"/>
              <a:t>              contains source code of hub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b="1" smtClean="0">
                <a:solidFill>
                  <a:srgbClr val="0000FF"/>
                </a:solidFill>
              </a:rPr>
              <a:t>router.c</a:t>
            </a:r>
            <a:r>
              <a:rPr lang="en-US" altLang="ko-KR" sz="1600" smtClean="0"/>
              <a:t>          contains source code of router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b="1" smtClean="0"/>
              <a:t>utils.c</a:t>
            </a:r>
            <a:r>
              <a:rPr lang="en-US" altLang="ko-KR" sz="1600" smtClean="0"/>
              <a:t>             utilities used by all the programs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b="1" smtClean="0"/>
              <a:t>common.h</a:t>
            </a:r>
            <a:r>
              <a:rPr lang="en-US" altLang="ko-KR" sz="1600" smtClean="0"/>
              <a:t>     common macros and function prototypes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b="1" smtClean="0">
                <a:solidFill>
                  <a:srgbClr val="0000FF"/>
                </a:solidFill>
              </a:rPr>
              <a:t>dist-vec.h</a:t>
            </a:r>
            <a:r>
              <a:rPr lang="en-US" altLang="ko-KR" sz="1600" smtClean="0"/>
              <a:t>       header file for distance vector routing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b="1" smtClean="0">
                <a:solidFill>
                  <a:srgbClr val="0000FF"/>
                </a:solidFill>
              </a:rPr>
              <a:t>dist-vec.c</a:t>
            </a:r>
            <a:r>
              <a:rPr lang="en-US" altLang="ko-KR" sz="1600" smtClean="0"/>
              <a:t>       functions for handling distance vector routing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b="1" smtClean="0"/>
              <a:t>Makefile.template</a:t>
            </a:r>
            <a:r>
              <a:rPr lang="en-US" altLang="ko-KR" sz="1600" smtClean="0"/>
              <a:t>  template file for generating a Makefile with 'Configure' </a:t>
            </a:r>
            <a:br>
              <a:rPr lang="en-US" altLang="ko-KR" sz="1600" smtClean="0"/>
            </a:br>
            <a:r>
              <a:rPr lang="en-US" altLang="ko-KR" sz="1600" smtClean="0"/>
              <a:t>       shell script according to the operating system, such as Linux and SunOS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b="1" smtClean="0"/>
              <a:t>host</a:t>
            </a:r>
            <a:r>
              <a:rPr lang="en-US" altLang="ko-KR" sz="1600" smtClean="0"/>
              <a:t>               host executable in Linux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b="1" smtClean="0"/>
              <a:t>hub</a:t>
            </a:r>
            <a:r>
              <a:rPr lang="en-US" altLang="ko-KR" sz="1600" smtClean="0"/>
              <a:t>                hub executable in Linux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b="1" smtClean="0"/>
              <a:t>router</a:t>
            </a:r>
            <a:r>
              <a:rPr lang="en-US" altLang="ko-KR" sz="1600" smtClean="0"/>
              <a:t>            router executable in Linux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b="1" smtClean="0">
                <a:solidFill>
                  <a:srgbClr val="FF3300"/>
                </a:solidFill>
              </a:rPr>
              <a:t>ip-addr.conf</a:t>
            </a:r>
            <a:r>
              <a:rPr lang="en-US" altLang="ko-KR" sz="1600" smtClean="0"/>
              <a:t>       configuration file for the IP address assignment for hubs, routers, and hosts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b="1" smtClean="0">
                <a:solidFill>
                  <a:srgbClr val="FF3300"/>
                </a:solidFill>
              </a:rPr>
              <a:t>mac-addr.conf</a:t>
            </a:r>
            <a:r>
              <a:rPr lang="en-US" altLang="ko-KR" sz="1600" smtClean="0"/>
              <a:t>   configuration file for the MAC address assignment for routers and hosts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b="1" smtClean="0">
                <a:solidFill>
                  <a:srgbClr val="FF3300"/>
                </a:solidFill>
              </a:rPr>
              <a:t>gateway.conf</a:t>
            </a:r>
            <a:r>
              <a:rPr lang="en-US" altLang="ko-KR" sz="1600" smtClean="0"/>
              <a:t>     configuration file for configuring default gateway at hosts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Franklin Gothic Medium" panose="020B0603020102020204" pitchFamily="34" charset="0"/>
                <a:ea typeface="굴림" panose="020B0600000101010101" pitchFamily="50" charset="-127"/>
              </a:defRPr>
            </a:lvl9pPr>
          </a:lstStyle>
          <a:p>
            <a:fld id="{148BC7BC-3700-4BFA-87FC-ACAA3F4ABC0D}" type="slidenum">
              <a:rPr kumimoji="0" lang="en-US" altLang="ko-KR"/>
              <a:pPr/>
              <a:t>9</a:t>
            </a:fld>
            <a:endParaRPr kumimoji="0" lang="en-US" altLang="ko-K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0000FF"/>
                </a:solidFill>
              </a:rPr>
              <a:t>Network Topology</a:t>
            </a:r>
            <a:r>
              <a:rPr lang="en-US" altLang="ko-KR" smtClean="0"/>
              <a:t> constructed by the </a:t>
            </a:r>
            <a:r>
              <a:rPr lang="en-US" altLang="ko-KR" smtClean="0">
                <a:solidFill>
                  <a:srgbClr val="0000FF"/>
                </a:solidFill>
              </a:rPr>
              <a:t>configuration files</a:t>
            </a:r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52575" y="1981200"/>
          <a:ext cx="64547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Visio" r:id="rId3" imgW="7421344" imgH="4730175" progId="Visio.Drawing.6">
                  <p:embed/>
                </p:oleObj>
              </mc:Choice>
              <mc:Fallback>
                <p:oleObj name="Visio" r:id="rId3" imgW="7421344" imgH="473017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1981200"/>
                        <a:ext cx="64547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화선지와 네모">
  <a:themeElements>
    <a:clrScheme name="화선지와 네모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화선지와 네모">
      <a:majorFont>
        <a:latin typeface="Franklin Gothic Medium"/>
        <a:ea typeface="굴림"/>
        <a:cs typeface=""/>
      </a:majorFont>
      <a:minorFont>
        <a:latin typeface="Franklin Gothic Medium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anose="020B0603020102020204" pitchFamily="34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anose="020B0603020102020204" pitchFamily="34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화선지와 네모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344</TotalTime>
  <Words>284</Words>
  <Application>Microsoft Office PowerPoint</Application>
  <PresentationFormat>화면 슬라이드 쇼(4:3)</PresentationFormat>
  <Paragraphs>110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Arial</vt:lpstr>
      <vt:lpstr>Franklin Gothic Medium</vt:lpstr>
      <vt:lpstr>Wingdings</vt:lpstr>
      <vt:lpstr>화선지와 네모</vt:lpstr>
      <vt:lpstr>Visio</vt:lpstr>
      <vt:lpstr>Socket Programming Project: IP Network Emulation</vt:lpstr>
      <vt:lpstr>Project Objectives</vt:lpstr>
      <vt:lpstr>IP Packet Routing</vt:lpstr>
      <vt:lpstr>Packet Formation in the Protocol Stacks</vt:lpstr>
      <vt:lpstr>Packet Transmission Procedure in the IP Host</vt:lpstr>
      <vt:lpstr>Routing Decision in the IP Router</vt:lpstr>
      <vt:lpstr>Distance Vector Routing Protocol (DV)</vt:lpstr>
      <vt:lpstr>Template Codes</vt:lpstr>
      <vt:lpstr>Network Topology constructed by the configuration files</vt:lpstr>
      <vt:lpstr>ip-addr.conf</vt:lpstr>
      <vt:lpstr>gateway.conf</vt:lpstr>
      <vt:lpstr>mac-addr.conf</vt:lpstr>
      <vt:lpstr>Testing Scenarios</vt:lpstr>
      <vt:lpstr>Single LAN Scenario</vt:lpstr>
      <vt:lpstr>Two LANs Scenario </vt:lpstr>
      <vt:lpstr>Multiple LANs Scenario (1/2)</vt:lpstr>
      <vt:lpstr>Multiple LANs Scenario (2/2)</vt:lpstr>
      <vt:lpstr>Grading Policy</vt:lpstr>
    </vt:vector>
  </TitlesOfParts>
  <Company>UMN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paul</dc:creator>
  <cp:lastModifiedBy>pauljeong</cp:lastModifiedBy>
  <cp:revision>55</cp:revision>
  <dcterms:created xsi:type="dcterms:W3CDTF">2005-11-23T08:48:00Z</dcterms:created>
  <dcterms:modified xsi:type="dcterms:W3CDTF">2017-05-17T01:27:15Z</dcterms:modified>
</cp:coreProperties>
</file>