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5" r:id="rId6"/>
    <p:sldId id="261" r:id="rId7"/>
    <p:sldId id="266" r:id="rId8"/>
    <p:sldId id="268" r:id="rId9"/>
    <p:sldId id="267"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59565E-3A97-40D5-9CFB-D171A828DFF3}" type="datetimeFigureOut">
              <a:rPr lang="en-US" smtClean="0"/>
              <a:t>9/1/2019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F4E7A7A-7E21-4F2F-826A-A8B34FDBE1A8}" type="slidenum">
              <a:rPr lang="en-US" smtClean="0"/>
              <a:t>‹#›</a:t>
            </a:fld>
            <a:endParaRPr lang="en-US"/>
          </a:p>
        </p:txBody>
      </p:sp>
    </p:spTree>
    <p:extLst>
      <p:ext uri="{BB962C8B-B14F-4D97-AF65-F5344CB8AC3E}">
        <p14:creationId xmlns:p14="http://schemas.microsoft.com/office/powerpoint/2010/main" val="1641650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59565E-3A97-40D5-9CFB-D171A828DFF3}" type="datetimeFigureOut">
              <a:rPr lang="en-US" smtClean="0"/>
              <a:t>9/1/2019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4E7A7A-7E21-4F2F-826A-A8B34FDBE1A8}" type="slidenum">
              <a:rPr lang="en-US" smtClean="0"/>
              <a:t>‹#›</a:t>
            </a:fld>
            <a:endParaRPr lang="en-US"/>
          </a:p>
        </p:txBody>
      </p:sp>
    </p:spTree>
    <p:extLst>
      <p:ext uri="{BB962C8B-B14F-4D97-AF65-F5344CB8AC3E}">
        <p14:creationId xmlns:p14="http://schemas.microsoft.com/office/powerpoint/2010/main" val="1196246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59565E-3A97-40D5-9CFB-D171A828DFF3}" type="datetimeFigureOut">
              <a:rPr lang="en-US" smtClean="0"/>
              <a:t>9/1/2019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4E7A7A-7E21-4F2F-826A-A8B34FDBE1A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63118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459565E-3A97-40D5-9CFB-D171A828DFF3}" type="datetimeFigureOut">
              <a:rPr lang="en-US" smtClean="0"/>
              <a:t>9/1/2019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4E7A7A-7E21-4F2F-826A-A8B34FDBE1A8}" type="slidenum">
              <a:rPr lang="en-US" smtClean="0"/>
              <a:t>‹#›</a:t>
            </a:fld>
            <a:endParaRPr lang="en-US"/>
          </a:p>
        </p:txBody>
      </p:sp>
    </p:spTree>
    <p:extLst>
      <p:ext uri="{BB962C8B-B14F-4D97-AF65-F5344CB8AC3E}">
        <p14:creationId xmlns:p14="http://schemas.microsoft.com/office/powerpoint/2010/main" val="4026880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459565E-3A97-40D5-9CFB-D171A828DFF3}" type="datetimeFigureOut">
              <a:rPr lang="en-US" smtClean="0"/>
              <a:t>9/1/2019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4E7A7A-7E21-4F2F-826A-A8B34FDBE1A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79510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459565E-3A97-40D5-9CFB-D171A828DFF3}" type="datetimeFigureOut">
              <a:rPr lang="en-US" smtClean="0"/>
              <a:t>9/1/2019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4E7A7A-7E21-4F2F-826A-A8B34FDBE1A8}" type="slidenum">
              <a:rPr lang="en-US" smtClean="0"/>
              <a:t>‹#›</a:t>
            </a:fld>
            <a:endParaRPr lang="en-US"/>
          </a:p>
        </p:txBody>
      </p:sp>
    </p:spTree>
    <p:extLst>
      <p:ext uri="{BB962C8B-B14F-4D97-AF65-F5344CB8AC3E}">
        <p14:creationId xmlns:p14="http://schemas.microsoft.com/office/powerpoint/2010/main" val="1651742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59565E-3A97-40D5-9CFB-D171A828DFF3}" type="datetimeFigureOut">
              <a:rPr lang="en-US" smtClean="0"/>
              <a:t>9/1/2019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4E7A7A-7E21-4F2F-826A-A8B34FDBE1A8}" type="slidenum">
              <a:rPr lang="en-US" smtClean="0"/>
              <a:t>‹#›</a:t>
            </a:fld>
            <a:endParaRPr lang="en-US"/>
          </a:p>
        </p:txBody>
      </p:sp>
    </p:spTree>
    <p:extLst>
      <p:ext uri="{BB962C8B-B14F-4D97-AF65-F5344CB8AC3E}">
        <p14:creationId xmlns:p14="http://schemas.microsoft.com/office/powerpoint/2010/main" val="8795004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59565E-3A97-40D5-9CFB-D171A828DFF3}" type="datetimeFigureOut">
              <a:rPr lang="en-US" smtClean="0"/>
              <a:t>9/1/2019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4E7A7A-7E21-4F2F-826A-A8B34FDBE1A8}" type="slidenum">
              <a:rPr lang="en-US" smtClean="0"/>
              <a:t>‹#›</a:t>
            </a:fld>
            <a:endParaRPr lang="en-US"/>
          </a:p>
        </p:txBody>
      </p:sp>
    </p:spTree>
    <p:extLst>
      <p:ext uri="{BB962C8B-B14F-4D97-AF65-F5344CB8AC3E}">
        <p14:creationId xmlns:p14="http://schemas.microsoft.com/office/powerpoint/2010/main" val="68946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59565E-3A97-40D5-9CFB-D171A828DFF3}" type="datetimeFigureOut">
              <a:rPr lang="en-US" smtClean="0"/>
              <a:t>9/1/2019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4E7A7A-7E21-4F2F-826A-A8B34FDBE1A8}" type="slidenum">
              <a:rPr lang="en-US" smtClean="0"/>
              <a:t>‹#›</a:t>
            </a:fld>
            <a:endParaRPr lang="en-US"/>
          </a:p>
        </p:txBody>
      </p:sp>
    </p:spTree>
    <p:extLst>
      <p:ext uri="{BB962C8B-B14F-4D97-AF65-F5344CB8AC3E}">
        <p14:creationId xmlns:p14="http://schemas.microsoft.com/office/powerpoint/2010/main" val="1250782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59565E-3A97-40D5-9CFB-D171A828DFF3}" type="datetimeFigureOut">
              <a:rPr lang="en-US" smtClean="0"/>
              <a:t>9/1/2019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4E7A7A-7E21-4F2F-826A-A8B34FDBE1A8}" type="slidenum">
              <a:rPr lang="en-US" smtClean="0"/>
              <a:t>‹#›</a:t>
            </a:fld>
            <a:endParaRPr lang="en-US"/>
          </a:p>
        </p:txBody>
      </p:sp>
    </p:spTree>
    <p:extLst>
      <p:ext uri="{BB962C8B-B14F-4D97-AF65-F5344CB8AC3E}">
        <p14:creationId xmlns:p14="http://schemas.microsoft.com/office/powerpoint/2010/main" val="3026205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59565E-3A97-40D5-9CFB-D171A828DFF3}" type="datetimeFigureOut">
              <a:rPr lang="en-US" smtClean="0"/>
              <a:t>9/1/2019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F4E7A7A-7E21-4F2F-826A-A8B34FDBE1A8}" type="slidenum">
              <a:rPr lang="en-US" smtClean="0"/>
              <a:t>‹#›</a:t>
            </a:fld>
            <a:endParaRPr lang="en-US"/>
          </a:p>
        </p:txBody>
      </p:sp>
    </p:spTree>
    <p:extLst>
      <p:ext uri="{BB962C8B-B14F-4D97-AF65-F5344CB8AC3E}">
        <p14:creationId xmlns:p14="http://schemas.microsoft.com/office/powerpoint/2010/main" val="3323863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59565E-3A97-40D5-9CFB-D171A828DFF3}" type="datetimeFigureOut">
              <a:rPr lang="en-US" smtClean="0"/>
              <a:t>9/1/2019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F4E7A7A-7E21-4F2F-826A-A8B34FDBE1A8}" type="slidenum">
              <a:rPr lang="en-US" smtClean="0"/>
              <a:t>‹#›</a:t>
            </a:fld>
            <a:endParaRPr lang="en-US"/>
          </a:p>
        </p:txBody>
      </p:sp>
    </p:spTree>
    <p:extLst>
      <p:ext uri="{BB962C8B-B14F-4D97-AF65-F5344CB8AC3E}">
        <p14:creationId xmlns:p14="http://schemas.microsoft.com/office/powerpoint/2010/main" val="3421820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59565E-3A97-40D5-9CFB-D171A828DFF3}" type="datetimeFigureOut">
              <a:rPr lang="en-US" smtClean="0"/>
              <a:t>9/1/2019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F4E7A7A-7E21-4F2F-826A-A8B34FDBE1A8}" type="slidenum">
              <a:rPr lang="en-US" smtClean="0"/>
              <a:t>‹#›</a:t>
            </a:fld>
            <a:endParaRPr lang="en-US"/>
          </a:p>
        </p:txBody>
      </p:sp>
    </p:spTree>
    <p:extLst>
      <p:ext uri="{BB962C8B-B14F-4D97-AF65-F5344CB8AC3E}">
        <p14:creationId xmlns:p14="http://schemas.microsoft.com/office/powerpoint/2010/main" val="1037128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59565E-3A97-40D5-9CFB-D171A828DFF3}" type="datetimeFigureOut">
              <a:rPr lang="en-US" smtClean="0"/>
              <a:t>9/1/2019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F4E7A7A-7E21-4F2F-826A-A8B34FDBE1A8}" type="slidenum">
              <a:rPr lang="en-US" smtClean="0"/>
              <a:t>‹#›</a:t>
            </a:fld>
            <a:endParaRPr lang="en-US"/>
          </a:p>
        </p:txBody>
      </p:sp>
    </p:spTree>
    <p:extLst>
      <p:ext uri="{BB962C8B-B14F-4D97-AF65-F5344CB8AC3E}">
        <p14:creationId xmlns:p14="http://schemas.microsoft.com/office/powerpoint/2010/main" val="407910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59565E-3A97-40D5-9CFB-D171A828DFF3}" type="datetimeFigureOut">
              <a:rPr lang="en-US" smtClean="0"/>
              <a:t>9/1/2019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F4E7A7A-7E21-4F2F-826A-A8B34FDBE1A8}" type="slidenum">
              <a:rPr lang="en-US" smtClean="0"/>
              <a:t>‹#›</a:t>
            </a:fld>
            <a:endParaRPr lang="en-US"/>
          </a:p>
        </p:txBody>
      </p:sp>
    </p:spTree>
    <p:extLst>
      <p:ext uri="{BB962C8B-B14F-4D97-AF65-F5344CB8AC3E}">
        <p14:creationId xmlns:p14="http://schemas.microsoft.com/office/powerpoint/2010/main" val="3363386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59565E-3A97-40D5-9CFB-D171A828DFF3}" type="datetimeFigureOut">
              <a:rPr lang="en-US" smtClean="0"/>
              <a:t>9/1/2019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4E7A7A-7E21-4F2F-826A-A8B34FDBE1A8}" type="slidenum">
              <a:rPr lang="en-US" smtClean="0"/>
              <a:t>‹#›</a:t>
            </a:fld>
            <a:endParaRPr lang="en-US"/>
          </a:p>
        </p:txBody>
      </p:sp>
    </p:spTree>
    <p:extLst>
      <p:ext uri="{BB962C8B-B14F-4D97-AF65-F5344CB8AC3E}">
        <p14:creationId xmlns:p14="http://schemas.microsoft.com/office/powerpoint/2010/main" val="1526616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459565E-3A97-40D5-9CFB-D171A828DFF3}" type="datetimeFigureOut">
              <a:rPr lang="en-US" smtClean="0"/>
              <a:t>9/1/2019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F4E7A7A-7E21-4F2F-826A-A8B34FDBE1A8}" type="slidenum">
              <a:rPr lang="en-US" smtClean="0"/>
              <a:t>‹#›</a:t>
            </a:fld>
            <a:endParaRPr lang="en-US"/>
          </a:p>
        </p:txBody>
      </p:sp>
    </p:spTree>
    <p:extLst>
      <p:ext uri="{BB962C8B-B14F-4D97-AF65-F5344CB8AC3E}">
        <p14:creationId xmlns:p14="http://schemas.microsoft.com/office/powerpoint/2010/main" val="376166029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99F93-12E5-486A-AC12-9F4ACDB966A4}"/>
              </a:ext>
            </a:extLst>
          </p:cNvPr>
          <p:cNvSpPr>
            <a:spLocks noGrp="1"/>
          </p:cNvSpPr>
          <p:nvPr>
            <p:ph type="ctrTitle"/>
          </p:nvPr>
        </p:nvSpPr>
        <p:spPr/>
        <p:txBody>
          <a:bodyPr/>
          <a:lstStyle/>
          <a:p>
            <a:r>
              <a:rPr lang="en-US" dirty="0"/>
              <a:t>RAAH DARSHINI</a:t>
            </a:r>
          </a:p>
        </p:txBody>
      </p:sp>
      <p:sp>
        <p:nvSpPr>
          <p:cNvPr id="3" name="Subtitle 2">
            <a:extLst>
              <a:ext uri="{FF2B5EF4-FFF2-40B4-BE49-F238E27FC236}">
                <a16:creationId xmlns:a16="http://schemas.microsoft.com/office/drawing/2014/main" id="{2749EF42-0AE3-4144-9089-4B60956F52EE}"/>
              </a:ext>
            </a:extLst>
          </p:cNvPr>
          <p:cNvSpPr>
            <a:spLocks noGrp="1"/>
          </p:cNvSpPr>
          <p:nvPr>
            <p:ph type="subTitle" idx="1"/>
          </p:nvPr>
        </p:nvSpPr>
        <p:spPr/>
        <p:txBody>
          <a:bodyPr/>
          <a:lstStyle/>
          <a:p>
            <a:r>
              <a:rPr lang="en-US" dirty="0"/>
              <a:t>A CO-PILOT TO NAVIGATE VISUALLY IMPAIRED PEOPLE	 </a:t>
            </a:r>
          </a:p>
        </p:txBody>
      </p:sp>
    </p:spTree>
    <p:extLst>
      <p:ext uri="{BB962C8B-B14F-4D97-AF65-F5344CB8AC3E}">
        <p14:creationId xmlns:p14="http://schemas.microsoft.com/office/powerpoint/2010/main" val="2803495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529E0C-5411-4EED-9DD5-9035561A7BB1}"/>
              </a:ext>
            </a:extLst>
          </p:cNvPr>
          <p:cNvSpPr/>
          <p:nvPr/>
        </p:nvSpPr>
        <p:spPr>
          <a:xfrm>
            <a:off x="795130" y="1470991"/>
            <a:ext cx="10588487" cy="1200329"/>
          </a:xfrm>
          <a:prstGeom prst="rect">
            <a:avLst/>
          </a:prstGeom>
          <a:noFill/>
        </p:spPr>
        <p:txBody>
          <a:bodyPr wrap="square" lIns="91440" tIns="45720" rIns="91440" bIns="45720">
            <a:spAutoFit/>
          </a:bodyPr>
          <a:lstStyle/>
          <a:p>
            <a:pPr algn="ctr"/>
            <a:r>
              <a:rPr lang="en-US" sz="72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297821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38427-4F95-4259-95F4-664FCF95C219}"/>
              </a:ext>
            </a:extLst>
          </p:cNvPr>
          <p:cNvSpPr>
            <a:spLocks noGrp="1"/>
          </p:cNvSpPr>
          <p:nvPr>
            <p:ph type="title"/>
          </p:nvPr>
        </p:nvSpPr>
        <p:spPr/>
        <p:txBody>
          <a:bodyPr/>
          <a:lstStyle/>
          <a:p>
            <a:r>
              <a:rPr lang="en-US" dirty="0"/>
              <a:t>INSPIRATION</a:t>
            </a:r>
          </a:p>
        </p:txBody>
      </p:sp>
      <p:sp>
        <p:nvSpPr>
          <p:cNvPr id="3" name="Content Placeholder 2">
            <a:extLst>
              <a:ext uri="{FF2B5EF4-FFF2-40B4-BE49-F238E27FC236}">
                <a16:creationId xmlns:a16="http://schemas.microsoft.com/office/drawing/2014/main" id="{0D0B19BB-9E37-438F-AB73-EB76F0BABDFF}"/>
              </a:ext>
            </a:extLst>
          </p:cNvPr>
          <p:cNvSpPr>
            <a:spLocks noGrp="1"/>
          </p:cNvSpPr>
          <p:nvPr>
            <p:ph idx="1"/>
          </p:nvPr>
        </p:nvSpPr>
        <p:spPr/>
        <p:txBody>
          <a:bodyPr>
            <a:normAutofit/>
          </a:bodyPr>
          <a:lstStyle/>
          <a:p>
            <a:r>
              <a:rPr lang="en-US" sz="2200" dirty="0"/>
              <a:t>Computer Vision has been used to make our life easy, but can also be used to help people who are visually impaired or blind.</a:t>
            </a:r>
          </a:p>
          <a:p>
            <a:r>
              <a:rPr lang="en-US" sz="2200" dirty="0"/>
              <a:t>“</a:t>
            </a:r>
            <a:r>
              <a:rPr lang="en-US" sz="2200" b="1" dirty="0"/>
              <a:t>Obstacle detectors for visually impaired people</a:t>
            </a:r>
            <a:r>
              <a:rPr lang="en-US" sz="2200" dirty="0"/>
              <a:t>” a paper published in the 2014 OPTIM Conference of IEEE served as an inspiration for this project.</a:t>
            </a:r>
          </a:p>
          <a:p>
            <a:r>
              <a:rPr lang="en-US" sz="2200" dirty="0"/>
              <a:t>Moreover with the current scenario of high traffic and use of physical navigation, great advancements were necessary.</a:t>
            </a:r>
          </a:p>
        </p:txBody>
      </p:sp>
    </p:spTree>
    <p:extLst>
      <p:ext uri="{BB962C8B-B14F-4D97-AF65-F5344CB8AC3E}">
        <p14:creationId xmlns:p14="http://schemas.microsoft.com/office/powerpoint/2010/main" val="3204485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44010-6787-4043-99E8-588A04F7FD09}"/>
              </a:ext>
            </a:extLst>
          </p:cNvPr>
          <p:cNvSpPr>
            <a:spLocks noGrp="1"/>
          </p:cNvSpPr>
          <p:nvPr>
            <p:ph type="title"/>
          </p:nvPr>
        </p:nvSpPr>
        <p:spPr/>
        <p:txBody>
          <a:bodyPr/>
          <a:lstStyle/>
          <a:p>
            <a:r>
              <a:rPr lang="en-US" dirty="0"/>
              <a:t>IDEA</a:t>
            </a:r>
          </a:p>
        </p:txBody>
      </p:sp>
      <p:sp>
        <p:nvSpPr>
          <p:cNvPr id="3" name="Content Placeholder 2">
            <a:extLst>
              <a:ext uri="{FF2B5EF4-FFF2-40B4-BE49-F238E27FC236}">
                <a16:creationId xmlns:a16="http://schemas.microsoft.com/office/drawing/2014/main" id="{83BB79AF-34E8-48F3-BA50-934B7939A30D}"/>
              </a:ext>
            </a:extLst>
          </p:cNvPr>
          <p:cNvSpPr>
            <a:spLocks noGrp="1"/>
          </p:cNvSpPr>
          <p:nvPr>
            <p:ph idx="1"/>
          </p:nvPr>
        </p:nvSpPr>
        <p:spPr>
          <a:xfrm>
            <a:off x="1638300" y="2173357"/>
            <a:ext cx="8915400" cy="3777622"/>
          </a:xfrm>
        </p:spPr>
        <p:txBody>
          <a:bodyPr>
            <a:normAutofit/>
          </a:bodyPr>
          <a:lstStyle/>
          <a:p>
            <a:r>
              <a:rPr lang="en-US" sz="2200" dirty="0"/>
              <a:t>The main idea behind the project is to help blind people. We’ve observed that they are always dependent on other people to help them find their way. With </a:t>
            </a:r>
            <a:r>
              <a:rPr lang="en-US" sz="2200" dirty="0" err="1"/>
              <a:t>Raah</a:t>
            </a:r>
            <a:r>
              <a:rPr lang="en-US" sz="2200" dirty="0"/>
              <a:t> </a:t>
            </a:r>
            <a:r>
              <a:rPr lang="en-US" sz="2200" dirty="0" err="1"/>
              <a:t>Darshini</a:t>
            </a:r>
            <a:r>
              <a:rPr lang="en-US" sz="2200" dirty="0"/>
              <a:t>, we aim to help these people become independent. </a:t>
            </a:r>
            <a:r>
              <a:rPr lang="en-US" sz="2200" dirty="0" err="1"/>
              <a:t>Raah</a:t>
            </a:r>
            <a:r>
              <a:rPr lang="en-US" sz="2200" dirty="0"/>
              <a:t> </a:t>
            </a:r>
            <a:r>
              <a:rPr lang="en-US" sz="2200" dirty="0" err="1"/>
              <a:t>Darshini</a:t>
            </a:r>
            <a:r>
              <a:rPr lang="en-US" sz="2200" dirty="0"/>
              <a:t> can detect obstacles in the person’s way and hence guide them accordingly. </a:t>
            </a:r>
          </a:p>
          <a:p>
            <a:r>
              <a:rPr lang="en-US" sz="2200" dirty="0"/>
              <a:t>We use audio cues to guide the person to the correct or obstacle free path. In further development we intend to use a physical device that would correct the path in certain circumstances.</a:t>
            </a:r>
          </a:p>
        </p:txBody>
      </p:sp>
    </p:spTree>
    <p:extLst>
      <p:ext uri="{BB962C8B-B14F-4D97-AF65-F5344CB8AC3E}">
        <p14:creationId xmlns:p14="http://schemas.microsoft.com/office/powerpoint/2010/main" val="4100072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2B9B-959B-49E9-9E4B-4819C5A512A1}"/>
              </a:ext>
            </a:extLst>
          </p:cNvPr>
          <p:cNvSpPr>
            <a:spLocks noGrp="1"/>
          </p:cNvSpPr>
          <p:nvPr>
            <p:ph type="title"/>
          </p:nvPr>
        </p:nvSpPr>
        <p:spPr/>
        <p:txBody>
          <a:bodyPr/>
          <a:lstStyle/>
          <a:p>
            <a:r>
              <a:rPr lang="en-US" dirty="0"/>
              <a:t>IMPLEMENTATION	</a:t>
            </a:r>
          </a:p>
        </p:txBody>
      </p:sp>
      <p:sp>
        <p:nvSpPr>
          <p:cNvPr id="3" name="Content Placeholder 2">
            <a:extLst>
              <a:ext uri="{FF2B5EF4-FFF2-40B4-BE49-F238E27FC236}">
                <a16:creationId xmlns:a16="http://schemas.microsoft.com/office/drawing/2014/main" id="{F8A15D51-409F-4D89-A6D4-A0A6DB92A32A}"/>
              </a:ext>
            </a:extLst>
          </p:cNvPr>
          <p:cNvSpPr>
            <a:spLocks noGrp="1"/>
          </p:cNvSpPr>
          <p:nvPr>
            <p:ph idx="1"/>
          </p:nvPr>
        </p:nvSpPr>
        <p:spPr/>
        <p:txBody>
          <a:bodyPr/>
          <a:lstStyle/>
          <a:p>
            <a:r>
              <a:rPr lang="en-US" sz="2200" dirty="0"/>
              <a:t>We detect the obstacle and after detecting the object, navigation path are given to the user. For being economical we use a camera feature instead of relying on acquired help like guide dogs.</a:t>
            </a:r>
          </a:p>
          <a:p>
            <a:r>
              <a:rPr lang="en-US" sz="2200" dirty="0"/>
              <a:t>We’ve used the Single Shot Detector (SSD) which provides a good balance between speed and accuracy since the project would work on real-time implementation. The COCO dataset is used for the objects.</a:t>
            </a:r>
          </a:p>
          <a:p>
            <a:r>
              <a:rPr lang="en-US" sz="2200" dirty="0"/>
              <a:t>Currently the application works on audio cues.</a:t>
            </a:r>
          </a:p>
          <a:p>
            <a:pPr marL="0" indent="0">
              <a:buNone/>
            </a:pPr>
            <a:endParaRPr lang="en-US" dirty="0"/>
          </a:p>
        </p:txBody>
      </p:sp>
    </p:spTree>
    <p:extLst>
      <p:ext uri="{BB962C8B-B14F-4D97-AF65-F5344CB8AC3E}">
        <p14:creationId xmlns:p14="http://schemas.microsoft.com/office/powerpoint/2010/main" val="1138125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00B3FBD-77CF-4502-A8F7-B768B38E3E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1331" y="226943"/>
            <a:ext cx="3776774" cy="3110948"/>
          </a:xfrm>
          <a:prstGeom prst="rect">
            <a:avLst/>
          </a:prstGeom>
        </p:spPr>
      </p:pic>
      <p:pic>
        <p:nvPicPr>
          <p:cNvPr id="18" name="Picture 17">
            <a:extLst>
              <a:ext uri="{FF2B5EF4-FFF2-40B4-BE49-F238E27FC236}">
                <a16:creationId xmlns:a16="http://schemas.microsoft.com/office/drawing/2014/main" id="{97BEB2AA-65C3-4F0A-8353-A5E695F41D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3897" y="266700"/>
            <a:ext cx="3776775" cy="3110948"/>
          </a:xfrm>
          <a:prstGeom prst="rect">
            <a:avLst/>
          </a:prstGeom>
        </p:spPr>
      </p:pic>
      <p:pic>
        <p:nvPicPr>
          <p:cNvPr id="20" name="Picture 19">
            <a:extLst>
              <a:ext uri="{FF2B5EF4-FFF2-40B4-BE49-F238E27FC236}">
                <a16:creationId xmlns:a16="http://schemas.microsoft.com/office/drawing/2014/main" id="{A472670E-79E8-4EB2-9086-5E044DD1FE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1331" y="3697357"/>
            <a:ext cx="3776774" cy="3008243"/>
          </a:xfrm>
          <a:prstGeom prst="rect">
            <a:avLst/>
          </a:prstGeom>
        </p:spPr>
      </p:pic>
      <p:pic>
        <p:nvPicPr>
          <p:cNvPr id="22" name="Picture 21">
            <a:extLst>
              <a:ext uri="{FF2B5EF4-FFF2-40B4-BE49-F238E27FC236}">
                <a16:creationId xmlns:a16="http://schemas.microsoft.com/office/drawing/2014/main" id="{822D94BF-6BF1-4C36-933F-3FE1BA4432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83894" y="3697357"/>
            <a:ext cx="3776775" cy="3008243"/>
          </a:xfrm>
          <a:prstGeom prst="rect">
            <a:avLst/>
          </a:prstGeom>
        </p:spPr>
      </p:pic>
    </p:spTree>
    <p:extLst>
      <p:ext uri="{BB962C8B-B14F-4D97-AF65-F5344CB8AC3E}">
        <p14:creationId xmlns:p14="http://schemas.microsoft.com/office/powerpoint/2010/main" val="1653369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B79B6-E6FE-47D5-8CE7-F14C28C62129}"/>
              </a:ext>
            </a:extLst>
          </p:cNvPr>
          <p:cNvSpPr>
            <a:spLocks noGrp="1"/>
          </p:cNvSpPr>
          <p:nvPr>
            <p:ph type="title"/>
          </p:nvPr>
        </p:nvSpPr>
        <p:spPr/>
        <p:txBody>
          <a:bodyPr/>
          <a:lstStyle/>
          <a:p>
            <a:r>
              <a:rPr lang="en-US" dirty="0"/>
              <a:t>BUSINESS PROSPECTS</a:t>
            </a:r>
          </a:p>
        </p:txBody>
      </p:sp>
      <p:sp>
        <p:nvSpPr>
          <p:cNvPr id="3" name="Content Placeholder 2">
            <a:extLst>
              <a:ext uri="{FF2B5EF4-FFF2-40B4-BE49-F238E27FC236}">
                <a16:creationId xmlns:a16="http://schemas.microsoft.com/office/drawing/2014/main" id="{A06D9AD2-A4EA-45D4-9A4D-628021A7E244}"/>
              </a:ext>
            </a:extLst>
          </p:cNvPr>
          <p:cNvSpPr>
            <a:spLocks noGrp="1"/>
          </p:cNvSpPr>
          <p:nvPr>
            <p:ph idx="1"/>
          </p:nvPr>
        </p:nvSpPr>
        <p:spPr/>
        <p:txBody>
          <a:bodyPr>
            <a:normAutofit/>
          </a:bodyPr>
          <a:lstStyle/>
          <a:p>
            <a:r>
              <a:rPr lang="en-US" sz="2200" dirty="0"/>
              <a:t>Of the 37 million people across the globe who are blind, over 15 million are from India.</a:t>
            </a:r>
          </a:p>
          <a:p>
            <a:r>
              <a:rPr lang="en-US" sz="2200" dirty="0"/>
              <a:t>Our developing country is not yet prepared to handle such situations that require sociological and economical expenditure.</a:t>
            </a:r>
          </a:p>
          <a:p>
            <a:r>
              <a:rPr lang="en-US" sz="2200" dirty="0"/>
              <a:t>With our product, we aim to organize with various NGOs as well as communities to provide an economical solution which can be implemented with ease.</a:t>
            </a:r>
          </a:p>
        </p:txBody>
      </p:sp>
    </p:spTree>
    <p:extLst>
      <p:ext uri="{BB962C8B-B14F-4D97-AF65-F5344CB8AC3E}">
        <p14:creationId xmlns:p14="http://schemas.microsoft.com/office/powerpoint/2010/main" val="2497686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94ABA-3D9B-4665-AD11-0C6E2C20703C}"/>
              </a:ext>
            </a:extLst>
          </p:cNvPr>
          <p:cNvSpPr>
            <a:spLocks noGrp="1"/>
          </p:cNvSpPr>
          <p:nvPr>
            <p:ph type="title"/>
          </p:nvPr>
        </p:nvSpPr>
        <p:spPr/>
        <p:txBody>
          <a:bodyPr/>
          <a:lstStyle/>
          <a:p>
            <a:r>
              <a:rPr lang="en-US" dirty="0"/>
              <a:t>BUSINESS STRATEGY</a:t>
            </a:r>
          </a:p>
        </p:txBody>
      </p:sp>
      <p:sp>
        <p:nvSpPr>
          <p:cNvPr id="3" name="Content Placeholder 2">
            <a:extLst>
              <a:ext uri="{FF2B5EF4-FFF2-40B4-BE49-F238E27FC236}">
                <a16:creationId xmlns:a16="http://schemas.microsoft.com/office/drawing/2014/main" id="{DA94C04F-0C9C-48C7-92FD-F8FF6EAC9A9A}"/>
              </a:ext>
            </a:extLst>
          </p:cNvPr>
          <p:cNvSpPr>
            <a:spLocks noGrp="1"/>
          </p:cNvSpPr>
          <p:nvPr>
            <p:ph idx="1"/>
          </p:nvPr>
        </p:nvSpPr>
        <p:spPr/>
        <p:txBody>
          <a:bodyPr/>
          <a:lstStyle/>
          <a:p>
            <a:r>
              <a:rPr lang="en-US" dirty="0"/>
              <a:t>Initially we’ll launch a mobile application that would inquire no cost. This would provide an early assessment of our target audience and the scope of the application.</a:t>
            </a:r>
          </a:p>
          <a:p>
            <a:r>
              <a:rPr lang="en-US" dirty="0"/>
              <a:t>Our main product highlights would be the highly economical use of devices which altogether reduces the cost as compared to when being made by analog devices which would require high maintenance. </a:t>
            </a:r>
          </a:p>
          <a:p>
            <a:r>
              <a:rPr lang="en-US" dirty="0"/>
              <a:t>After an initial assessment and market research we would launch our second and third products into the market which would be “Immersive Glasses” and a highly productive walking stick.</a:t>
            </a:r>
          </a:p>
          <a:p>
            <a:r>
              <a:rPr lang="en-US" dirty="0"/>
              <a:t>Our main product assessment and recognition would be by these devices whose services would be billed quarterly.</a:t>
            </a:r>
          </a:p>
        </p:txBody>
      </p:sp>
    </p:spTree>
    <p:extLst>
      <p:ext uri="{BB962C8B-B14F-4D97-AF65-F5344CB8AC3E}">
        <p14:creationId xmlns:p14="http://schemas.microsoft.com/office/powerpoint/2010/main" val="220584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4">
            <a:extLst>
              <a:ext uri="{FF2B5EF4-FFF2-40B4-BE49-F238E27FC236}">
                <a16:creationId xmlns:a16="http://schemas.microsoft.com/office/drawing/2014/main" id="{394FD959-FAEB-4D27-962A-87D1FEC1583E}"/>
              </a:ext>
            </a:extLst>
          </p:cNvPr>
          <p:cNvSpPr/>
          <p:nvPr/>
        </p:nvSpPr>
        <p:spPr>
          <a:xfrm>
            <a:off x="5195856" y="294657"/>
            <a:ext cx="1800289" cy="57606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4" name="Rounded Rectangle 6">
            <a:extLst>
              <a:ext uri="{FF2B5EF4-FFF2-40B4-BE49-F238E27FC236}">
                <a16:creationId xmlns:a16="http://schemas.microsoft.com/office/drawing/2014/main" id="{E6B55C85-BB08-4015-9193-116F6BA1BE08}"/>
              </a:ext>
            </a:extLst>
          </p:cNvPr>
          <p:cNvSpPr/>
          <p:nvPr/>
        </p:nvSpPr>
        <p:spPr>
          <a:xfrm>
            <a:off x="7500201" y="3174977"/>
            <a:ext cx="1728192" cy="57606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5" name="Rounded Rectangle 7">
            <a:extLst>
              <a:ext uri="{FF2B5EF4-FFF2-40B4-BE49-F238E27FC236}">
                <a16:creationId xmlns:a16="http://schemas.microsoft.com/office/drawing/2014/main" id="{858C8487-7D85-43FC-9384-37977F16984B}"/>
              </a:ext>
            </a:extLst>
          </p:cNvPr>
          <p:cNvSpPr/>
          <p:nvPr/>
        </p:nvSpPr>
        <p:spPr>
          <a:xfrm>
            <a:off x="3162280" y="3174977"/>
            <a:ext cx="1752186" cy="57606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6" name="Rounded Rectangle 8">
            <a:extLst>
              <a:ext uri="{FF2B5EF4-FFF2-40B4-BE49-F238E27FC236}">
                <a16:creationId xmlns:a16="http://schemas.microsoft.com/office/drawing/2014/main" id="{9641AEC0-9852-46BD-B1E6-D032D161158E}"/>
              </a:ext>
            </a:extLst>
          </p:cNvPr>
          <p:cNvSpPr/>
          <p:nvPr/>
        </p:nvSpPr>
        <p:spPr>
          <a:xfrm>
            <a:off x="5267953" y="1880824"/>
            <a:ext cx="1728192" cy="57606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7" name="Rounded Rectangle 9">
            <a:extLst>
              <a:ext uri="{FF2B5EF4-FFF2-40B4-BE49-F238E27FC236}">
                <a16:creationId xmlns:a16="http://schemas.microsoft.com/office/drawing/2014/main" id="{5E77756D-E741-4C69-8394-B14C1739E691}"/>
              </a:ext>
            </a:extLst>
          </p:cNvPr>
          <p:cNvSpPr/>
          <p:nvPr/>
        </p:nvSpPr>
        <p:spPr>
          <a:xfrm>
            <a:off x="7521354" y="5904123"/>
            <a:ext cx="1728192" cy="57606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8" name="Rounded Rectangle 10">
            <a:extLst>
              <a:ext uri="{FF2B5EF4-FFF2-40B4-BE49-F238E27FC236}">
                <a16:creationId xmlns:a16="http://schemas.microsoft.com/office/drawing/2014/main" id="{DCFEFB20-943A-4DE7-BAEE-83B8A17464B4}"/>
              </a:ext>
            </a:extLst>
          </p:cNvPr>
          <p:cNvSpPr/>
          <p:nvPr/>
        </p:nvSpPr>
        <p:spPr>
          <a:xfrm>
            <a:off x="5280560" y="4142448"/>
            <a:ext cx="1728192" cy="57606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9" name="Rounded Rectangle 12">
            <a:extLst>
              <a:ext uri="{FF2B5EF4-FFF2-40B4-BE49-F238E27FC236}">
                <a16:creationId xmlns:a16="http://schemas.microsoft.com/office/drawing/2014/main" id="{51861FFC-0383-4575-A6F5-6F4D50BFB80F}"/>
              </a:ext>
            </a:extLst>
          </p:cNvPr>
          <p:cNvSpPr/>
          <p:nvPr/>
        </p:nvSpPr>
        <p:spPr>
          <a:xfrm>
            <a:off x="2675664" y="5939618"/>
            <a:ext cx="1898429" cy="57606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0" name="Down Arrow 14">
            <a:extLst>
              <a:ext uri="{FF2B5EF4-FFF2-40B4-BE49-F238E27FC236}">
                <a16:creationId xmlns:a16="http://schemas.microsoft.com/office/drawing/2014/main" id="{4B3A9530-A630-4A6A-BC87-D4D2D27417A1}"/>
              </a:ext>
            </a:extLst>
          </p:cNvPr>
          <p:cNvSpPr/>
          <p:nvPr/>
        </p:nvSpPr>
        <p:spPr>
          <a:xfrm>
            <a:off x="5945681" y="1014737"/>
            <a:ext cx="198976" cy="72008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1" name="Left-Right Arrow 17">
            <a:extLst>
              <a:ext uri="{FF2B5EF4-FFF2-40B4-BE49-F238E27FC236}">
                <a16:creationId xmlns:a16="http://schemas.microsoft.com/office/drawing/2014/main" id="{46B05683-972C-4210-AC45-E78A289F1EB3}"/>
              </a:ext>
            </a:extLst>
          </p:cNvPr>
          <p:cNvSpPr/>
          <p:nvPr/>
        </p:nvSpPr>
        <p:spPr>
          <a:xfrm>
            <a:off x="4992483" y="3347236"/>
            <a:ext cx="2304345" cy="231545"/>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2" name="Down Arrow 18">
            <a:extLst>
              <a:ext uri="{FF2B5EF4-FFF2-40B4-BE49-F238E27FC236}">
                <a16:creationId xmlns:a16="http://schemas.microsoft.com/office/drawing/2014/main" id="{5672E3A7-9A59-4A71-9BB7-3D836684D9F0}"/>
              </a:ext>
            </a:extLst>
          </p:cNvPr>
          <p:cNvSpPr/>
          <p:nvPr/>
        </p:nvSpPr>
        <p:spPr>
          <a:xfrm>
            <a:off x="5970819" y="2587053"/>
            <a:ext cx="275499" cy="143870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cxnSp>
        <p:nvCxnSpPr>
          <p:cNvPr id="13" name="Straight Arrow Connector 12">
            <a:extLst>
              <a:ext uri="{FF2B5EF4-FFF2-40B4-BE49-F238E27FC236}">
                <a16:creationId xmlns:a16="http://schemas.microsoft.com/office/drawing/2014/main" id="{0E0C7B3A-998F-427D-8463-BDD482269B27}"/>
              </a:ext>
            </a:extLst>
          </p:cNvPr>
          <p:cNvCxnSpPr/>
          <p:nvPr/>
        </p:nvCxnSpPr>
        <p:spPr>
          <a:xfrm flipH="1">
            <a:off x="3827793" y="4884681"/>
            <a:ext cx="1728192" cy="72008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4" name="Straight Arrow Connector 13">
            <a:extLst>
              <a:ext uri="{FF2B5EF4-FFF2-40B4-BE49-F238E27FC236}">
                <a16:creationId xmlns:a16="http://schemas.microsoft.com/office/drawing/2014/main" id="{FF170B5B-E481-4D5D-9B18-A1F2935F6BBE}"/>
              </a:ext>
            </a:extLst>
          </p:cNvPr>
          <p:cNvCxnSpPr/>
          <p:nvPr/>
        </p:nvCxnSpPr>
        <p:spPr>
          <a:xfrm>
            <a:off x="6894483" y="4975177"/>
            <a:ext cx="1355545" cy="72008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5" name="TextBox 14">
            <a:extLst>
              <a:ext uri="{FF2B5EF4-FFF2-40B4-BE49-F238E27FC236}">
                <a16:creationId xmlns:a16="http://schemas.microsoft.com/office/drawing/2014/main" id="{69963586-B409-42D4-84C0-7F5E23A50BD7}"/>
              </a:ext>
            </a:extLst>
          </p:cNvPr>
          <p:cNvSpPr txBox="1"/>
          <p:nvPr/>
        </p:nvSpPr>
        <p:spPr>
          <a:xfrm>
            <a:off x="5303889" y="351856"/>
            <a:ext cx="1584221" cy="461665"/>
          </a:xfrm>
          <a:prstGeom prst="rect">
            <a:avLst/>
          </a:prstGeom>
          <a:noFill/>
        </p:spPr>
        <p:txBody>
          <a:bodyPr wrap="square" rtlCol="0">
            <a:spAutoFit/>
          </a:bodyPr>
          <a:lstStyle/>
          <a:p>
            <a:pPr algn="ctr"/>
            <a:r>
              <a:rPr lang="en-US" sz="1200" b="1" dirty="0">
                <a:latin typeface="Arial Black" pitchFamily="34" charset="0"/>
              </a:rPr>
              <a:t>INITIAL STAGE MOBILE APP</a:t>
            </a:r>
            <a:endParaRPr lang="en-IN" sz="1200" b="1" dirty="0">
              <a:latin typeface="Arial Black" pitchFamily="34" charset="0"/>
            </a:endParaRPr>
          </a:p>
        </p:txBody>
      </p:sp>
      <p:sp>
        <p:nvSpPr>
          <p:cNvPr id="16" name="TextBox 15">
            <a:extLst>
              <a:ext uri="{FF2B5EF4-FFF2-40B4-BE49-F238E27FC236}">
                <a16:creationId xmlns:a16="http://schemas.microsoft.com/office/drawing/2014/main" id="{5C189095-AFC8-4B3B-9003-3C7FE11BB593}"/>
              </a:ext>
            </a:extLst>
          </p:cNvPr>
          <p:cNvSpPr txBox="1"/>
          <p:nvPr/>
        </p:nvSpPr>
        <p:spPr>
          <a:xfrm>
            <a:off x="5411969" y="1938023"/>
            <a:ext cx="1476141" cy="461665"/>
          </a:xfrm>
          <a:prstGeom prst="rect">
            <a:avLst/>
          </a:prstGeom>
          <a:noFill/>
        </p:spPr>
        <p:txBody>
          <a:bodyPr wrap="square" rtlCol="0">
            <a:spAutoFit/>
          </a:bodyPr>
          <a:lstStyle/>
          <a:p>
            <a:pPr algn="ctr"/>
            <a:r>
              <a:rPr lang="en-US" sz="1200" b="1" dirty="0">
                <a:latin typeface="Arial Black" pitchFamily="34" charset="0"/>
              </a:rPr>
              <a:t>ANALYSE MARKET</a:t>
            </a:r>
            <a:endParaRPr lang="en-IN" sz="1200" b="1" dirty="0">
              <a:latin typeface="Arial Black" pitchFamily="34" charset="0"/>
            </a:endParaRPr>
          </a:p>
        </p:txBody>
      </p:sp>
      <p:sp>
        <p:nvSpPr>
          <p:cNvPr id="17" name="TextBox 16">
            <a:extLst>
              <a:ext uri="{FF2B5EF4-FFF2-40B4-BE49-F238E27FC236}">
                <a16:creationId xmlns:a16="http://schemas.microsoft.com/office/drawing/2014/main" id="{BE905B8E-6528-41CF-BEB4-7978F506ED25}"/>
              </a:ext>
            </a:extLst>
          </p:cNvPr>
          <p:cNvSpPr txBox="1"/>
          <p:nvPr/>
        </p:nvSpPr>
        <p:spPr>
          <a:xfrm>
            <a:off x="6240491" y="1243972"/>
            <a:ext cx="1253883" cy="276999"/>
          </a:xfrm>
          <a:prstGeom prst="rect">
            <a:avLst/>
          </a:prstGeom>
          <a:noFill/>
        </p:spPr>
        <p:txBody>
          <a:bodyPr wrap="square" rtlCol="0">
            <a:spAutoFit/>
          </a:bodyPr>
          <a:lstStyle/>
          <a:p>
            <a:r>
              <a:rPr lang="en-US" sz="1200" b="1" dirty="0"/>
              <a:t>Market Research</a:t>
            </a:r>
            <a:endParaRPr lang="en-IN" sz="1200" b="1" dirty="0"/>
          </a:p>
        </p:txBody>
      </p:sp>
      <p:sp>
        <p:nvSpPr>
          <p:cNvPr id="18" name="TextBox 17">
            <a:extLst>
              <a:ext uri="{FF2B5EF4-FFF2-40B4-BE49-F238E27FC236}">
                <a16:creationId xmlns:a16="http://schemas.microsoft.com/office/drawing/2014/main" id="{2D007D61-E019-4B5E-8E85-08E9E07B8229}"/>
              </a:ext>
            </a:extLst>
          </p:cNvPr>
          <p:cNvSpPr txBox="1"/>
          <p:nvPr/>
        </p:nvSpPr>
        <p:spPr>
          <a:xfrm>
            <a:off x="3323737" y="3232176"/>
            <a:ext cx="1368152" cy="461665"/>
          </a:xfrm>
          <a:prstGeom prst="rect">
            <a:avLst/>
          </a:prstGeom>
          <a:noFill/>
        </p:spPr>
        <p:txBody>
          <a:bodyPr wrap="square" rtlCol="0">
            <a:spAutoFit/>
          </a:bodyPr>
          <a:lstStyle/>
          <a:p>
            <a:pPr algn="ctr"/>
            <a:r>
              <a:rPr lang="en-US" sz="1200" b="1" dirty="0">
                <a:latin typeface="Arial Black" pitchFamily="34" charset="0"/>
              </a:rPr>
              <a:t>IMMERSIVE GLASSES</a:t>
            </a:r>
            <a:endParaRPr lang="en-IN" sz="1200" b="1" dirty="0">
              <a:latin typeface="Arial Black" pitchFamily="34" charset="0"/>
            </a:endParaRPr>
          </a:p>
        </p:txBody>
      </p:sp>
      <p:sp>
        <p:nvSpPr>
          <p:cNvPr id="19" name="TextBox 18">
            <a:extLst>
              <a:ext uri="{FF2B5EF4-FFF2-40B4-BE49-F238E27FC236}">
                <a16:creationId xmlns:a16="http://schemas.microsoft.com/office/drawing/2014/main" id="{6374476E-25B4-4006-BF75-94C9E15FC2FD}"/>
              </a:ext>
            </a:extLst>
          </p:cNvPr>
          <p:cNvSpPr txBox="1"/>
          <p:nvPr/>
        </p:nvSpPr>
        <p:spPr>
          <a:xfrm>
            <a:off x="7686524" y="3274777"/>
            <a:ext cx="1397853" cy="461665"/>
          </a:xfrm>
          <a:prstGeom prst="rect">
            <a:avLst/>
          </a:prstGeom>
          <a:noFill/>
        </p:spPr>
        <p:txBody>
          <a:bodyPr wrap="square" rtlCol="0">
            <a:spAutoFit/>
          </a:bodyPr>
          <a:lstStyle/>
          <a:p>
            <a:pPr algn="ctr"/>
            <a:r>
              <a:rPr lang="en-US" sz="1200" b="1" dirty="0">
                <a:latin typeface="Arial Black" pitchFamily="34" charset="0"/>
              </a:rPr>
              <a:t>INTERACTIVE STICK</a:t>
            </a:r>
            <a:endParaRPr lang="en-IN" sz="1200" b="1" dirty="0">
              <a:latin typeface="Arial Black" pitchFamily="34" charset="0"/>
            </a:endParaRPr>
          </a:p>
        </p:txBody>
      </p:sp>
      <p:sp>
        <p:nvSpPr>
          <p:cNvPr id="20" name="TextBox 19">
            <a:extLst>
              <a:ext uri="{FF2B5EF4-FFF2-40B4-BE49-F238E27FC236}">
                <a16:creationId xmlns:a16="http://schemas.microsoft.com/office/drawing/2014/main" id="{E85F0C54-B877-4190-A16D-15B5E231624D}"/>
              </a:ext>
            </a:extLst>
          </p:cNvPr>
          <p:cNvSpPr txBox="1"/>
          <p:nvPr/>
        </p:nvSpPr>
        <p:spPr>
          <a:xfrm>
            <a:off x="6132049" y="2801289"/>
            <a:ext cx="1440206" cy="461665"/>
          </a:xfrm>
          <a:prstGeom prst="rect">
            <a:avLst/>
          </a:prstGeom>
          <a:noFill/>
        </p:spPr>
        <p:txBody>
          <a:bodyPr wrap="square" rtlCol="0">
            <a:spAutoFit/>
          </a:bodyPr>
          <a:lstStyle/>
          <a:p>
            <a:pPr algn="ctr"/>
            <a:r>
              <a:rPr lang="en-US" sz="1200" b="1" dirty="0"/>
              <a:t>After 6-8 month of market research</a:t>
            </a:r>
            <a:endParaRPr lang="en-IN" sz="1200" b="1" dirty="0"/>
          </a:p>
        </p:txBody>
      </p:sp>
      <p:sp>
        <p:nvSpPr>
          <p:cNvPr id="21" name="TextBox 20">
            <a:extLst>
              <a:ext uri="{FF2B5EF4-FFF2-40B4-BE49-F238E27FC236}">
                <a16:creationId xmlns:a16="http://schemas.microsoft.com/office/drawing/2014/main" id="{DBC51885-B09D-4011-8134-552E3F121A1E}"/>
              </a:ext>
            </a:extLst>
          </p:cNvPr>
          <p:cNvSpPr txBox="1"/>
          <p:nvPr/>
        </p:nvSpPr>
        <p:spPr>
          <a:xfrm>
            <a:off x="5209711" y="4199647"/>
            <a:ext cx="1992939" cy="461665"/>
          </a:xfrm>
          <a:prstGeom prst="rect">
            <a:avLst/>
          </a:prstGeom>
          <a:noFill/>
        </p:spPr>
        <p:txBody>
          <a:bodyPr wrap="square" rtlCol="0">
            <a:spAutoFit/>
          </a:bodyPr>
          <a:lstStyle/>
          <a:p>
            <a:pPr algn="ctr"/>
            <a:r>
              <a:rPr lang="en-US" sz="1200" b="1" dirty="0">
                <a:latin typeface="Arial Black" pitchFamily="34" charset="0"/>
              </a:rPr>
              <a:t>FEEDBACK AND IMPROVEMENTS</a:t>
            </a:r>
            <a:endParaRPr lang="en-IN" sz="1200" b="1" dirty="0">
              <a:latin typeface="Arial Black" pitchFamily="34" charset="0"/>
            </a:endParaRPr>
          </a:p>
        </p:txBody>
      </p:sp>
      <p:sp>
        <p:nvSpPr>
          <p:cNvPr id="22" name="TextBox 21">
            <a:extLst>
              <a:ext uri="{FF2B5EF4-FFF2-40B4-BE49-F238E27FC236}">
                <a16:creationId xmlns:a16="http://schemas.microsoft.com/office/drawing/2014/main" id="{6D5E9851-1BAF-484F-81E4-426AF310BB19}"/>
              </a:ext>
            </a:extLst>
          </p:cNvPr>
          <p:cNvSpPr txBox="1"/>
          <p:nvPr/>
        </p:nvSpPr>
        <p:spPr>
          <a:xfrm>
            <a:off x="2616766" y="6018522"/>
            <a:ext cx="2016224" cy="461665"/>
          </a:xfrm>
          <a:prstGeom prst="rect">
            <a:avLst/>
          </a:prstGeom>
          <a:noFill/>
        </p:spPr>
        <p:txBody>
          <a:bodyPr wrap="square" rtlCol="0">
            <a:spAutoFit/>
          </a:bodyPr>
          <a:lstStyle/>
          <a:p>
            <a:pPr algn="ctr"/>
            <a:r>
              <a:rPr lang="en-US" sz="1200" b="1" dirty="0">
                <a:latin typeface="Arial Black" pitchFamily="34" charset="0"/>
              </a:rPr>
              <a:t>TESTING FEEDBACK IMPLEMENTATION</a:t>
            </a:r>
            <a:endParaRPr lang="en-IN" sz="1200" b="1" dirty="0">
              <a:latin typeface="Arial Black" pitchFamily="34" charset="0"/>
            </a:endParaRPr>
          </a:p>
        </p:txBody>
      </p:sp>
      <p:sp>
        <p:nvSpPr>
          <p:cNvPr id="23" name="TextBox 22">
            <a:extLst>
              <a:ext uri="{FF2B5EF4-FFF2-40B4-BE49-F238E27FC236}">
                <a16:creationId xmlns:a16="http://schemas.microsoft.com/office/drawing/2014/main" id="{1FA8C969-A341-4407-98EB-2DD1B6D15114}"/>
              </a:ext>
            </a:extLst>
          </p:cNvPr>
          <p:cNvSpPr txBox="1"/>
          <p:nvPr/>
        </p:nvSpPr>
        <p:spPr>
          <a:xfrm>
            <a:off x="7572256" y="5963941"/>
            <a:ext cx="1656138" cy="461665"/>
          </a:xfrm>
          <a:prstGeom prst="rect">
            <a:avLst/>
          </a:prstGeom>
          <a:noFill/>
        </p:spPr>
        <p:txBody>
          <a:bodyPr wrap="square" rtlCol="0">
            <a:spAutoFit/>
          </a:bodyPr>
          <a:lstStyle/>
          <a:p>
            <a:pPr algn="ctr"/>
            <a:r>
              <a:rPr lang="en-US" sz="1200" b="1" dirty="0">
                <a:latin typeface="Arial Black" pitchFamily="34" charset="0"/>
              </a:rPr>
              <a:t>RESEARCH &amp; ENHANCEMENTS</a:t>
            </a:r>
            <a:endParaRPr lang="en-IN" sz="1200" b="1" dirty="0">
              <a:latin typeface="Arial Black" pitchFamily="34" charset="0"/>
            </a:endParaRPr>
          </a:p>
        </p:txBody>
      </p:sp>
    </p:spTree>
    <p:extLst>
      <p:ext uri="{BB962C8B-B14F-4D97-AF65-F5344CB8AC3E}">
        <p14:creationId xmlns:p14="http://schemas.microsoft.com/office/powerpoint/2010/main" val="1280721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0F6DD-3F88-457B-A60E-7C325F4A7C1A}"/>
              </a:ext>
            </a:extLst>
          </p:cNvPr>
          <p:cNvSpPr>
            <a:spLocks noGrp="1"/>
          </p:cNvSpPr>
          <p:nvPr>
            <p:ph type="title"/>
          </p:nvPr>
        </p:nvSpPr>
        <p:spPr/>
        <p:txBody>
          <a:bodyPr/>
          <a:lstStyle/>
          <a:p>
            <a:r>
              <a:rPr lang="en-US" dirty="0"/>
              <a:t>REVENUE MODEL	</a:t>
            </a:r>
          </a:p>
        </p:txBody>
      </p:sp>
      <p:sp>
        <p:nvSpPr>
          <p:cNvPr id="3" name="Content Placeholder 2">
            <a:extLst>
              <a:ext uri="{FF2B5EF4-FFF2-40B4-BE49-F238E27FC236}">
                <a16:creationId xmlns:a16="http://schemas.microsoft.com/office/drawing/2014/main" id="{2AE2B9C4-82F2-43AD-A153-37F63A2F4F66}"/>
              </a:ext>
            </a:extLst>
          </p:cNvPr>
          <p:cNvSpPr>
            <a:spLocks noGrp="1"/>
          </p:cNvSpPr>
          <p:nvPr>
            <p:ph idx="1"/>
          </p:nvPr>
        </p:nvSpPr>
        <p:spPr/>
        <p:txBody>
          <a:bodyPr/>
          <a:lstStyle/>
          <a:p>
            <a:r>
              <a:rPr lang="en-US" sz="2200" dirty="0"/>
              <a:t>Our major source of income comes through the software updates, patches and renewal of subscriptions.</a:t>
            </a:r>
          </a:p>
          <a:p>
            <a:r>
              <a:rPr lang="en-US" sz="2200" dirty="0"/>
              <a:t>The price of the equipment is determined taking in effect numerous factors such as the cost of hardware, material used, usability, target audience and profit.</a:t>
            </a:r>
          </a:p>
          <a:p>
            <a:r>
              <a:rPr lang="en-US" sz="2200" dirty="0"/>
              <a:t>We have thought that our idea would be in collaboration with certain NGO’s which would provide a part of subsidiary to people.</a:t>
            </a:r>
          </a:p>
          <a:p>
            <a:pPr marL="0" indent="0">
              <a:buNone/>
            </a:pPr>
            <a:endParaRPr lang="en-US" dirty="0"/>
          </a:p>
          <a:p>
            <a:endParaRPr lang="en-US" dirty="0"/>
          </a:p>
        </p:txBody>
      </p:sp>
    </p:spTree>
    <p:extLst>
      <p:ext uri="{BB962C8B-B14F-4D97-AF65-F5344CB8AC3E}">
        <p14:creationId xmlns:p14="http://schemas.microsoft.com/office/powerpoint/2010/main" val="139220804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520</TotalTime>
  <Words>534</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Century Gothic</vt:lpstr>
      <vt:lpstr>Wingdings 3</vt:lpstr>
      <vt:lpstr>Wisp</vt:lpstr>
      <vt:lpstr>RAAH DARSHINI</vt:lpstr>
      <vt:lpstr>INSPIRATION</vt:lpstr>
      <vt:lpstr>IDEA</vt:lpstr>
      <vt:lpstr>IMPLEMENTATION </vt:lpstr>
      <vt:lpstr>PowerPoint Presentation</vt:lpstr>
      <vt:lpstr>BUSINESS PROSPECTS</vt:lpstr>
      <vt:lpstr>BUSINESS STRATEGY</vt:lpstr>
      <vt:lpstr>PowerPoint Presentation</vt:lpstr>
      <vt:lpstr>REVENUE MODEL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Raah darshini</dc:title>
  <dc:creator>Cheshta Kwatra</dc:creator>
  <cp:lastModifiedBy>Cheshta Kwatra</cp:lastModifiedBy>
  <cp:revision>33</cp:revision>
  <dcterms:created xsi:type="dcterms:W3CDTF">2019-08-31T12:45:36Z</dcterms:created>
  <dcterms:modified xsi:type="dcterms:W3CDTF">2019-09-01T08:14:18Z</dcterms:modified>
</cp:coreProperties>
</file>