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2" r:id="rId6"/>
    <p:sldId id="269" r:id="rId7"/>
    <p:sldId id="266" r:id="rId8"/>
    <p:sldId id="267" r:id="rId9"/>
    <p:sldId id="259" r:id="rId10"/>
    <p:sldId id="261" r:id="rId11"/>
    <p:sldId id="270" r:id="rId12"/>
    <p:sldId id="264" r:id="rId13"/>
    <p:sldId id="26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9" autoAdjust="0"/>
    <p:restoredTop sz="52653" autoAdjust="0"/>
  </p:normalViewPr>
  <p:slideViewPr>
    <p:cSldViewPr snapToGrid="0">
      <p:cViewPr varScale="1">
        <p:scale>
          <a:sx n="38" d="100"/>
          <a:sy n="38" d="100"/>
        </p:scale>
        <p:origin x="69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4CC32-D6A1-4001-8551-50CBB39106B7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BBD1D-EAF5-47CE-AFB1-C44BF0AFD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5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Fairness and non-harm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is all about averting harm and sidestepping the pitfalls of magnifying societal inequalities. AI, if not well-guided, can tread into unfair territories, especially when fueled by biased datasets or designs. The result? Discrimination, especially against minority groups.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Data protection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Guarding privacy is paramount. This encompasses seeking user consent before the data dance begins, letting users have a say in their data, and ensuring no leaky pipelines.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Transparency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an AI context, transparency ensures the system doesn’t operate in stealth. It’s about keeping users in the loop—whether they’re engaging with AI, being the subject of an AI decision, or viewing AI-created content.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Explainability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 it down! AI’s technical wizardry needs translation into human language. Such explanations enable everyone,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end-users, to fathom algorithmic decisions and act if anomalies arise.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Human autonomy and control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AI should go rogue! Humans must be in the driver’s seat, intervening when necessary and challenging automated decisions.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BD1D-EAF5-47CE-AFB1-C44BF0AFD4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7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Ethical Dilemma: Autonomous Vehicles</a:t>
            </a:r>
          </a:p>
          <a:p>
            <a:pPr fontAlgn="auto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Scenario: An autonomous car is faced with an unavoidable collision. Does it prioritize the safety of its passengers or pedestrians?</a:t>
            </a:r>
          </a:p>
          <a:p>
            <a:pPr fontAlgn="auto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Challenges:</a:t>
            </a:r>
          </a:p>
          <a:p>
            <a:pPr fontAlgn="auto"/>
            <a:r>
              <a:rPr lang="en-US" dirty="0" smtClean="0">
                <a:effectLst/>
              </a:rPr>
              <a:t>Programming morality: Can we code an ethical framework for machines?</a:t>
            </a:r>
          </a:p>
          <a:p>
            <a:pPr fontAlgn="auto"/>
            <a:r>
              <a:rPr lang="en-US" dirty="0" smtClean="0">
                <a:effectLst/>
              </a:rPr>
              <a:t>Accountability: Who takes the blame in case of an AI-driven accident?</a:t>
            </a:r>
          </a:p>
          <a:p>
            <a:pPr fontAlgn="auto"/>
            <a:r>
              <a:rPr lang="en-US" dirty="0" smtClean="0">
                <a:effectLst/>
              </a:rPr>
              <a:t>Public perception vs. statistical safety: Even if autonomous vehicles reduce overall accidents, public focus remains on AI-induced errors.</a:t>
            </a:r>
          </a:p>
          <a:p>
            <a:pPr fontAlgn="auto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Ethical Dilemma: AI in Recruitment</a:t>
            </a:r>
          </a:p>
          <a:p>
            <a:pPr fontAlgn="auto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Scenario: A company uses AI to sift through job applications. The AI system, trained on past data, shows bias against certain demographic groups.</a:t>
            </a:r>
          </a:p>
          <a:p>
            <a:pPr fontAlgn="auto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Challenges:</a:t>
            </a:r>
          </a:p>
          <a:p>
            <a:pPr fontAlgn="auto"/>
            <a:r>
              <a:rPr lang="en-US" dirty="0" smtClean="0">
                <a:effectLst/>
              </a:rPr>
              <a:t>Reflecting societal biases: If AI learns from historical data, it risks perpetuating existing biases.</a:t>
            </a:r>
          </a:p>
          <a:p>
            <a:pPr fontAlgn="auto"/>
            <a:r>
              <a:rPr lang="en-US" dirty="0" smtClean="0">
                <a:effectLst/>
              </a:rPr>
              <a:t>Transparency and fairness: Applicants deserve clarity on how decisions about their candidature are made.</a:t>
            </a:r>
          </a:p>
          <a:p>
            <a:pPr fontAlgn="auto"/>
            <a:r>
              <a:rPr lang="en-US" dirty="0" smtClean="0">
                <a:effectLst/>
              </a:rPr>
              <a:t>Impact on diversity: Over-reliance on AI might stifle workplace diversity.</a:t>
            </a:r>
          </a:p>
          <a:p>
            <a:pPr fontAlgn="auto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Ethical Dilemma: Predictive Policing</a:t>
            </a:r>
          </a:p>
          <a:p>
            <a:pPr fontAlgn="auto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Scenario: Law enforcement agencies use AI to predict where crimes might occur or who might commit them.</a:t>
            </a:r>
          </a:p>
          <a:p>
            <a:pPr fontAlgn="auto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Challenges:</a:t>
            </a:r>
          </a:p>
          <a:p>
            <a:pPr fontAlgn="auto"/>
            <a:r>
              <a:rPr lang="en-US" dirty="0" smtClean="0">
                <a:effectLst/>
              </a:rPr>
              <a:t>Data accuracy: Faulty data can lead to misguided predictions.</a:t>
            </a:r>
          </a:p>
          <a:p>
            <a:pPr fontAlgn="auto"/>
            <a:r>
              <a:rPr lang="en-US" dirty="0" smtClean="0">
                <a:effectLst/>
              </a:rPr>
              <a:t>Profiling and privacy: The risk of unfairly targeting certain communities based on flawed or biased AI predictions.</a:t>
            </a:r>
          </a:p>
          <a:p>
            <a:pPr fontAlgn="auto"/>
            <a:r>
              <a:rPr lang="en-US" dirty="0" smtClean="0">
                <a:effectLst/>
              </a:rPr>
              <a:t>Moral concerns: At what point does preventive policing become intrusive surveillance?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BD1D-EAF5-47CE-AFB1-C44BF0AFD4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1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lanceeliot/2022/03/13/ai-ethics-and-the-riddle-underlying-criminal-accountability-of-ai-including-crimes-committed-by-revered-ai-based-self-driving-cars/?sh=56a889ac3dd5" TargetMode="External"/><Relationship Id="rId2" Type="http://schemas.openxmlformats.org/officeDocument/2006/relationships/hyperlink" Target="https://www.linkedin.com/pulse/case-study-ethical-dilemmas-ai-scalebuilda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Ethical Considerations in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4" y="0"/>
            <a:ext cx="9601196" cy="1303867"/>
          </a:xfrm>
        </p:spPr>
        <p:txBody>
          <a:bodyPr/>
          <a:lstStyle/>
          <a:p>
            <a:r>
              <a:rPr lang="en-US" dirty="0" smtClean="0"/>
              <a:t>Ethical Dilemma: 3 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38" y="1414463"/>
            <a:ext cx="11658600" cy="5686425"/>
          </a:xfrm>
        </p:spPr>
        <p:txBody>
          <a:bodyPr>
            <a:normAutofit/>
          </a:bodyPr>
          <a:lstStyle/>
          <a:p>
            <a:pPr fontAlgn="auto"/>
            <a:r>
              <a:rPr lang="en-US" sz="2800" b="1" dirty="0" smtClean="0">
                <a:solidFill>
                  <a:srgbClr val="0070C0"/>
                </a:solidFill>
              </a:rPr>
              <a:t>Autonomous Vehicles</a:t>
            </a:r>
          </a:p>
          <a:p>
            <a:pPr marL="0" indent="0" fontAlgn="auto">
              <a:buNone/>
            </a:pPr>
            <a:r>
              <a:rPr lang="en-US" sz="2800" b="1" dirty="0" smtClean="0"/>
              <a:t>Scenario</a:t>
            </a:r>
            <a:r>
              <a:rPr lang="en-US" sz="2800" dirty="0"/>
              <a:t>: </a:t>
            </a:r>
            <a:r>
              <a:rPr lang="en-US" sz="2800" i="1" dirty="0"/>
              <a:t>An autonomous car is faced with an unavoidable collision. Does it prioritize the safety of its passengers or pedestrians?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AI </a:t>
            </a:r>
            <a:r>
              <a:rPr lang="en-US" sz="2800" b="1" dirty="0">
                <a:solidFill>
                  <a:srgbClr val="0070C0"/>
                </a:solidFill>
              </a:rPr>
              <a:t>in </a:t>
            </a:r>
            <a:r>
              <a:rPr lang="en-US" sz="2800" b="1" dirty="0">
                <a:solidFill>
                  <a:srgbClr val="0070C0"/>
                </a:solidFill>
              </a:rPr>
              <a:t>Recruitment</a:t>
            </a:r>
          </a:p>
          <a:p>
            <a:pPr marL="0" indent="0" fontAlgn="auto">
              <a:buNone/>
            </a:pPr>
            <a:r>
              <a:rPr lang="en-US" sz="2800" b="1" dirty="0"/>
              <a:t>Scenario</a:t>
            </a:r>
            <a:r>
              <a:rPr lang="en-US" sz="2800" dirty="0"/>
              <a:t>: </a:t>
            </a:r>
            <a:r>
              <a:rPr lang="en-US" sz="2800" i="1" dirty="0"/>
              <a:t>A company uses AI to sift through job applications. The AI system, trained on past data, shows bias against certain demographic groups.</a:t>
            </a:r>
          </a:p>
          <a:p>
            <a:pPr fontAlgn="auto"/>
            <a:r>
              <a:rPr lang="en-US" sz="2800" b="1" dirty="0">
                <a:solidFill>
                  <a:srgbClr val="0070C0"/>
                </a:solidFill>
              </a:rPr>
              <a:t>Predictive Policing</a:t>
            </a:r>
          </a:p>
          <a:p>
            <a:pPr marL="0" indent="0" fontAlgn="auto">
              <a:buNone/>
            </a:pPr>
            <a:r>
              <a:rPr lang="en-US" sz="2800" b="1" dirty="0"/>
              <a:t>Scenario</a:t>
            </a:r>
            <a:r>
              <a:rPr lang="en-US" sz="2800" dirty="0"/>
              <a:t>: </a:t>
            </a:r>
            <a:r>
              <a:rPr lang="en-US" sz="2800" i="1" dirty="0"/>
              <a:t>Law enforcement agencies use AI to predict where crimes might occur or who might commit them</a:t>
            </a:r>
            <a:r>
              <a:rPr lang="en-US" sz="2800" i="1" dirty="0" smtClean="0"/>
              <a:t>.</a:t>
            </a:r>
          </a:p>
          <a:p>
            <a:pPr marL="0" indent="0" fontAlgn="auto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23983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Task: 10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20" y="2556932"/>
            <a:ext cx="9961877" cy="331893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nalyze </a:t>
            </a:r>
            <a:r>
              <a:rPr lang="en-US" dirty="0"/>
              <a:t>the case study,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ethical issues, and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ropose </a:t>
            </a:r>
            <a:r>
              <a:rPr lang="en-US" dirty="0"/>
              <a:t>solutions or mitigation strategies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Each group to </a:t>
            </a:r>
            <a:r>
              <a:rPr lang="en-US" dirty="0">
                <a:solidFill>
                  <a:srgbClr val="0070C0"/>
                </a:solidFill>
              </a:rPr>
              <a:t>share their findings and </a:t>
            </a:r>
            <a:r>
              <a:rPr lang="en-US" dirty="0" smtClean="0">
                <a:solidFill>
                  <a:srgbClr val="0070C0"/>
                </a:solidFill>
              </a:rPr>
              <a:t>insights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7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en-US" dirty="0"/>
              <a:t>Transparent Algorithms: Ensuring clarity in how AI models make decisions.</a:t>
            </a:r>
          </a:p>
          <a:p>
            <a:pPr fontAlgn="auto"/>
            <a:r>
              <a:rPr lang="en-US" dirty="0"/>
              <a:t>Ethical Audits: Periodic checks to ensure AI systems adhere to ethical guidelines.</a:t>
            </a:r>
          </a:p>
          <a:p>
            <a:pPr fontAlgn="auto"/>
            <a:r>
              <a:rPr lang="en-US" dirty="0"/>
              <a:t>Human-in-the-loop: Keeping human judgment as a crucial component, especially in critical decision-making scenarios.</a:t>
            </a:r>
          </a:p>
          <a:p>
            <a:pPr fontAlgn="auto"/>
            <a:r>
              <a:rPr lang="en-US" dirty="0"/>
              <a:t>Public Participation: Engaging society in discussions about AI's role and ethical boundaries.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2556932"/>
            <a:ext cx="10688320" cy="33189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Ethics is the backbone of AI implementation</a:t>
            </a:r>
          </a:p>
          <a:p>
            <a:r>
              <a:rPr lang="en-US" dirty="0" smtClean="0"/>
              <a:t>AI</a:t>
            </a:r>
            <a:r>
              <a:rPr lang="en-US" dirty="0"/>
              <a:t>, in its essence, is a tool – it reflects the data and intentions of its creators. </a:t>
            </a:r>
            <a:endParaRPr lang="en-US" dirty="0" smtClean="0"/>
          </a:p>
          <a:p>
            <a:r>
              <a:rPr lang="en-US" dirty="0" smtClean="0"/>
              <a:t>Addressing </a:t>
            </a:r>
            <a:r>
              <a:rPr lang="en-US" dirty="0"/>
              <a:t>ethical dilemmas in AI is not just about refining the technology but also introspecting on societal values.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we move forward, collaborative efforts between technologists, ethicists, and the public will be paramount to navigate the AI-driven future responsibly</a:t>
            </a:r>
            <a:r>
              <a:rPr lang="en-US" dirty="0" smtClean="0"/>
              <a:t>.</a:t>
            </a:r>
          </a:p>
          <a:p>
            <a:r>
              <a:rPr lang="en-US" dirty="0"/>
              <a:t>In the vast ocean of AI possibilities, let ethics be our anchor, ensuring we harness its waves responsibly, innovatively, and above all, ethically.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2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Study: </a:t>
            </a:r>
            <a:r>
              <a:rPr lang="en-US" dirty="0"/>
              <a:t>Ethical Dilemmas in AI </a:t>
            </a:r>
            <a:r>
              <a:rPr lang="en-US" dirty="0" smtClean="0"/>
              <a:t> by </a:t>
            </a:r>
            <a:r>
              <a:rPr lang="en-US" dirty="0" err="1" smtClean="0"/>
              <a:t>ScaleBuild</a:t>
            </a:r>
            <a:r>
              <a:rPr lang="en-US" dirty="0" smtClean="0"/>
              <a:t> AI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://www.linkedin.com/pulse/case-study-ethical-dilemmas-ai-scalebuildai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AI Ethics And AI </a:t>
            </a:r>
            <a:r>
              <a:rPr lang="en-US" b="1" dirty="0" smtClean="0"/>
              <a:t>Law</a:t>
            </a: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://www.forbes.com/sites/lanceeliot/2022/03/13/ai-ethics-and-the-riddle-underlying-criminal-accountability-of-ai-including-crimes-committed-by-revered-ai-based-self-driving-cars/?</a:t>
            </a:r>
            <a:r>
              <a:rPr lang="en-US" dirty="0" smtClean="0">
                <a:hlinkClick r:id="rId3"/>
              </a:rPr>
              <a:t>sh=56a889ac3dd5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</a:t>
            </a:r>
            <a:r>
              <a:rPr lang="en-US" dirty="0"/>
              <a:t>the ethical considerations associated with the development and deployment of artificial intelligence (AI) systems, including bias, fairness, accountability, transparency, and privacy.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dentify </a:t>
            </a:r>
            <a:r>
              <a:rPr lang="en-US" dirty="0"/>
              <a:t>and analyze key ethical considerations associated with the development and deployment of artificial intelligence (AI)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Discuss the </a:t>
            </a:r>
            <a:r>
              <a:rPr lang="en-US" dirty="0"/>
              <a:t>implications of biased AI systems on </a:t>
            </a:r>
            <a:r>
              <a:rPr lang="en-US" dirty="0" smtClean="0"/>
              <a:t>society</a:t>
            </a:r>
          </a:p>
          <a:p>
            <a:r>
              <a:rPr lang="en-US" dirty="0"/>
              <a:t>E</a:t>
            </a:r>
            <a:r>
              <a:rPr lang="en-US" dirty="0" smtClean="0"/>
              <a:t>xplore </a:t>
            </a:r>
            <a:r>
              <a:rPr lang="en-US" dirty="0"/>
              <a:t>strategies and techniques for mitigating ethical concerns in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005773"/>
            <a:ext cx="11236960" cy="2657475"/>
          </a:xfrm>
        </p:spPr>
        <p:txBody>
          <a:bodyPr>
            <a:normAutofit fontScale="90000"/>
          </a:bodyPr>
          <a:lstStyle/>
          <a:p>
            <a:r>
              <a:rPr lang="en-US" dirty="0"/>
              <a:t>As machines make more decisions for us, we must ask: </a:t>
            </a:r>
            <a:br>
              <a:rPr lang="en-US" dirty="0"/>
            </a:br>
            <a:r>
              <a:rPr lang="en-US" dirty="0"/>
              <a:t>Are they making the right decisions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Are there instances that AI has made unethical outcomes?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6720" y="5323840"/>
            <a:ext cx="1176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I</a:t>
            </a:r>
            <a:r>
              <a:rPr lang="en-US" sz="2400" i="1" dirty="0"/>
              <a:t>nadvertent uses of AI that </a:t>
            </a:r>
            <a:r>
              <a:rPr lang="en-US" sz="2400" i="1" dirty="0" smtClean="0"/>
              <a:t>exhibit </a:t>
            </a:r>
            <a:r>
              <a:rPr lang="en-US" sz="2400" i="1" dirty="0"/>
              <a:t>inequities and intolerable biases, </a:t>
            </a:r>
            <a:r>
              <a:rPr lang="en-US" sz="2400" i="1" dirty="0" smtClean="0"/>
              <a:t>or to </a:t>
            </a:r>
            <a:r>
              <a:rPr lang="en-US" sz="2400" i="1" dirty="0"/>
              <a:t>intentionally harm people and be destructive</a:t>
            </a:r>
            <a:r>
              <a:rPr lang="en-US" sz="2400" i="1" dirty="0" smtClean="0"/>
              <a:t>.</a:t>
            </a:r>
          </a:p>
          <a:p>
            <a:r>
              <a:rPr lang="en-US" sz="2400" i="1" dirty="0" smtClean="0"/>
              <a:t>How to deal with AI going rogue? Is there an AI “prison”, or ways to penalize AI?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6401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1185863"/>
            <a:ext cx="11158538" cy="4329111"/>
          </a:xfrm>
        </p:spPr>
        <p:txBody>
          <a:bodyPr>
            <a:normAutofit/>
          </a:bodyPr>
          <a:lstStyle/>
          <a:p>
            <a:r>
              <a:rPr lang="en-US" dirty="0" smtClean="0"/>
              <a:t>What moral principles or philosophies </a:t>
            </a:r>
            <a:r>
              <a:rPr lang="en-US" dirty="0"/>
              <a:t> govern </a:t>
            </a:r>
            <a:r>
              <a:rPr lang="en-US" dirty="0" smtClean="0"/>
              <a:t>our behavior?  </a:t>
            </a:r>
            <a:br>
              <a:rPr lang="en-US" dirty="0" smtClean="0"/>
            </a:br>
            <a:r>
              <a:rPr lang="en-US" dirty="0" smtClean="0"/>
              <a:t>What philosophy guides us on how we conduct any activity?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85585"/>
            <a:ext cx="10546080" cy="655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415748"/>
            <a:ext cx="11257280" cy="594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519111"/>
            <a:ext cx="11200869" cy="588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2" y="0"/>
            <a:ext cx="9601196" cy="1303867"/>
          </a:xfrm>
        </p:spPr>
        <p:txBody>
          <a:bodyPr/>
          <a:lstStyle/>
          <a:p>
            <a:r>
              <a:rPr lang="en-US" dirty="0" smtClean="0"/>
              <a:t>AI Ethical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56" y="1913467"/>
            <a:ext cx="4876800" cy="4362132"/>
          </a:xfrm>
        </p:spPr>
        <p:txBody>
          <a:bodyPr>
            <a:normAutofit/>
          </a:bodyPr>
          <a:lstStyle/>
          <a:p>
            <a:r>
              <a:rPr lang="en-US" dirty="0" smtClean="0"/>
              <a:t>Bias and Fairness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Accountability and Transparency</a:t>
            </a:r>
            <a:r>
              <a:rPr lang="en-US" dirty="0"/>
              <a:t>, </a:t>
            </a:r>
            <a:r>
              <a:rPr lang="en-US" dirty="0" smtClean="0"/>
              <a:t> </a:t>
            </a:r>
          </a:p>
          <a:p>
            <a:r>
              <a:rPr lang="en-US" dirty="0"/>
              <a:t>P</a:t>
            </a:r>
            <a:r>
              <a:rPr lang="en-US" dirty="0" smtClean="0"/>
              <a:t>rivacy.</a:t>
            </a:r>
          </a:p>
          <a:p>
            <a:pPr marL="0" indent="0">
              <a:buNone/>
            </a:pPr>
            <a:r>
              <a:rPr lang="en-US" dirty="0" smtClean="0"/>
              <a:t>TASK</a:t>
            </a:r>
          </a:p>
          <a:p>
            <a:r>
              <a:rPr lang="en-US" dirty="0" smtClean="0"/>
              <a:t>Define the terms in context of AI and How it manifests in AI?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0" y="1303866"/>
            <a:ext cx="7097077" cy="51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288</TotalTime>
  <Words>936</Words>
  <Application>Microsoft Office PowerPoint</Application>
  <PresentationFormat>Widescreen</PresentationFormat>
  <Paragraphs>77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</vt:lpstr>
      <vt:lpstr>Ethical Considerations in AI</vt:lpstr>
      <vt:lpstr>Overview</vt:lpstr>
      <vt:lpstr>Learning Outcomes</vt:lpstr>
      <vt:lpstr>As machines make more decisions for us, we must ask:  Are they making the right decisions?  Are there instances that AI has made unethical outcomes?   </vt:lpstr>
      <vt:lpstr>What moral principles or philosophies  govern our behavior?   What philosophy guides us on how we conduct any activity?</vt:lpstr>
      <vt:lpstr>PowerPoint Presentation</vt:lpstr>
      <vt:lpstr>PowerPoint Presentation</vt:lpstr>
      <vt:lpstr>PowerPoint Presentation</vt:lpstr>
      <vt:lpstr>AI Ethical Issues</vt:lpstr>
      <vt:lpstr>Ethical Dilemma: 3 Case Studies</vt:lpstr>
      <vt:lpstr>Group Task: 10 mins</vt:lpstr>
      <vt:lpstr>Ethical Framework</vt:lpstr>
      <vt:lpstr>Summary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Considerations in AI</dc:title>
  <dc:creator>Edward Ombui</dc:creator>
  <cp:lastModifiedBy>Edward Ombui</cp:lastModifiedBy>
  <cp:revision>19</cp:revision>
  <dcterms:created xsi:type="dcterms:W3CDTF">2024-04-05T09:29:25Z</dcterms:created>
  <dcterms:modified xsi:type="dcterms:W3CDTF">2024-04-05T14:18:18Z</dcterms:modified>
</cp:coreProperties>
</file>