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9" r:id="rId6"/>
    <p:sldId id="280" r:id="rId7"/>
    <p:sldId id="260" r:id="rId8"/>
    <p:sldId id="261" r:id="rId9"/>
    <p:sldId id="263" r:id="rId10"/>
    <p:sldId id="264" r:id="rId11"/>
    <p:sldId id="291" r:id="rId12"/>
    <p:sldId id="265" r:id="rId13"/>
    <p:sldId id="282" r:id="rId14"/>
    <p:sldId id="290" r:id="rId15"/>
    <p:sldId id="266" r:id="rId16"/>
    <p:sldId id="283" r:id="rId17"/>
    <p:sldId id="267" r:id="rId18"/>
    <p:sldId id="284" r:id="rId19"/>
    <p:sldId id="268" r:id="rId20"/>
    <p:sldId id="269" r:id="rId21"/>
    <p:sldId id="285" r:id="rId22"/>
    <p:sldId id="270" r:id="rId23"/>
    <p:sldId id="271" r:id="rId24"/>
    <p:sldId id="281" r:id="rId25"/>
    <p:sldId id="286" r:id="rId26"/>
    <p:sldId id="273" r:id="rId27"/>
    <p:sldId id="274" r:id="rId28"/>
    <p:sldId id="289" r:id="rId29"/>
    <p:sldId id="287" r:id="rId30"/>
    <p:sldId id="275" r:id="rId31"/>
    <p:sldId id="276" r:id="rId32"/>
    <p:sldId id="277" r:id="rId33"/>
    <p:sldId id="288" r:id="rId34"/>
    <p:sldId id="278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85EF1-3BAF-4B73-AD62-0088C86B3A9B}" v="26" dt="2024-09-12T00:40:54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94" autoAdjust="0"/>
  </p:normalViewPr>
  <p:slideViewPr>
    <p:cSldViewPr snapToGrid="0" snapToObjects="1">
      <p:cViewPr>
        <p:scale>
          <a:sx n="102" d="100"/>
          <a:sy n="102" d="100"/>
        </p:scale>
        <p:origin x="926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rah A. Otiende" userId="2ea52888-5cb3-4ca8-9d32-aeb97cb7a0a3" providerId="ADAL" clId="{80A85EF1-3BAF-4B73-AD62-0088C86B3A9B}"/>
    <pc:docChg chg="undo custSel modSld">
      <pc:chgData name="Verrah A. Otiende" userId="2ea52888-5cb3-4ca8-9d32-aeb97cb7a0a3" providerId="ADAL" clId="{80A85EF1-3BAF-4B73-AD62-0088C86B3A9B}" dt="2024-09-12T08:23:27.009" v="104" actId="27636"/>
      <pc:docMkLst>
        <pc:docMk/>
      </pc:docMkLst>
      <pc:sldChg chg="modSp mod">
        <pc:chgData name="Verrah A. Otiende" userId="2ea52888-5cb3-4ca8-9d32-aeb97cb7a0a3" providerId="ADAL" clId="{80A85EF1-3BAF-4B73-AD62-0088C86B3A9B}" dt="2024-09-12T00:33:23.789" v="31" actId="33524"/>
        <pc:sldMkLst>
          <pc:docMk/>
          <pc:sldMk cId="0" sldId="266"/>
        </pc:sldMkLst>
        <pc:spChg chg="mod">
          <ac:chgData name="Verrah A. Otiende" userId="2ea52888-5cb3-4ca8-9d32-aeb97cb7a0a3" providerId="ADAL" clId="{80A85EF1-3BAF-4B73-AD62-0088C86B3A9B}" dt="2024-09-12T00:33:23.789" v="31" actId="33524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80A85EF1-3BAF-4B73-AD62-0088C86B3A9B}" dt="2024-09-12T00:34:08.429" v="33" actId="33524"/>
        <pc:sldMkLst>
          <pc:docMk/>
          <pc:sldMk cId="0" sldId="267"/>
        </pc:sldMkLst>
        <pc:spChg chg="mod">
          <ac:chgData name="Verrah A. Otiende" userId="2ea52888-5cb3-4ca8-9d32-aeb97cb7a0a3" providerId="ADAL" clId="{80A85EF1-3BAF-4B73-AD62-0088C86B3A9B}" dt="2024-09-12T00:34:08.429" v="33" actId="33524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80A85EF1-3BAF-4B73-AD62-0088C86B3A9B}" dt="2024-09-12T00:35:07.935" v="49" actId="403"/>
        <pc:sldMkLst>
          <pc:docMk/>
          <pc:sldMk cId="0" sldId="270"/>
        </pc:sldMkLst>
        <pc:spChg chg="mod">
          <ac:chgData name="Verrah A. Otiende" userId="2ea52888-5cb3-4ca8-9d32-aeb97cb7a0a3" providerId="ADAL" clId="{80A85EF1-3BAF-4B73-AD62-0088C86B3A9B}" dt="2024-09-12T00:35:07.935" v="49" actId="403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80A85EF1-3BAF-4B73-AD62-0088C86B3A9B}" dt="2024-09-12T00:35:56.578" v="54" actId="1076"/>
        <pc:sldMkLst>
          <pc:docMk/>
          <pc:sldMk cId="0" sldId="271"/>
        </pc:sldMkLst>
        <pc:spChg chg="mod">
          <ac:chgData name="Verrah A. Otiende" userId="2ea52888-5cb3-4ca8-9d32-aeb97cb7a0a3" providerId="ADAL" clId="{80A85EF1-3BAF-4B73-AD62-0088C86B3A9B}" dt="2024-09-12T00:35:27.629" v="53" actId="403"/>
          <ac:spMkLst>
            <pc:docMk/>
            <pc:sldMk cId="0" sldId="271"/>
            <ac:spMk id="3" creationId="{00000000-0000-0000-0000-000000000000}"/>
          </ac:spMkLst>
        </pc:spChg>
        <pc:picChg chg="mod">
          <ac:chgData name="Verrah A. Otiende" userId="2ea52888-5cb3-4ca8-9d32-aeb97cb7a0a3" providerId="ADAL" clId="{80A85EF1-3BAF-4B73-AD62-0088C86B3A9B}" dt="2024-09-12T00:35:56.578" v="54" actId="1076"/>
          <ac:picMkLst>
            <pc:docMk/>
            <pc:sldMk cId="0" sldId="271"/>
            <ac:picMk id="5" creationId="{73AF9C20-80F2-98A1-52DA-E666EED7A48C}"/>
          </ac:picMkLst>
        </pc:picChg>
      </pc:sldChg>
      <pc:sldChg chg="modSp mod">
        <pc:chgData name="Verrah A. Otiende" userId="2ea52888-5cb3-4ca8-9d32-aeb97cb7a0a3" providerId="ADAL" clId="{80A85EF1-3BAF-4B73-AD62-0088C86B3A9B}" dt="2024-09-12T00:37:45.530" v="70" actId="27636"/>
        <pc:sldMkLst>
          <pc:docMk/>
          <pc:sldMk cId="0" sldId="273"/>
        </pc:sldMkLst>
        <pc:spChg chg="mod">
          <ac:chgData name="Verrah A. Otiende" userId="2ea52888-5cb3-4ca8-9d32-aeb97cb7a0a3" providerId="ADAL" clId="{80A85EF1-3BAF-4B73-AD62-0088C86B3A9B}" dt="2024-09-12T00:37:45.530" v="70" actId="27636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80A85EF1-3BAF-4B73-AD62-0088C86B3A9B}" dt="2024-09-12T08:22:58.132" v="102" actId="33524"/>
        <pc:sldMkLst>
          <pc:docMk/>
          <pc:sldMk cId="0" sldId="274"/>
        </pc:sldMkLst>
        <pc:spChg chg="mod">
          <ac:chgData name="Verrah A. Otiende" userId="2ea52888-5cb3-4ca8-9d32-aeb97cb7a0a3" providerId="ADAL" clId="{80A85EF1-3BAF-4B73-AD62-0088C86B3A9B}" dt="2024-09-12T08:22:58.132" v="102" actId="33524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80A85EF1-3BAF-4B73-AD62-0088C86B3A9B}" dt="2024-09-12T00:39:38.908" v="86" actId="404"/>
        <pc:sldMkLst>
          <pc:docMk/>
          <pc:sldMk cId="0" sldId="275"/>
        </pc:sldMkLst>
        <pc:spChg chg="mod">
          <ac:chgData name="Verrah A. Otiende" userId="2ea52888-5cb3-4ca8-9d32-aeb97cb7a0a3" providerId="ADAL" clId="{80A85EF1-3BAF-4B73-AD62-0088C86B3A9B}" dt="2024-09-12T00:39:38.908" v="86" actId="404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80A85EF1-3BAF-4B73-AD62-0088C86B3A9B}" dt="2024-09-12T00:40:01.743" v="91" actId="404"/>
        <pc:sldMkLst>
          <pc:docMk/>
          <pc:sldMk cId="0" sldId="276"/>
        </pc:sldMkLst>
        <pc:spChg chg="mod">
          <ac:chgData name="Verrah A. Otiende" userId="2ea52888-5cb3-4ca8-9d32-aeb97cb7a0a3" providerId="ADAL" clId="{80A85EF1-3BAF-4B73-AD62-0088C86B3A9B}" dt="2024-09-12T00:40:01.743" v="91" actId="404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80A85EF1-3BAF-4B73-AD62-0088C86B3A9B}" dt="2024-09-12T00:40:18.545" v="93" actId="14100"/>
        <pc:sldMkLst>
          <pc:docMk/>
          <pc:sldMk cId="0" sldId="277"/>
        </pc:sldMkLst>
        <pc:spChg chg="mod">
          <ac:chgData name="Verrah A. Otiende" userId="2ea52888-5cb3-4ca8-9d32-aeb97cb7a0a3" providerId="ADAL" clId="{80A85EF1-3BAF-4B73-AD62-0088C86B3A9B}" dt="2024-09-12T00:40:18.545" v="93" actId="14100"/>
          <ac:spMkLst>
            <pc:docMk/>
            <pc:sldMk cId="0" sldId="277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80A85EF1-3BAF-4B73-AD62-0088C86B3A9B}" dt="2024-09-12T00:41:16.895" v="101" actId="14100"/>
        <pc:sldMkLst>
          <pc:docMk/>
          <pc:sldMk cId="0" sldId="278"/>
        </pc:sldMkLst>
        <pc:spChg chg="mod">
          <ac:chgData name="Verrah A. Otiende" userId="2ea52888-5cb3-4ca8-9d32-aeb97cb7a0a3" providerId="ADAL" clId="{80A85EF1-3BAF-4B73-AD62-0088C86B3A9B}" dt="2024-09-12T00:41:16.895" v="101" actId="14100"/>
          <ac:spMkLst>
            <pc:docMk/>
            <pc:sldMk cId="0" sldId="278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80A85EF1-3BAF-4B73-AD62-0088C86B3A9B}" dt="2024-09-12T08:23:27.009" v="104" actId="27636"/>
        <pc:sldMkLst>
          <pc:docMk/>
          <pc:sldMk cId="1883351878" sldId="281"/>
        </pc:sldMkLst>
        <pc:spChg chg="mod">
          <ac:chgData name="Verrah A. Otiende" userId="2ea52888-5cb3-4ca8-9d32-aeb97cb7a0a3" providerId="ADAL" clId="{80A85EF1-3BAF-4B73-AD62-0088C86B3A9B}" dt="2024-09-12T08:23:27.009" v="104" actId="27636"/>
          <ac:spMkLst>
            <pc:docMk/>
            <pc:sldMk cId="1883351878" sldId="281"/>
            <ac:spMk id="2" creationId="{855FF5AA-BC8C-F583-BF25-B113EB30352F}"/>
          </ac:spMkLst>
        </pc:spChg>
        <pc:spChg chg="mod">
          <ac:chgData name="Verrah A. Otiende" userId="2ea52888-5cb3-4ca8-9d32-aeb97cb7a0a3" providerId="ADAL" clId="{80A85EF1-3BAF-4B73-AD62-0088C86B3A9B}" dt="2024-09-12T00:36:23.760" v="58" actId="1036"/>
          <ac:spMkLst>
            <pc:docMk/>
            <pc:sldMk cId="1883351878" sldId="281"/>
            <ac:spMk id="3" creationId="{35D7B262-EDE6-F0A9-EA2F-125B8F06301D}"/>
          </ac:spMkLst>
        </pc:spChg>
      </pc:sldChg>
      <pc:sldChg chg="modSp mod">
        <pc:chgData name="Verrah A. Otiende" userId="2ea52888-5cb3-4ca8-9d32-aeb97cb7a0a3" providerId="ADAL" clId="{80A85EF1-3BAF-4B73-AD62-0088C86B3A9B}" dt="2024-09-12T00:29:20.843" v="13" actId="20577"/>
        <pc:sldMkLst>
          <pc:docMk/>
          <pc:sldMk cId="4073032721" sldId="283"/>
        </pc:sldMkLst>
        <pc:spChg chg="mod">
          <ac:chgData name="Verrah A. Otiende" userId="2ea52888-5cb3-4ca8-9d32-aeb97cb7a0a3" providerId="ADAL" clId="{80A85EF1-3BAF-4B73-AD62-0088C86B3A9B}" dt="2024-09-12T00:29:20.843" v="13" actId="20577"/>
          <ac:spMkLst>
            <pc:docMk/>
            <pc:sldMk cId="4073032721" sldId="283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80A85EF1-3BAF-4B73-AD62-0088C86B3A9B}" dt="2024-09-12T00:32:13.564" v="27"/>
        <pc:sldMkLst>
          <pc:docMk/>
          <pc:sldMk cId="3120462769" sldId="284"/>
        </pc:sldMkLst>
        <pc:spChg chg="mod">
          <ac:chgData name="Verrah A. Otiende" userId="2ea52888-5cb3-4ca8-9d32-aeb97cb7a0a3" providerId="ADAL" clId="{80A85EF1-3BAF-4B73-AD62-0088C86B3A9B}" dt="2024-09-12T00:32:13.564" v="27"/>
          <ac:spMkLst>
            <pc:docMk/>
            <pc:sldMk cId="3120462769" sldId="284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80A85EF1-3BAF-4B73-AD62-0088C86B3A9B}" dt="2024-09-12T00:34:49.548" v="42" actId="27636"/>
        <pc:sldMkLst>
          <pc:docMk/>
          <pc:sldMk cId="1571989359" sldId="285"/>
        </pc:sldMkLst>
        <pc:spChg chg="mod">
          <ac:chgData name="Verrah A. Otiende" userId="2ea52888-5cb3-4ca8-9d32-aeb97cb7a0a3" providerId="ADAL" clId="{80A85EF1-3BAF-4B73-AD62-0088C86B3A9B}" dt="2024-09-12T00:34:49.548" v="42" actId="27636"/>
          <ac:spMkLst>
            <pc:docMk/>
            <pc:sldMk cId="1571989359" sldId="285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80A85EF1-3BAF-4B73-AD62-0088C86B3A9B}" dt="2024-09-12T00:37:26.302" v="67" actId="403"/>
        <pc:sldMkLst>
          <pc:docMk/>
          <pc:sldMk cId="2611956376" sldId="286"/>
        </pc:sldMkLst>
        <pc:spChg chg="mod">
          <ac:chgData name="Verrah A. Otiende" userId="2ea52888-5cb3-4ca8-9d32-aeb97cb7a0a3" providerId="ADAL" clId="{80A85EF1-3BAF-4B73-AD62-0088C86B3A9B}" dt="2024-09-12T00:37:26.302" v="67" actId="403"/>
          <ac:spMkLst>
            <pc:docMk/>
            <pc:sldMk cId="2611956376" sldId="286"/>
            <ac:spMk id="2" creationId="{855FF5AA-BC8C-F583-BF25-B113EB30352F}"/>
          </ac:spMkLst>
        </pc:spChg>
        <pc:spChg chg="mod">
          <ac:chgData name="Verrah A. Otiende" userId="2ea52888-5cb3-4ca8-9d32-aeb97cb7a0a3" providerId="ADAL" clId="{80A85EF1-3BAF-4B73-AD62-0088C86B3A9B}" dt="2024-09-12T00:37:09.948" v="66" actId="27636"/>
          <ac:spMkLst>
            <pc:docMk/>
            <pc:sldMk cId="2611956376" sldId="286"/>
            <ac:spMk id="3" creationId="{35D7B262-EDE6-F0A9-EA2F-125B8F06301D}"/>
          </ac:spMkLst>
        </pc:spChg>
      </pc:sldChg>
      <pc:sldChg chg="modSp mod">
        <pc:chgData name="Verrah A. Otiende" userId="2ea52888-5cb3-4ca8-9d32-aeb97cb7a0a3" providerId="ADAL" clId="{80A85EF1-3BAF-4B73-AD62-0088C86B3A9B}" dt="2024-09-12T00:39:19.706" v="82" actId="403"/>
        <pc:sldMkLst>
          <pc:docMk/>
          <pc:sldMk cId="3454876597" sldId="287"/>
        </pc:sldMkLst>
        <pc:spChg chg="mod">
          <ac:chgData name="Verrah A. Otiende" userId="2ea52888-5cb3-4ca8-9d32-aeb97cb7a0a3" providerId="ADAL" clId="{80A85EF1-3BAF-4B73-AD62-0088C86B3A9B}" dt="2024-09-12T00:39:19.706" v="82" actId="403"/>
          <ac:spMkLst>
            <pc:docMk/>
            <pc:sldMk cId="3454876597" sldId="287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80A85EF1-3BAF-4B73-AD62-0088C86B3A9B}" dt="2024-09-12T00:40:54.797" v="99" actId="255"/>
        <pc:sldMkLst>
          <pc:docMk/>
          <pc:sldMk cId="1991662272" sldId="288"/>
        </pc:sldMkLst>
        <pc:spChg chg="mod">
          <ac:chgData name="Verrah A. Otiende" userId="2ea52888-5cb3-4ca8-9d32-aeb97cb7a0a3" providerId="ADAL" clId="{80A85EF1-3BAF-4B73-AD62-0088C86B3A9B}" dt="2024-09-12T00:40:54.797" v="99" actId="255"/>
          <ac:spMkLst>
            <pc:docMk/>
            <pc:sldMk cId="1991662272" sldId="288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80A85EF1-3BAF-4B73-AD62-0088C86B3A9B}" dt="2024-09-12T00:38:53.323" v="79" actId="404"/>
        <pc:sldMkLst>
          <pc:docMk/>
          <pc:sldMk cId="1143827246" sldId="289"/>
        </pc:sldMkLst>
        <pc:spChg chg="mod">
          <ac:chgData name="Verrah A. Otiende" userId="2ea52888-5cb3-4ca8-9d32-aeb97cb7a0a3" providerId="ADAL" clId="{80A85EF1-3BAF-4B73-AD62-0088C86B3A9B}" dt="2024-09-12T00:38:53.323" v="79" actId="404"/>
          <ac:spMkLst>
            <pc:docMk/>
            <pc:sldMk cId="1143827246" sldId="289"/>
            <ac:spMk id="3" creationId="{00000000-0000-0000-0000-000000000000}"/>
          </ac:spMkLst>
        </pc:spChg>
      </pc:sldChg>
    </pc:docChg>
  </pc:docChgLst>
  <pc:docChgLst>
    <pc:chgData name="Verrah A. Otiende" userId="2ea52888-5cb3-4ca8-9d32-aeb97cb7a0a3" providerId="ADAL" clId="{EC1DE8D8-9D08-4936-A493-50F9786D1EE4}"/>
    <pc:docChg chg="undo custSel modSld">
      <pc:chgData name="Verrah A. Otiende" userId="2ea52888-5cb3-4ca8-9d32-aeb97cb7a0a3" providerId="ADAL" clId="{EC1DE8D8-9D08-4936-A493-50F9786D1EE4}" dt="2024-09-10T08:03:24.616" v="240" actId="403"/>
      <pc:docMkLst>
        <pc:docMk/>
      </pc:docMkLst>
      <pc:sldChg chg="delSp mod">
        <pc:chgData name="Verrah A. Otiende" userId="2ea52888-5cb3-4ca8-9d32-aeb97cb7a0a3" providerId="ADAL" clId="{EC1DE8D8-9D08-4936-A493-50F9786D1EE4}" dt="2024-09-10T07:41:08.021" v="0" actId="478"/>
        <pc:sldMkLst>
          <pc:docMk/>
          <pc:sldMk cId="0" sldId="256"/>
        </pc:sldMkLst>
        <pc:spChg chg="del">
          <ac:chgData name="Verrah A. Otiende" userId="2ea52888-5cb3-4ca8-9d32-aeb97cb7a0a3" providerId="ADAL" clId="{EC1DE8D8-9D08-4936-A493-50F9786D1EE4}" dt="2024-09-10T07:41:08.021" v="0" actId="478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Verrah A. Otiende" userId="2ea52888-5cb3-4ca8-9d32-aeb97cb7a0a3" providerId="ADAL" clId="{EC1DE8D8-9D08-4936-A493-50F9786D1EE4}" dt="2024-09-10T07:50:53.328" v="78" actId="403"/>
        <pc:sldMkLst>
          <pc:docMk/>
          <pc:sldMk cId="0" sldId="257"/>
        </pc:sldMkLst>
        <pc:spChg chg="mod">
          <ac:chgData name="Verrah A. Otiende" userId="2ea52888-5cb3-4ca8-9d32-aeb97cb7a0a3" providerId="ADAL" clId="{EC1DE8D8-9D08-4936-A493-50F9786D1EE4}" dt="2024-09-10T07:50:53.328" v="78" actId="403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EC1DE8D8-9D08-4936-A493-50F9786D1EE4}" dt="2024-09-10T07:52:53.280" v="108" actId="1076"/>
        <pc:sldMkLst>
          <pc:docMk/>
          <pc:sldMk cId="0" sldId="258"/>
        </pc:sldMkLst>
        <pc:spChg chg="mod">
          <ac:chgData name="Verrah A. Otiende" userId="2ea52888-5cb3-4ca8-9d32-aeb97cb7a0a3" providerId="ADAL" clId="{EC1DE8D8-9D08-4936-A493-50F9786D1EE4}" dt="2024-09-10T07:52:53.280" v="108" actId="107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EC1DE8D8-9D08-4936-A493-50F9786D1EE4}" dt="2024-09-10T07:48:11.777" v="53" actId="14100"/>
        <pc:sldMkLst>
          <pc:docMk/>
          <pc:sldMk cId="0" sldId="259"/>
        </pc:sldMkLst>
        <pc:spChg chg="mod">
          <ac:chgData name="Verrah A. Otiende" userId="2ea52888-5cb3-4ca8-9d32-aeb97cb7a0a3" providerId="ADAL" clId="{EC1DE8D8-9D08-4936-A493-50F9786D1EE4}" dt="2024-09-10T07:48:11.777" v="53" actId="14100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EC1DE8D8-9D08-4936-A493-50F9786D1EE4}" dt="2024-09-10T07:56:33.825" v="149" actId="5793"/>
        <pc:sldMkLst>
          <pc:docMk/>
          <pc:sldMk cId="0" sldId="260"/>
        </pc:sldMkLst>
        <pc:spChg chg="mod">
          <ac:chgData name="Verrah A. Otiende" userId="2ea52888-5cb3-4ca8-9d32-aeb97cb7a0a3" providerId="ADAL" clId="{EC1DE8D8-9D08-4936-A493-50F9786D1EE4}" dt="2024-09-10T07:56:33.825" v="149" actId="5793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EC1DE8D8-9D08-4936-A493-50F9786D1EE4}" dt="2024-09-10T07:57:07.263" v="158" actId="20577"/>
        <pc:sldMkLst>
          <pc:docMk/>
          <pc:sldMk cId="0" sldId="261"/>
        </pc:sldMkLst>
        <pc:spChg chg="mod">
          <ac:chgData name="Verrah A. Otiende" userId="2ea52888-5cb3-4ca8-9d32-aeb97cb7a0a3" providerId="ADAL" clId="{EC1DE8D8-9D08-4936-A493-50F9786D1EE4}" dt="2024-09-10T07:57:07.263" v="158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EC1DE8D8-9D08-4936-A493-50F9786D1EE4}" dt="2024-09-10T07:57:44.870" v="164" actId="1076"/>
        <pc:sldMkLst>
          <pc:docMk/>
          <pc:sldMk cId="0" sldId="263"/>
        </pc:sldMkLst>
        <pc:spChg chg="mod">
          <ac:chgData name="Verrah A. Otiende" userId="2ea52888-5cb3-4ca8-9d32-aeb97cb7a0a3" providerId="ADAL" clId="{EC1DE8D8-9D08-4936-A493-50F9786D1EE4}" dt="2024-09-10T07:57:44.870" v="164" actId="1076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EC1DE8D8-9D08-4936-A493-50F9786D1EE4}" dt="2024-09-10T07:58:26.643" v="183" actId="12"/>
        <pc:sldMkLst>
          <pc:docMk/>
          <pc:sldMk cId="0" sldId="264"/>
        </pc:sldMkLst>
        <pc:spChg chg="mod">
          <ac:chgData name="Verrah A. Otiende" userId="2ea52888-5cb3-4ca8-9d32-aeb97cb7a0a3" providerId="ADAL" clId="{EC1DE8D8-9D08-4936-A493-50F9786D1EE4}" dt="2024-09-10T07:58:26.643" v="183" actId="12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EC1DE8D8-9D08-4936-A493-50F9786D1EE4}" dt="2024-09-10T08:03:24.616" v="240" actId="403"/>
        <pc:sldMkLst>
          <pc:docMk/>
          <pc:sldMk cId="0" sldId="266"/>
        </pc:sldMkLst>
        <pc:spChg chg="mod">
          <ac:chgData name="Verrah A. Otiende" userId="2ea52888-5cb3-4ca8-9d32-aeb97cb7a0a3" providerId="ADAL" clId="{EC1DE8D8-9D08-4936-A493-50F9786D1EE4}" dt="2024-09-10T08:03:24.616" v="240" actId="403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EC1DE8D8-9D08-4936-A493-50F9786D1EE4}" dt="2024-09-10T07:55:53.723" v="144" actId="20577"/>
        <pc:sldMkLst>
          <pc:docMk/>
          <pc:sldMk cId="3724040892" sldId="279"/>
        </pc:sldMkLst>
        <pc:spChg chg="mod">
          <ac:chgData name="Verrah A. Otiende" userId="2ea52888-5cb3-4ca8-9d32-aeb97cb7a0a3" providerId="ADAL" clId="{EC1DE8D8-9D08-4936-A493-50F9786D1EE4}" dt="2024-09-10T07:55:53.723" v="144" actId="20577"/>
          <ac:spMkLst>
            <pc:docMk/>
            <pc:sldMk cId="3724040892" sldId="279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EC1DE8D8-9D08-4936-A493-50F9786D1EE4}" dt="2024-09-10T07:56:09.968" v="145" actId="5793"/>
        <pc:sldMkLst>
          <pc:docMk/>
          <pc:sldMk cId="2470405568" sldId="280"/>
        </pc:sldMkLst>
        <pc:spChg chg="mod">
          <ac:chgData name="Verrah A. Otiende" userId="2ea52888-5cb3-4ca8-9d32-aeb97cb7a0a3" providerId="ADAL" clId="{EC1DE8D8-9D08-4936-A493-50F9786D1EE4}" dt="2024-09-10T07:56:09.968" v="145" actId="5793"/>
          <ac:spMkLst>
            <pc:docMk/>
            <pc:sldMk cId="2470405568" sldId="280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EC1DE8D8-9D08-4936-A493-50F9786D1EE4}" dt="2024-09-10T08:02:22.218" v="226" actId="14100"/>
        <pc:sldMkLst>
          <pc:docMk/>
          <pc:sldMk cId="3439189851" sldId="282"/>
        </pc:sldMkLst>
        <pc:spChg chg="mod">
          <ac:chgData name="Verrah A. Otiende" userId="2ea52888-5cb3-4ca8-9d32-aeb97cb7a0a3" providerId="ADAL" clId="{EC1DE8D8-9D08-4936-A493-50F9786D1EE4}" dt="2024-09-10T08:02:22.218" v="226" actId="14100"/>
          <ac:spMkLst>
            <pc:docMk/>
            <pc:sldMk cId="3439189851" sldId="282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EC1DE8D8-9D08-4936-A493-50F9786D1EE4}" dt="2024-09-10T08:02:53.587" v="234" actId="114"/>
        <pc:sldMkLst>
          <pc:docMk/>
          <pc:sldMk cId="2461143938" sldId="290"/>
        </pc:sldMkLst>
        <pc:spChg chg="mod">
          <ac:chgData name="Verrah A. Otiende" userId="2ea52888-5cb3-4ca8-9d32-aeb97cb7a0a3" providerId="ADAL" clId="{EC1DE8D8-9D08-4936-A493-50F9786D1EE4}" dt="2024-09-10T08:02:53.587" v="234" actId="114"/>
          <ac:spMkLst>
            <pc:docMk/>
            <pc:sldMk cId="2461143938" sldId="290"/>
            <ac:spMk id="3" creationId="{00000000-0000-0000-0000-000000000000}"/>
          </ac:spMkLst>
        </pc:spChg>
      </pc:sldChg>
      <pc:sldChg chg="modSp mod">
        <pc:chgData name="Verrah A. Otiende" userId="2ea52888-5cb3-4ca8-9d32-aeb97cb7a0a3" providerId="ADAL" clId="{EC1DE8D8-9D08-4936-A493-50F9786D1EE4}" dt="2024-09-10T08:01:41.805" v="223" actId="27636"/>
        <pc:sldMkLst>
          <pc:docMk/>
          <pc:sldMk cId="4131973725" sldId="291"/>
        </pc:sldMkLst>
        <pc:spChg chg="mod">
          <ac:chgData name="Verrah A. Otiende" userId="2ea52888-5cb3-4ca8-9d32-aeb97cb7a0a3" providerId="ADAL" clId="{EC1DE8D8-9D08-4936-A493-50F9786D1EE4}" dt="2024-09-10T08:01:41.805" v="223" actId="27636"/>
          <ac:spMkLst>
            <pc:docMk/>
            <pc:sldMk cId="4131973725" sldId="29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6741B-68F9-4862-8DC1-C2ABD63D172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4D391-F4A4-47EC-A273-FC6653CBD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7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ar-AE" i="0">
                    <a:latin typeface="Cambria Math" panose="02040503050406030204" pitchFamily="18" charset="0"/>
                  </a:rPr>
                  <a:t>𝑐(𝑠_𝐷,𝑎_𝑇 )=𝑐(𝑠_𝑊,𝑎_𝑇 )=𝑐_𝑊𝑆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4D391-F4A4-47EC-A273-FC6653CBDD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05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(c is cost of test)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4D391-F4A4-47EC-A273-FC6653CBDD6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6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2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40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202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5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99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23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389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2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0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4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1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0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0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7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3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1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3940" y="1049910"/>
            <a:ext cx="5856119" cy="307797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46249" y="1155698"/>
            <a:ext cx="5657851" cy="287655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342727"/>
            <a:ext cx="9173373" cy="494744"/>
            <a:chOff x="-16934" y="3123631"/>
            <a:chExt cx="12231160" cy="659658"/>
          </a:xfrm>
        </p:grpSpPr>
        <p:sp>
          <p:nvSpPr>
            <p:cNvPr id="16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8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8" y="1403348"/>
            <a:ext cx="5111752" cy="1136650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3100">
                <a:solidFill>
                  <a:schemeClr val="bg1"/>
                </a:solidFill>
              </a:rPr>
              <a:t>Introduction to Bayesian Inference and Decision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8" y="2743197"/>
            <a:ext cx="5111752" cy="99060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br>
              <a:rPr lang="en-US">
                <a:solidFill>
                  <a:schemeClr val="bg1"/>
                </a:solidFill>
              </a:rPr>
            </a:b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STA 4030A - Bayesian Inference and Decision Theory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2641598"/>
            <a:ext cx="51117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Example: Disease Problem with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958955"/>
                <a:ext cx="8417053" cy="2587265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2400" dirty="0"/>
                  <a:t>We can perform a test before deciding whether to treat the patient</a:t>
                </a:r>
              </a:p>
              <a:p>
                <a:pPr marL="0" lvl="0" indent="0">
                  <a:lnSpc>
                    <a:spcPct val="90000"/>
                  </a:lnSpc>
                  <a:buNone/>
                </a:pPr>
                <a:endParaRPr lang="en-US" sz="2400" dirty="0"/>
              </a:p>
              <a:p>
                <a:pPr lvl="0">
                  <a:lnSpc>
                    <a:spcPct val="90000"/>
                  </a:lnSpc>
                </a:pPr>
                <a:r>
                  <a:rPr lang="en-US" sz="2400" dirty="0"/>
                  <a:t>Test has two outcomes: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ar-AE" sz="2400" dirty="0"/>
                  <a:t> (</a:t>
                </a:r>
                <a:r>
                  <a:rPr lang="en-US" sz="2400" dirty="0"/>
                  <a:t>positive)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ar-AE" sz="2400" dirty="0"/>
                  <a:t> (</a:t>
                </a:r>
                <a:r>
                  <a:rPr lang="en-US" sz="2400" dirty="0"/>
                  <a:t>negative)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sz="2400" dirty="0"/>
                  <a:t>Quality of test is characterized by two numbers:</a:t>
                </a:r>
              </a:p>
              <a:p>
                <a:pPr lvl="0">
                  <a:lnSpc>
                    <a:spcPct val="90000"/>
                  </a:lnSpc>
                </a:pPr>
                <a:endParaRPr lang="en-US" sz="2400" dirty="0"/>
              </a:p>
              <a:p>
                <a:pPr lvl="1">
                  <a:lnSpc>
                    <a:spcPct val="90000"/>
                  </a:lnSpc>
                  <a:buFont typeface="Garamond" panose="02020404030301010803" pitchFamily="18" charset="0"/>
                  <a:buChar char="–"/>
                </a:pPr>
                <a:r>
                  <a:rPr lang="en-US" sz="2400" dirty="0"/>
                  <a:t>Sensitivity: Probability that test is positive if patient has disease</a:t>
                </a:r>
              </a:p>
              <a:p>
                <a:pPr lvl="1">
                  <a:lnSpc>
                    <a:spcPct val="90000"/>
                  </a:lnSpc>
                  <a:buFont typeface="Garamond" panose="02020404030301010803" pitchFamily="18" charset="0"/>
                  <a:buChar char="–"/>
                </a:pPr>
                <a:r>
                  <a:rPr lang="en-US" sz="2400" dirty="0"/>
                  <a:t>Specificity: Probability that test is negative if patient does not have disease</a:t>
                </a:r>
              </a:p>
              <a:p>
                <a:pPr marL="0" lvl="0" indent="0">
                  <a:lnSpc>
                    <a:spcPct val="90000"/>
                  </a:lnSpc>
                  <a:buNone/>
                </a:pPr>
                <a:endParaRPr lang="ar-A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958955"/>
                <a:ext cx="8417053" cy="2587265"/>
              </a:xfrm>
              <a:blipFill>
                <a:blip r:embed="rId3"/>
                <a:stretch>
                  <a:fillRect l="-870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Example: Disease Problem with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2002498"/>
                <a:ext cx="8417053" cy="2777528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2000" b="1" dirty="0"/>
                  <a:t>Test characteristics</a:t>
                </a:r>
              </a:p>
              <a:p>
                <a:pPr lvl="0" indent="0" algn="ctr">
                  <a:lnSpc>
                    <a:spcPct val="90000"/>
                  </a:lnSpc>
                  <a:buNone/>
                </a:pPr>
                <a:r>
                  <a:rPr lang="en-US" sz="2000" dirty="0"/>
                  <a:t>Sensitivity: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ar-AE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r-AE" sz="2000" dirty="0" err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ar-AE" sz="2000" dirty="0" err="1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r-AE" sz="2000" dirty="0" err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ar-AE" sz="2000" dirty="0" err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d>
                    <m:r>
                      <a:rPr lang="ar-AE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2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2000" dirty="0">
                        <a:latin typeface="Cambria Math" panose="02040503050406030204" pitchFamily="18" charset="0"/>
                      </a:rPr>
                      <m:t>95</m:t>
                    </m:r>
                  </m:oMath>
                </a14:m>
                <a:r>
                  <a:rPr lang="ar-AE" sz="2000" dirty="0"/>
                  <a:t>
</a:t>
                </a:r>
                <a:r>
                  <a:rPr lang="en-US" sz="2000" dirty="0"/>
                  <a:t>Specificity: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ar-AE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r-AE" sz="2000" dirty="0" err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ar-AE" sz="2000" dirty="0" err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r-AE" sz="2000" dirty="0" err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ar-AE" sz="2000" dirty="0" err="1"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e>
                    </m:d>
                    <m:r>
                      <a:rPr lang="ar-AE" sz="2000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ar-AE" sz="2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2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2000" dirty="0">
                        <a:latin typeface="Cambria Math" panose="02040503050406030204" pitchFamily="18" charset="0"/>
                      </a:rPr>
                      <m:t>85</m:t>
                    </m:r>
                  </m:oMath>
                </a14:m>
                <a:endParaRPr lang="ar-AE" sz="2000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2000" dirty="0"/>
                  <a:t>How does the model change if test results are available?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700" dirty="0"/>
                  <a:t>Take test, observe outcome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i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sz="1700" dirty="0"/>
              </a:p>
              <a:p>
                <a:pPr lvl="1">
                  <a:lnSpc>
                    <a:spcPct val="90000"/>
                  </a:lnSpc>
                </a:pPr>
                <a:r>
                  <a:rPr lang="en-US" sz="1700" dirty="0"/>
                  <a:t>Revise prior beliefs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i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ar-AE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r-AE" sz="17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ar-AE" sz="1700" i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sz="1700" dirty="0"/>
                  <a:t> </a:t>
                </a:r>
                <a:r>
                  <a:rPr lang="en-US" sz="1700" dirty="0"/>
                  <a:t>to obtain posterior beliefs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i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ar-AE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r-AE" sz="17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ar-AE" sz="1700" i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ar-AE" sz="17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ar-AE" sz="17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endParaRPr lang="ar-AE" sz="1700" dirty="0"/>
              </a:p>
              <a:p>
                <a:pPr lvl="1">
                  <a:lnSpc>
                    <a:spcPct val="90000"/>
                  </a:lnSpc>
                </a:pPr>
                <a:r>
                  <a:rPr lang="en-US" sz="1700" dirty="0"/>
                  <a:t>Re-compute optimal decision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i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ar-AE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r-AE" sz="17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ar-AE" sz="1700" i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ar-AE" sz="17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ar-AE" sz="17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endParaRPr lang="ar-AE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2002498"/>
                <a:ext cx="8417053" cy="2777528"/>
              </a:xfrm>
              <a:blipFill>
                <a:blip r:embed="rId3"/>
                <a:stretch>
                  <a:fillRect l="-72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97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Example: Disease Problem with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1550" y="1959192"/>
                <a:ext cx="7200897" cy="244770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Review of Problem Ingredients: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dirty="0"/>
                  <a:t> (prior probability of disease)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95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85</m:t>
                    </m:r>
                  </m:oMath>
                </a14:m>
                <a:r>
                  <a:rPr dirty="0"/>
                  <a:t> (sensitivity &amp; specificity of test)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𝑊𝑁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100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𝑊𝑆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90</m:t>
                    </m:r>
                    <m:r>
                      <a:rPr>
                        <a:latin typeface="Cambria Math" panose="02040503050406030204" pitchFamily="18" charset="0"/>
                      </a:rPr>
                      <m:t>;</m:t>
                    </m:r>
                    <m:r>
                      <a:rPr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𝐷𝑁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(utilities)</a:t>
                </a:r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550" y="1959192"/>
                <a:ext cx="7200897" cy="2447709"/>
              </a:xfrm>
              <a:blipFill>
                <a:blip r:embed="rId3"/>
                <a:stretch>
                  <a:fillRect l="-761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Example: Disease Problem with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841035"/>
                <a:ext cx="8417053" cy="281618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If positive test: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95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95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731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731</m:t>
                      </m:r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731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26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731</m:t>
                      </m:r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731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90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Best action</a:t>
                </a:r>
                <a:r>
                  <a:rPr dirty="0"/>
                  <a:t>: Treat.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841035"/>
                <a:ext cx="8417053" cy="2816183"/>
              </a:xfrm>
              <a:blipFill>
                <a:blip r:embed="rId3"/>
                <a:stretch>
                  <a:fillRect l="-725" t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18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Example: Disease Problem with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963845"/>
                <a:ext cx="8417053" cy="25823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If negative test: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05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05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85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025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025</m:t>
                      </m:r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025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97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025</m:t>
                      </m:r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025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90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Best action</a:t>
                </a:r>
                <a:r>
                  <a:rPr dirty="0"/>
                  <a:t>: Don’t treat.</a:t>
                </a:r>
                <a:endParaRPr lang="en-US" dirty="0"/>
              </a:p>
              <a:p>
                <a:r>
                  <a:rPr lang="en-US" dirty="0"/>
                  <a:t>Optimal policy is to treat if positive and don’t treat if negative. We will call this strategy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FollowTest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963845"/>
                <a:ext cx="8417053" cy="2582375"/>
              </a:xfrm>
              <a:blipFill>
                <a:blip r:embed="rId3"/>
                <a:stretch>
                  <a:fillRect l="-652" t="-1415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14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Decision Tree for Disease Model with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963845"/>
                <a:ext cx="8417053" cy="3002165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dirty="0"/>
                  <a:t>To model a decision problem, we specify: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dirty="0"/>
                  <a:t>Possible actions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in medical example]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dirty="0"/>
                  <a:t>Consequences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𝑊𝑁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𝑊𝑆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𝐷𝑁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in medical example]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dirty="0"/>
                  <a:t>States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in medical example]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dirty="0"/>
                  <a:t>Probabilities of states depend on test outcome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ar-AE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025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sz="2000" dirty="0"/>
                  <a:t> = 0.975 </a:t>
                </a:r>
                <a:r>
                  <a:rPr lang="en-US" sz="2000" dirty="0"/>
                  <a:t>with negative test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ar-AE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731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sz="2000" dirty="0"/>
                  <a:t> = 0.269 </a:t>
                </a:r>
                <a:r>
                  <a:rPr lang="en-US" sz="2000" dirty="0"/>
                  <a:t>with positive test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963845"/>
                <a:ext cx="8417053" cy="3002165"/>
              </a:xfrm>
              <a:blipFill>
                <a:blip r:embed="rId3"/>
                <a:stretch>
                  <a:fillRect l="-725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Decision Tree for Disease Model with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4" y="1836674"/>
                <a:ext cx="8417052" cy="3077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dirty="0"/>
                  <a:t>Utilities for consequences [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𝑊𝑁</m:t>
                            </m:r>
                          </m:sub>
                        </m:sSub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100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𝑊𝑆</m:t>
                            </m:r>
                          </m:sub>
                        </m:sSub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90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;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𝐷𝑁</m:t>
                            </m:r>
                          </m:sub>
                        </m:sSub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in medical example]</a:t>
                </a:r>
              </a:p>
              <a:p>
                <a:pPr marL="0" lv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dirty="0"/>
                  <a:t>To find the best decision we calculate the expected utility for each action given the test result and choose the best</a:t>
                </a:r>
              </a:p>
              <a:p>
                <a:pPr marL="0" lv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lvl="0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90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;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97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ar-AE" dirty="0"/>
                  <a:t>; </a:t>
                </a:r>
                <a:r>
                  <a:rPr lang="en-US" dirty="0"/>
                  <a:t>best decision is not to treat if test is negative</a:t>
                </a:r>
              </a:p>
              <a:p>
                <a:pPr lvl="0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90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;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26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ar-AE" dirty="0"/>
                  <a:t>; </a:t>
                </a:r>
                <a:r>
                  <a:rPr lang="en-US" dirty="0"/>
                  <a:t>best decision is to treat if test is positive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dirty="0"/>
                  <a:t>We always make our decision based on the information we have at the time of the decision, so if a test result is available, we use the probability given the test result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4" y="1836674"/>
                <a:ext cx="8417052" cy="3077297"/>
              </a:xfrm>
              <a:blipFill>
                <a:blip r:embed="rId3"/>
                <a:stretch>
                  <a:fillRect l="-725" t="-2178" r="-725" b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03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Should We Gather Information?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855554"/>
                <a:ext cx="8417053" cy="292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700" dirty="0"/>
                  <a:t>Reminder of problem ingredients:</a:t>
                </a:r>
              </a:p>
              <a:p>
                <a:pPr lvl="0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ar-AE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ar-AE" sz="1700" dirty="0"/>
                  <a:t> (</a:t>
                </a:r>
                <a:r>
                  <a:rPr lang="en-US" sz="1700" dirty="0"/>
                  <a:t>prior probability of disease)</a:t>
                </a:r>
              </a:p>
              <a:p>
                <a:pPr lvl="0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𝑊𝑁</m:t>
                            </m:r>
                          </m:sub>
                        </m:sSub>
                      </m:e>
                    </m:d>
                    <m:r>
                      <a:rPr lang="ar-AE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100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𝑊𝑆</m:t>
                            </m:r>
                          </m:sub>
                        </m:sSub>
                      </m:e>
                    </m:d>
                    <m:r>
                      <a:rPr lang="ar-AE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90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;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𝐷𝑁</m:t>
                            </m:r>
                          </m:sub>
                        </m:sSub>
                      </m:e>
                    </m:d>
                    <m:r>
                      <a:rPr lang="ar-AE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sz="1700" dirty="0"/>
                  <a:t> (</a:t>
                </a:r>
                <a:r>
                  <a:rPr lang="en-US" sz="1700" dirty="0"/>
                  <a:t>utilities)</a:t>
                </a:r>
              </a:p>
              <a:p>
                <a:pPr lvl="0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ar-AE" sz="17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ar-AE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95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;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ar-AE" sz="17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  <m:r>
                      <a:rPr lang="ar-AE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85</m:t>
                    </m:r>
                  </m:oMath>
                </a14:m>
                <a:r>
                  <a:rPr lang="ar-AE" sz="1700" dirty="0"/>
                  <a:t> (</a:t>
                </a:r>
                <a:r>
                  <a:rPr lang="en-US" sz="1700" dirty="0"/>
                  <a:t>sensitivity &amp; specificity of test)</a:t>
                </a:r>
              </a:p>
              <a:p>
                <a:pPr marL="0" lvl="0" indent="0">
                  <a:lnSpc>
                    <a:spcPct val="90000"/>
                  </a:lnSpc>
                  <a:buNone/>
                </a:pPr>
                <a:endParaRPr lang="en-US" sz="1700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700" dirty="0"/>
                  <a:t>Expected utility after doing test: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sz="1700" dirty="0"/>
                  <a:t>If test is positive, we should treat, with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ar-AE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ar-AE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ar-AE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ar-AE" sz="17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ar-AE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endParaRPr lang="ar-AE" sz="1700" dirty="0"/>
              </a:p>
              <a:p>
                <a:pPr lvl="0">
                  <a:lnSpc>
                    <a:spcPct val="90000"/>
                  </a:lnSpc>
                </a:pPr>
                <a:r>
                  <a:rPr lang="en-US" sz="1700" dirty="0"/>
                  <a:t>If test is negative, we should not treat, with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ar-AE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ar-AE" sz="17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17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ar-AE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97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700">
                        <a:latin typeface="Cambria Math" panose="02040503050406030204" pitchFamily="18" charset="0"/>
                      </a:rPr>
                      <m:t>54098</m:t>
                    </m:r>
                  </m:oMath>
                </a14:m>
                <a:endParaRPr lang="ar-AE" sz="17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855554"/>
                <a:ext cx="8417053" cy="2924472"/>
              </a:xfrm>
              <a:blipFill>
                <a:blip r:embed="rId3"/>
                <a:stretch>
                  <a:fillRect l="-652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Should We Gather Information?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970638"/>
                <a:ext cx="8417053" cy="287642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Probability test will be positive (use law of total probability):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Expected utility of </a:t>
                </a:r>
                <a:r>
                  <a:rPr lang="en-US" dirty="0" err="1"/>
                  <a:t>FollowTest</a:t>
                </a:r>
                <a:r>
                  <a:rPr lang="en-US" dirty="0"/>
                  <a:t> strategy (treat if test is positive, otherwise not):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39</m:t>
                      </m:r>
                      <m:r>
                        <a:rPr lang="ar-AE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39</m:t>
                          </m:r>
                        </m:e>
                      </m:d>
                      <m:r>
                        <a:rPr lang="ar-AE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97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54098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94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larger than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so we should do the test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970638"/>
                <a:ext cx="8417053" cy="2876425"/>
              </a:xfrm>
              <a:blipFill>
                <a:blip r:embed="rId3"/>
                <a:stretch>
                  <a:fillRect l="-652" t="-1907" b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46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Decision Tree for Disease Model with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A5A9C1-2E7F-0D94-9AC7-9B5E12B39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60" y="1961737"/>
            <a:ext cx="4109795" cy="2934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EA984-1267-3760-6BC5-5D175BA6C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344" y="1961737"/>
            <a:ext cx="3378255" cy="2932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Bayesian Inference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3" y="1951561"/>
            <a:ext cx="8417053" cy="282846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2000" dirty="0"/>
              <a:t>Bayesian use probability to quantify rational degrees of belief.</a:t>
            </a:r>
            <a:endParaRPr lang="en-US" sz="2000" dirty="0"/>
          </a:p>
          <a:p>
            <a:pPr marL="0" lvl="0" indent="0">
              <a:buNone/>
            </a:pPr>
            <a:endParaRPr sz="2000" dirty="0"/>
          </a:p>
          <a:p>
            <a:pPr marL="0" lvl="0" indent="0">
              <a:buNone/>
            </a:pPr>
            <a:r>
              <a:rPr sz="2000" dirty="0"/>
              <a:t>Bayesian view inference as belief dynamics:</a:t>
            </a:r>
          </a:p>
          <a:p>
            <a:pPr lvl="1"/>
            <a:r>
              <a:rPr sz="2000" dirty="0"/>
              <a:t>Use evidence to update prior beliefs to posterior beliefs</a:t>
            </a:r>
          </a:p>
          <a:p>
            <a:pPr lvl="1"/>
            <a:r>
              <a:rPr sz="2000" dirty="0"/>
              <a:t>Posterior beliefs become prior beliefs for future evidence</a:t>
            </a:r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sz="2000" dirty="0"/>
              <a:t>Inference problems are usually embedded in decision problems.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Expected Value of Information (EVSI, EVPI)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1550" y="1959192"/>
                <a:ext cx="7200897" cy="2447709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b="1" dirty="0"/>
                  <a:t>Expected Value of Sample Information (EVSI)</a:t>
                </a:r>
                <a:r>
                  <a:rPr dirty="0"/>
                  <a:t>: Gain in expected utility from doing a test.</a:t>
                </a:r>
              </a:p>
              <a:p>
                <a:pPr lvl="1"/>
                <a:r>
                  <a:rPr dirty="0"/>
                  <a:t>EVSI for our medical example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94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6</m:t>
                    </m:r>
                    <m:r>
                      <a:rPr>
                        <a:latin typeface="Cambria Math" panose="02040503050406030204" pitchFamily="18" charset="0"/>
                      </a:rPr>
                      <m:t>–</m:t>
                    </m:r>
                    <m:r>
                      <a:rPr>
                        <a:latin typeface="Cambria Math" panose="02040503050406030204" pitchFamily="18" charset="0"/>
                      </a:rPr>
                      <m:t>90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4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Expected Value of Perfect Information (EVPI)</a:t>
                </a:r>
                <a:r>
                  <a:rPr dirty="0"/>
                  <a:t>: Gain in expected utility from perfect knowledge of an uncertain variable.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550" y="1959192"/>
                <a:ext cx="7200897" cy="2447709"/>
              </a:xfrm>
              <a:blipFill>
                <a:blip r:embed="rId3"/>
                <a:stretch>
                  <a:fillRect l="-761" t="-2488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Expected Value of Information (EVSI, EVPI)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959192"/>
                <a:ext cx="8417053" cy="2920106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dirty="0"/>
                  <a:t>For medical example: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dirty="0"/>
                  <a:t>Suppose an oracle will tell us whether patient is sick (sensitivity = specificity = 1)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dirty="0"/>
                  <a:t>30% chance we discover she is sick and treat - utility 90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dirty="0"/>
                  <a:t>70% chance we discover she is well and don’t treat - utility 100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dirty="0"/>
                  <a:t>Expected utility if we ask the oracle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97</m:t>
                    </m:r>
                  </m:oMath>
                </a14:m>
                <a:endParaRPr lang="en-US" dirty="0"/>
              </a:p>
              <a:p>
                <a:pPr lvl="0">
                  <a:lnSpc>
                    <a:spcPct val="90000"/>
                  </a:lnSpc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𝐸𝑉𝑃𝐼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97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𝐸𝑉𝑃𝐼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𝐸𝑉𝑆𝐼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𝐸𝑉𝑆𝐼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if information won’t change your decision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959192"/>
                <a:ext cx="8417053" cy="2920106"/>
              </a:xfrm>
              <a:blipFill>
                <a:blip r:embed="rId3"/>
                <a:stretch>
                  <a:fillRect l="-725" t="-1879" b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989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Should We Collect Information?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825817"/>
                <a:ext cx="8417053" cy="2954209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600" dirty="0"/>
                  <a:t>General Principle: Free information can never hurt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sz="1600" dirty="0"/>
                  <a:t>Whether we should do the test depends on whether utility gain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𝐸𝑉𝑆𝐼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600" dirty="0"/>
                  <a:t> is greater than cost of information</a:t>
                </a:r>
              </a:p>
              <a:p>
                <a:pPr marL="0" lvl="0" indent="0">
                  <a:lnSpc>
                    <a:spcPct val="90000"/>
                  </a:lnSpc>
                  <a:buNone/>
                </a:pPr>
                <a:endParaRPr lang="en-US" sz="1600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600" dirty="0"/>
                  <a:t>To analyze decision of whether to collect information: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sz="1600" dirty="0"/>
                  <a:t>Find maximum expected utility option if we don’t collect information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sz="1600" dirty="0"/>
                  <a:t>Compute its expected utility U0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sz="1600" dirty="0"/>
                  <a:t>Find EVPI and Compare EVPI with cost of information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sz="1600" dirty="0"/>
                  <a:t>If EVPI is too small in relation to cost then stop; otherwise, compute EVSI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sz="1600" dirty="0"/>
                  <a:t>Compare EVSI with cost of information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sz="1600" dirty="0"/>
                  <a:t>Collect information if expected utility gain is greater than cost of information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825817"/>
                <a:ext cx="8417053" cy="2954209"/>
              </a:xfrm>
              <a:blipFill>
                <a:blip r:embed="rId3"/>
                <a:stretch>
                  <a:fillRect l="-435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FFFFFF"/>
                </a:solidFill>
              </a:rPr>
              <a:t>Strategy Regions for Medical Decision (Without Test)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8732" y="1947177"/>
                <a:ext cx="7200897" cy="2999577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dirty="0"/>
                  <a:t>Expected utility of not treating depends on the probability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of having the disease</a:t>
                </a:r>
              </a:p>
              <a:p>
                <a:pPr lvl="0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endParaRPr lang="ar-AE" dirty="0"/>
              </a:p>
              <a:p>
                <a:pPr lvl="0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𝑝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ar-AE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dirty="0"/>
                  <a:t>The strategy regions for the decision (without test):</a:t>
                </a:r>
              </a:p>
              <a:p>
                <a:pPr lvl="0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0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dirty="0"/>
                  <a:t>What are the strategy regions if we do a test?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732" y="1947177"/>
                <a:ext cx="7200897" cy="2999577"/>
              </a:xfrm>
              <a:blipFill>
                <a:blip r:embed="rId3"/>
                <a:stretch>
                  <a:fillRect l="-761" t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3AF9C20-80F2-98A1-52DA-E666EED7A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702" y="2287088"/>
            <a:ext cx="3754326" cy="284891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5FF5AA-BC8C-F583-BF25-B113EB3035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3315" y="597280"/>
                <a:ext cx="7937369" cy="660020"/>
              </a:xfrm>
              <a:effectLst/>
            </p:spPr>
            <p:txBody>
              <a:bodyPr vert="horz" lIns="91440" tIns="45720" rIns="91440" bIns="45720" rtlCol="0" anchor="ctr">
                <a:normAutofit fontScale="9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dirty="0">
                    <a:solidFill>
                      <a:srgbClr val="FFFFFF"/>
                    </a:solidFill>
                  </a:rPr>
                  <a:t>Expected Utility of </a:t>
                </a:r>
                <a:r>
                  <a:rPr lang="en-US" sz="2800" dirty="0" err="1">
                    <a:solidFill>
                      <a:srgbClr val="FFFFFF"/>
                    </a:solidFill>
                  </a:rPr>
                  <a:t>FollowTest</a:t>
                </a:r>
                <a:r>
                  <a:rPr lang="en-US" sz="2800" dirty="0">
                    <a:solidFill>
                      <a:srgbClr val="FFFFFF"/>
                    </a:solidFill>
                  </a:rPr>
                  <a:t> Policy as Function of Prior Probability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FFFFFF"/>
                        </a:solidFill>
                      </a:rPr>
                      <m:t>𝒑</m:t>
                    </m:r>
                    <m:r>
                      <a:rPr lang="en-US" sz="2800">
                        <a:solidFill>
                          <a:srgbClr val="FFFFFF"/>
                        </a:solidFill>
                      </a:rPr>
                      <m:t>=</m:t>
                    </m:r>
                    <m:r>
                      <a:rPr lang="en-US" sz="2800">
                        <a:solidFill>
                          <a:srgbClr val="FFFFFF"/>
                        </a:solidFill>
                      </a:rPr>
                      <m:t>𝑷</m:t>
                    </m:r>
                    <m:d>
                      <m:dPr>
                        <m:ctrlPr>
                          <a:rPr lang="en-US" sz="2800">
                            <a:solidFill>
                              <a:srgbClr val="FFFFFF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>
                                <a:solidFill>
                                  <a:srgbClr val="FFFFFF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rgbClr val="FFFFFF"/>
                                </a:solidFill>
                              </a:rPr>
                              <m:t>𝒔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FFFFFF"/>
                                </a:solidFill>
                              </a:rPr>
                              <m:t>𝑫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5FF5AA-BC8C-F583-BF25-B113EB3035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3315" y="597280"/>
                <a:ext cx="7937369" cy="660020"/>
              </a:xfrm>
              <a:blipFill>
                <a:blip r:embed="rId3"/>
                <a:stretch>
                  <a:fillRect t="-21296" b="-3148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7B262-EDE6-F0A9-EA2F-125B8F063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3473" y="1854640"/>
                <a:ext cx="4673222" cy="31370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FollowTest strategy treats if test is positive and otherwise not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Before doing test, we think: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There are four possibilities for disease status and test results. Their probabilities are shown in the table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7B262-EDE6-F0A9-EA2F-125B8F063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854640"/>
                <a:ext cx="4673222" cy="3137085"/>
              </a:xfrm>
              <a:blipFill>
                <a:blip r:embed="rId4"/>
                <a:stretch>
                  <a:fillRect l="-1305" t="-971" r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0663FFA-6006-60FA-6C71-775298047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310" y="2130386"/>
            <a:ext cx="357237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51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5FF5AA-BC8C-F583-BF25-B113EB3035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3315" y="597280"/>
                <a:ext cx="7937369" cy="66002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dirty="0">
                    <a:solidFill>
                      <a:srgbClr val="FFFFFF"/>
                    </a:solidFill>
                  </a:rPr>
                  <a:t>Expected Utility of </a:t>
                </a:r>
                <a:r>
                  <a:rPr lang="en-US" sz="2000" b="1" dirty="0" err="1">
                    <a:solidFill>
                      <a:srgbClr val="FFFFFF"/>
                    </a:solidFill>
                  </a:rPr>
                  <a:t>FollowTest</a:t>
                </a:r>
                <a:r>
                  <a:rPr lang="en-US" sz="2000" b="1" dirty="0">
                    <a:solidFill>
                      <a:srgbClr val="FFFFFF"/>
                    </a:solidFill>
                  </a:rPr>
                  <a:t> Policy as Function of Prior Probability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5FF5AA-BC8C-F583-BF25-B113EB3035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3315" y="597280"/>
                <a:ext cx="7937369" cy="660020"/>
              </a:xfrm>
              <a:blipFill>
                <a:blip r:embed="rId3"/>
                <a:stretch>
                  <a:fillRect l="-768" t="-7407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7B262-EDE6-F0A9-EA2F-125B8F063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3473" y="1963845"/>
                <a:ext cx="8417053" cy="290795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We treat if test is positive and don’t treat if test is negative, with utilities shown in last column.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We multiply probability times utility for each world state and sum to get the expected utility of </a:t>
                </a:r>
                <a:r>
                  <a:rPr lang="en-US" dirty="0" err="1"/>
                  <a:t>FollowTest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95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05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85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98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7B262-EDE6-F0A9-EA2F-125B8F063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963845"/>
                <a:ext cx="8417053" cy="2907958"/>
              </a:xfrm>
              <a:blipFill>
                <a:blip r:embed="rId4"/>
                <a:stretch>
                  <a:fillRect l="-652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956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100">
                <a:solidFill>
                  <a:srgbClr val="FFFFFF"/>
                </a:solidFill>
              </a:rPr>
              <a:t>Strategy Regions for Medical Decision (With Test)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4412" y="1890356"/>
                <a:ext cx="5765725" cy="2693373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 err="1"/>
                  <a:t>FollowTest</a:t>
                </a:r>
                <a:r>
                  <a:rPr dirty="0"/>
                  <a:t>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98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5</m:t>
                    </m:r>
                    <m:r>
                      <a:rPr>
                        <a:latin typeface="Cambria Math" panose="02040503050406030204" pitchFamily="18" charset="0"/>
                      </a:rPr>
                      <m:t>–</m:t>
                    </m:r>
                    <m:r>
                      <a:rPr>
                        <a:latin typeface="Cambria Math" panose="02040503050406030204" pitchFamily="18" charset="0"/>
                      </a:rPr>
                      <m:t>13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 err="1"/>
                  <a:t>AlwaysTreat</a:t>
                </a:r>
                <a:r>
                  <a:rPr dirty="0"/>
                  <a:t>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dirty="0"/>
                  <a:t>. </a:t>
                </a:r>
                <a:r>
                  <a:rPr dirty="0" err="1"/>
                  <a:t>FollowTest</a:t>
                </a:r>
                <a:r>
                  <a:rPr dirty="0"/>
                  <a:t> is better when </a:t>
                </a:r>
                <a:endParaRPr lang="en-US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98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5</m:t>
                    </m:r>
                    <m:r>
                      <a:rPr>
                        <a:latin typeface="Cambria Math" panose="02040503050406030204" pitchFamily="18" charset="0"/>
                      </a:rPr>
                      <m:t>–</m:t>
                    </m:r>
                    <m:r>
                      <a:rPr>
                        <a:latin typeface="Cambria Math" panose="02040503050406030204" pitchFamily="18" charset="0"/>
                      </a:rPr>
                      <m:t>13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dirty="0"/>
                  <a:t>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654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 err="1"/>
                  <a:t>NeverTreat</a:t>
                </a:r>
                <a:r>
                  <a:rPr dirty="0"/>
                  <a:t>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dirty="0" err="1"/>
                  <a:t>FollowTest</a:t>
                </a:r>
                <a:r>
                  <a:rPr dirty="0"/>
                  <a:t> is better when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98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5</m:t>
                    </m:r>
                    <m:r>
                      <a:rPr>
                        <a:latin typeface="Cambria Math" panose="02040503050406030204" pitchFamily="18" charset="0"/>
                      </a:rPr>
                      <m:t>–</m:t>
                    </m:r>
                    <m:r>
                      <a:rPr>
                        <a:latin typeface="Cambria Math" panose="02040503050406030204" pitchFamily="18" charset="0"/>
                      </a:rPr>
                      <m:t>13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dirty="0"/>
                  <a:t>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87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017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412" y="1890356"/>
                <a:ext cx="5765725" cy="2693373"/>
              </a:xfrm>
              <a:blipFill>
                <a:blip r:embed="rId3"/>
                <a:stretch>
                  <a:fillRect l="-846" t="-2036" r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FAF1736-DB1C-1600-C874-F7FB2BBCE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383" y="1890356"/>
            <a:ext cx="2933371" cy="31262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Decision Model for Whether to Test: 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841035"/>
                <a:ext cx="8417053" cy="305325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To model a decision </a:t>
                </a:r>
                <a:r>
                  <a:rPr lang="en-US" sz="2000" dirty="0"/>
                  <a:t>problem,</a:t>
                </a:r>
                <a:r>
                  <a:rPr sz="2000" dirty="0"/>
                  <a:t> we specify:</a:t>
                </a:r>
              </a:p>
              <a:p>
                <a:pPr lvl="0"/>
                <a:r>
                  <a:rPr sz="2000" dirty="0"/>
                  <a:t>Possible policies*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ar-AE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ar-AE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sz="2000" dirty="0"/>
                  <a:t> in medical example with test]</a:t>
                </a:r>
              </a:p>
              <a:p>
                <a:pPr lvl="0"/>
                <a:r>
                  <a:rPr sz="2000" dirty="0"/>
                  <a:t>Consequences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𝑊𝑁</m:t>
                        </m:r>
                      </m:sub>
                    </m:sSub>
                    <m:r>
                      <a:rPr lang="ar-AE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𝑊𝑆</m:t>
                        </m:r>
                      </m:sub>
                    </m:sSub>
                    <m:r>
                      <a:rPr lang="ar-AE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𝐷𝑁</m:t>
                        </m:r>
                      </m:sub>
                    </m:sSub>
                  </m:oMath>
                </a14:m>
                <a:r>
                  <a:rPr sz="2000" dirty="0"/>
                  <a:t> as previously]</a:t>
                </a:r>
              </a:p>
              <a:p>
                <a:pPr lvl="0"/>
                <a:r>
                  <a:rPr sz="2000" dirty="0"/>
                  <a:t>States 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ar-AE" sz="200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ar-AE" sz="200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ar-AE" sz="200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sz="2000" dirty="0"/>
                  <a:t>, in medical example with test]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841035"/>
                <a:ext cx="8417053" cy="3053254"/>
              </a:xfrm>
              <a:blipFill>
                <a:blip r:embed="rId3"/>
                <a:stretch>
                  <a:fillRect l="-870" t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Decision Model for Whether to Test: 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992148"/>
                <a:ext cx="8417053" cy="2864665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2000" dirty="0"/>
                  <a:t>To model a decision problem we specify: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sz="2000" dirty="0"/>
                  <a:t>Probabilities of states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95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05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15</m:t>
                    </m:r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ar-AE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85</m:t>
                    </m:r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ar-AE" sz="1800" dirty="0"/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285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015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105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595</m:t>
                    </m:r>
                  </m:oMath>
                </a14:m>
                <a:endParaRPr lang="ar-AE" sz="1800" dirty="0"/>
              </a:p>
              <a:p>
                <a:pPr lvl="0">
                  <a:lnSpc>
                    <a:spcPct val="90000"/>
                  </a:lnSpc>
                </a:pPr>
                <a:r>
                  <a:rPr lang="en-US" sz="2000" dirty="0"/>
                  <a:t>Utilities for consequences [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𝑊𝑁</m:t>
                            </m:r>
                          </m:sub>
                        </m:sSub>
                      </m:e>
                    </m:d>
                    <m:r>
                      <a:rPr lang="ar-AE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100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𝑊𝑆</m:t>
                            </m:r>
                          </m:sub>
                        </m:sSub>
                      </m:e>
                    </m:d>
                    <m:r>
                      <a:rPr lang="ar-AE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90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;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𝐷𝑁</m:t>
                            </m:r>
                          </m:sub>
                        </m:sSub>
                      </m:e>
                    </m:d>
                    <m:r>
                      <a:rPr lang="ar-AE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sz="2000" dirty="0"/>
                  <a:t> </a:t>
                </a:r>
                <a:r>
                  <a:rPr lang="en-US" sz="2000" dirty="0"/>
                  <a:t>as previously]</a:t>
                </a:r>
              </a:p>
              <a:p>
                <a:pPr marL="0" lvl="0" indent="0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992148"/>
                <a:ext cx="8417053" cy="2864665"/>
              </a:xfrm>
              <a:blipFill>
                <a:blip r:embed="rId3"/>
                <a:stretch>
                  <a:fillRect l="-870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827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Decision Model for Whether to Test: 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954673"/>
                <a:ext cx="8417053" cy="289464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To find the best decision we calculate the expected utility for each policy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90</m:t>
                    </m:r>
                    <m:r>
                      <a:rPr sz="2000">
                        <a:latin typeface="Cambria Math" panose="02040503050406030204" pitchFamily="18" charset="0"/>
                      </a:rPr>
                      <m:t>;</m:t>
                    </m:r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;</m:t>
                    </m:r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98</m:t>
                    </m:r>
                    <m:r>
                      <a:rPr sz="2000">
                        <a:latin typeface="Cambria Math" panose="02040503050406030204" pitchFamily="18" charset="0"/>
                      </a:rPr>
                      <m:t>.</m:t>
                    </m:r>
                    <m:r>
                      <a:rPr sz="2000">
                        <a:latin typeface="Cambria Math" panose="02040503050406030204" pitchFamily="18" charset="0"/>
                      </a:rPr>
                      <m:t>5</m:t>
                    </m:r>
                    <m:r>
                      <a:rPr sz="2000">
                        <a:latin typeface="Cambria Math" panose="02040503050406030204" pitchFamily="18" charset="0"/>
                      </a:rPr>
                      <m:t>–</m:t>
                    </m:r>
                    <m:r>
                      <a:rPr sz="2000">
                        <a:latin typeface="Cambria Math" panose="02040503050406030204" pitchFamily="18" charset="0"/>
                      </a:rPr>
                      <m:t>13</m:t>
                    </m:r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sz="2000" dirty="0"/>
                  <a:t> in medical example with test</a:t>
                </a:r>
              </a:p>
              <a:p>
                <a:pPr lvl="0"/>
                <a:r>
                  <a:rPr sz="2000" dirty="0"/>
                  <a:t>Best policy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sz="2000" dirty="0"/>
                  <a:t> if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  <m:r>
                      <a:rPr sz="2000">
                        <a:latin typeface="Cambria Math" panose="02040503050406030204" pitchFamily="18" charset="0"/>
                      </a:rPr>
                      <m:t>.</m:t>
                    </m:r>
                    <m:r>
                      <a:rPr sz="2000">
                        <a:latin typeface="Cambria Math" panose="02040503050406030204" pitchFamily="18" charset="0"/>
                      </a:rPr>
                      <m:t>017</m:t>
                    </m:r>
                  </m:oMath>
                </a14:m>
                <a:r>
                  <a:rPr sz="20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sz="2000" dirty="0"/>
                  <a:t> if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  <m:r>
                      <a:rPr sz="2000">
                        <a:latin typeface="Cambria Math" panose="02040503050406030204" pitchFamily="18" charset="0"/>
                      </a:rPr>
                      <m:t>.</m:t>
                    </m:r>
                    <m:r>
                      <a:rPr sz="2000">
                        <a:latin typeface="Cambria Math" panose="02040503050406030204" pitchFamily="18" charset="0"/>
                      </a:rPr>
                      <m:t>017</m:t>
                    </m:r>
                    <m:r>
                      <a:rPr sz="2000">
                        <a:latin typeface="Cambria Math" panose="02040503050406030204" pitchFamily="18" charset="0"/>
                      </a:rPr>
                      <m:t>&lt;</m:t>
                    </m:r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&lt;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  <m:r>
                      <a:rPr sz="2000">
                        <a:latin typeface="Cambria Math" panose="02040503050406030204" pitchFamily="18" charset="0"/>
                      </a:rPr>
                      <m:t>.</m:t>
                    </m:r>
                    <m:r>
                      <a:rPr sz="2000">
                        <a:latin typeface="Cambria Math" panose="02040503050406030204" pitchFamily="18" charset="0"/>
                      </a:rPr>
                      <m:t>654</m:t>
                    </m:r>
                  </m:oMath>
                </a14:m>
                <a:r>
                  <a:rPr sz="20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sz="2000" dirty="0"/>
                  <a:t> if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&gt;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  <m:r>
                      <a:rPr sz="2000">
                        <a:latin typeface="Cambria Math" panose="02040503050406030204" pitchFamily="18" charset="0"/>
                      </a:rPr>
                      <m:t>.</m:t>
                    </m:r>
                    <m:r>
                      <a:rPr sz="2000">
                        <a:latin typeface="Cambria Math" panose="02040503050406030204" pitchFamily="18" charset="0"/>
                      </a:rPr>
                      <m:t>654</m:t>
                    </m:r>
                  </m:oMath>
                </a14:m>
                <a:endParaRPr sz="2000" dirty="0"/>
              </a:p>
              <a:p>
                <a:pPr lvl="0"/>
                <a:r>
                  <a:rPr sz="2000" dirty="0"/>
                  <a:t>For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  <m:r>
                      <a:rPr sz="2000">
                        <a:latin typeface="Cambria Math" panose="02040503050406030204" pitchFamily="18" charset="0"/>
                      </a:rPr>
                      <m:t>.</m:t>
                    </m:r>
                    <m:r>
                      <a:rPr sz="200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sz="2000" dirty="0"/>
                  <a:t>, best policy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954673"/>
                <a:ext cx="8417053" cy="2894645"/>
              </a:xfrm>
              <a:blipFill>
                <a:blip r:embed="rId3"/>
                <a:stretch>
                  <a:fillRect l="-870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87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Decision Theory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2" y="1836674"/>
                <a:ext cx="8417053" cy="2975117"/>
              </a:xfrm>
            </p:spPr>
            <p:txBody>
              <a:bodyPr>
                <a:noAutofit/>
              </a:bodyPr>
              <a:lstStyle/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2000" dirty="0"/>
                  <a:t>Decision theory is a formal theory of decision-making under uncertainty</a:t>
                </a:r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2000" dirty="0"/>
                  <a:t>A decision problem consists of: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Possible 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ar-AE" sz="2000" dirty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States of the world (usually uncertain):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ar-AE" sz="2000" dirty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Possible consequences: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ar-AE" sz="2000" dirty="0"/>
                  <a:t> </a:t>
                </a:r>
                <a:r>
                  <a:rPr lang="en-US" sz="2000" dirty="0"/>
                  <a:t>depends on action and state</a:t>
                </a:r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2000" dirty="0"/>
                  <a:t>The best action maximizes expected utility.</a:t>
                </a:r>
              </a:p>
              <a:p>
                <a:pPr marL="0" lv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ar-A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2" y="1836674"/>
                <a:ext cx="8417053" cy="2975117"/>
              </a:xfrm>
              <a:blipFill>
                <a:blip r:embed="rId3"/>
                <a:stretch>
                  <a:fillRect l="-797" t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Strategy Regions for Costly Test: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9757" y="1963845"/>
                <a:ext cx="4222242" cy="2945434"/>
              </a:xfrm>
            </p:spPr>
            <p:txBody>
              <a:bodyPr>
                <a:noAutofit/>
              </a:bodyPr>
              <a:lstStyle/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400" dirty="0" err="1"/>
                  <a:t>FollowTest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d>
                    <m:r>
                      <a:rPr lang="ar-AE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400">
                        <a:latin typeface="Cambria Math" panose="02040503050406030204" pitchFamily="18" charset="0"/>
                      </a:rPr>
                      <m:t>98</m:t>
                    </m:r>
                    <m:r>
                      <a:rPr lang="ar-AE" sz="14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400">
                        <a:latin typeface="Cambria Math" panose="02040503050406030204" pitchFamily="18" charset="0"/>
                      </a:rPr>
                      <m:t>5</m:t>
                    </m:r>
                    <m:r>
                      <a:rPr lang="ar-AE" sz="1400">
                        <a:latin typeface="Cambria Math" panose="02040503050406030204" pitchFamily="18" charset="0"/>
                      </a:rPr>
                      <m:t>–</m:t>
                    </m:r>
                    <m:r>
                      <a:rPr lang="ar-AE" sz="1400">
                        <a:latin typeface="Cambria Math" panose="02040503050406030204" pitchFamily="18" charset="0"/>
                      </a:rPr>
                      <m:t>13</m:t>
                    </m:r>
                    <m:r>
                      <a:rPr lang="ar-AE" sz="1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ar-AE" sz="1400">
                        <a:latin typeface="Cambria Math" panose="02040503050406030204" pitchFamily="18" charset="0"/>
                      </a:rPr>
                      <m:t>–</m:t>
                    </m:r>
                    <m:r>
                      <a:rPr lang="ar-AE" sz="140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ar-AE" sz="1400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400" dirty="0" err="1"/>
                  <a:t>AlwaysTreat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ar-AE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40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endParaRPr lang="ar-AE" sz="1400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400" dirty="0" err="1"/>
                  <a:t>FollowTest</a:t>
                </a:r>
                <a:r>
                  <a:rPr lang="en-US" sz="1400" dirty="0"/>
                  <a:t> is better when </a:t>
                </a:r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98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1400" dirty="0"/>
                  <a:t> or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40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ar-AE" sz="14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14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ar-AE" sz="1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ar-AE" sz="1400"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 sz="140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ar-AE" sz="1400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400" dirty="0" err="1"/>
                  <a:t>NeverTreat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ar-AE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40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400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a:rPr lang="ar-AE" sz="14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ar-AE" sz="1400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400" dirty="0" err="1"/>
                  <a:t>FollowTest</a:t>
                </a:r>
                <a:r>
                  <a:rPr lang="en-US" sz="1400" dirty="0"/>
                  <a:t> is better when </a:t>
                </a:r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98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4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ar-AE" sz="1400" dirty="0"/>
                  <a:t> </a:t>
                </a:r>
                <a:r>
                  <a:rPr lang="en-US" sz="1400" dirty="0"/>
                  <a:t>or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ar-AE" sz="1400">
                            <a:latin typeface="Cambria Math" panose="02040503050406030204" pitchFamily="18" charset="0"/>
                          </a:rPr>
                          <m:t>87</m:t>
                        </m:r>
                      </m:den>
                    </m:f>
                  </m:oMath>
                </a14:m>
                <a:r>
                  <a:rPr lang="ar-AE" sz="1400" dirty="0"/>
                  <a:t> </a:t>
                </a:r>
                <a:endParaRPr lang="en-US" sz="1400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400" dirty="0"/>
                  <a:t>Test is worth doing if gain is larger than cost. Range of values for which test is worth doing: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ar-AE" sz="1400">
                            <a:latin typeface="Cambria Math" panose="02040503050406030204" pitchFamily="18" charset="0"/>
                          </a:rPr>
                          <m:t>87</m:t>
                        </m:r>
                      </m:den>
                    </m:f>
                    <m:r>
                      <a:rPr lang="ar-AE" sz="14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ar-AE" sz="1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ar-AE" sz="140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ar-AE" sz="140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endParaRPr lang="ar-AE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757" y="1963845"/>
                <a:ext cx="4222242" cy="2945434"/>
              </a:xfrm>
              <a:blipFill>
                <a:blip r:embed="rId4"/>
                <a:stretch>
                  <a:fillRect l="-433" t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FCFEE9-23C6-7AC6-8AF6-3EF3F9E2B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290" y="1882897"/>
            <a:ext cx="3962953" cy="276263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EVSI and Costly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963845"/>
                <a:ext cx="5700048" cy="301666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Information collection is optimal when EVSI is greater than cost of test</a:t>
                </a:r>
              </a:p>
              <a:p>
                <a:pPr marL="0" lvl="0" indent="0">
                  <a:buNone/>
                </a:pPr>
                <a:r>
                  <a:rPr sz="2000" dirty="0"/>
                  <a:t>Probability range where testing is optimal depends on cost of test</a:t>
                </a:r>
              </a:p>
              <a:p>
                <a:pPr marL="0" lvl="0" indent="0">
                  <a:buNone/>
                </a:pPr>
                <a:r>
                  <a:rPr sz="2000" dirty="0"/>
                  <a:t>In our example for a test with cost c:</a:t>
                </a:r>
              </a:p>
              <a:p>
                <a:pPr lvl="0"/>
                <a:r>
                  <a:rPr sz="2000" dirty="0"/>
                  <a:t>Testing is optimal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ar-AE" sz="2000">
                            <a:latin typeface="Cambria Math" panose="02040503050406030204" pitchFamily="18" charset="0"/>
                          </a:rPr>
                          <m:t>87</m:t>
                        </m:r>
                      </m:den>
                    </m:f>
                    <m:r>
                      <a:rPr lang="ar-AE" sz="20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ar-AE" sz="200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endParaRPr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963845"/>
                <a:ext cx="5700048" cy="3016660"/>
              </a:xfrm>
              <a:blipFill>
                <a:blip r:embed="rId3"/>
                <a:stretch>
                  <a:fillRect l="-1283" t="-1010" r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239CB4A-AB4D-7346-F398-02398A861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81" y="1836674"/>
            <a:ext cx="2202303" cy="30166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2800">
                <a:solidFill>
                  <a:srgbClr val="FFFFFF"/>
                </a:solidFill>
              </a:rPr>
              <a:t>Summary : Value of Information and Strategy Regions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3" y="1984653"/>
            <a:ext cx="8417053" cy="27953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Collecting information may have value if it might change your decision</a:t>
            </a:r>
          </a:p>
          <a:p>
            <a:pPr lvl="0"/>
            <a:r>
              <a:rPr dirty="0"/>
              <a:t>Expected value of perfect information (EVPI) is utility gain from knowing true value of uncertain variable</a:t>
            </a:r>
          </a:p>
          <a:p>
            <a:pPr lvl="0"/>
            <a:r>
              <a:rPr dirty="0"/>
              <a:t>Expected value of sample information (EVSI) is utility gain from available information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2800">
                <a:solidFill>
                  <a:srgbClr val="FFFFFF"/>
                </a:solidFill>
              </a:rPr>
              <a:t>Summary : Value of Information and Strategy Regions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904518"/>
                <a:ext cx="8417053" cy="2997266"/>
              </a:xfrm>
            </p:spPr>
            <p:txBody>
              <a:bodyPr>
                <a:noAutofit/>
              </a:bodyPr>
              <a:lstStyle/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700" dirty="0"/>
                  <a:t>In our example, EVSI is positive for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017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654</m:t>
                    </m:r>
                  </m:oMath>
                </a14:m>
                <a:endParaRPr lang="en-US" sz="1700" dirty="0"/>
              </a:p>
              <a:p>
                <a:pPr lvl="0">
                  <a:lnSpc>
                    <a:spcPct val="90000"/>
                  </a:lnSpc>
                </a:pPr>
                <a:r>
                  <a:rPr lang="en-US" sz="1700" dirty="0"/>
                  <a:t>If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017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700" dirty="0"/>
                  <a:t> 			EVSI is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87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1700" dirty="0"/>
              </a:p>
              <a:p>
                <a:pPr lvl="0">
                  <a:lnSpc>
                    <a:spcPct val="90000"/>
                  </a:lnSpc>
                </a:pPr>
                <a:r>
                  <a:rPr lang="en-US" sz="1700" dirty="0"/>
                  <a:t>If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654</m:t>
                    </m:r>
                  </m:oMath>
                </a14:m>
                <a:r>
                  <a:rPr lang="en-US" sz="1700" dirty="0"/>
                  <a:t>			EVSI is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700" dirty="0"/>
              </a:p>
              <a:p>
                <a:pPr lvl="0">
                  <a:lnSpc>
                    <a:spcPct val="90000"/>
                  </a:lnSpc>
                </a:pPr>
                <a:r>
                  <a:rPr lang="en-US" sz="1700" dirty="0"/>
                  <a:t>If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700" dirty="0"/>
                  <a:t> 					EVSI is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700" dirty="0"/>
                  <a:t> (testing is optimal)</a:t>
                </a:r>
              </a:p>
              <a:p>
                <a:pPr marL="0" lvl="0" indent="0">
                  <a:lnSpc>
                    <a:spcPct val="90000"/>
                  </a:lnSpc>
                  <a:buNone/>
                </a:pPr>
                <a:endParaRPr lang="en-US" sz="1700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700" dirty="0"/>
                  <a:t>Costly information has value when EVSI is greater than cost of information. In our example: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sz="1700" dirty="0"/>
                  <a:t>If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017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700" dirty="0"/>
                  <a:t> 			Test if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87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700" dirty="0"/>
                  <a:t> (where c is cost of test)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sz="1700" dirty="0"/>
                  <a:t>If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654</m:t>
                    </m:r>
                  </m:oMath>
                </a14:m>
                <a:r>
                  <a:rPr lang="en-US" sz="1700" dirty="0"/>
                  <a:t>			Test if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1700" dirty="0"/>
              </a:p>
              <a:p>
                <a:pPr lvl="0">
                  <a:lnSpc>
                    <a:spcPct val="90000"/>
                  </a:lnSpc>
                </a:pPr>
                <a:r>
                  <a:rPr lang="en-US" sz="1700" dirty="0"/>
                  <a:t>If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700" dirty="0"/>
                  <a:t> 					Test if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700" dirty="0"/>
                  <a:t> (test if c is less than 4.6)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904518"/>
                <a:ext cx="8417053" cy="2997266"/>
              </a:xfrm>
              <a:blipFill>
                <a:blip r:embed="rId3"/>
                <a:stretch>
                  <a:fillRect l="-652" t="-1220" b="-6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62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3" y="1959192"/>
            <a:ext cx="8417053" cy="2950087"/>
          </a:xfrm>
        </p:spPr>
        <p:txBody>
          <a:bodyPr>
            <a:normAutofit/>
          </a:bodyPr>
          <a:lstStyle/>
          <a:p>
            <a:pPr lvl="0"/>
            <a:r>
              <a:rPr dirty="0"/>
              <a:t>Bayes, Thomas. </a:t>
            </a:r>
            <a:r>
              <a:rPr i="1" dirty="0"/>
              <a:t>An essay towards solving a problem in the doctrine of chances</a:t>
            </a:r>
            <a:r>
              <a:rPr dirty="0"/>
              <a:t>. </a:t>
            </a:r>
            <a:r>
              <a:rPr i="1" dirty="0"/>
              <a:t>Philosophical Transactions of the Royal Society of London</a:t>
            </a:r>
            <a:r>
              <a:rPr dirty="0"/>
              <a:t>, 53:370-418, 1763.</a:t>
            </a:r>
          </a:p>
          <a:p>
            <a:pPr lvl="0"/>
            <a:r>
              <a:rPr dirty="0"/>
              <a:t>Hoff, P. </a:t>
            </a:r>
            <a:r>
              <a:rPr i="1" dirty="0"/>
              <a:t>A First Course in Bayesian Statistical Methods</a:t>
            </a:r>
            <a:r>
              <a:rPr dirty="0"/>
              <a:t>. Springer, 2009.</a:t>
            </a:r>
          </a:p>
          <a:p>
            <a:pPr lvl="0"/>
            <a:r>
              <a:rPr dirty="0"/>
              <a:t>Gelman, A., Carlin, J., Stern, H. and Rubin, D. </a:t>
            </a:r>
            <a:r>
              <a:rPr i="1" dirty="0"/>
              <a:t>Bayesian Data Analysis</a:t>
            </a:r>
            <a:r>
              <a:rPr dirty="0"/>
              <a:t>, 2nd ed., Chapman &amp; Hall, 2004.</a:t>
            </a:r>
          </a:p>
          <a:p>
            <a:pPr lvl="0"/>
            <a:r>
              <a:rPr dirty="0"/>
              <a:t>Savage, L.J. </a:t>
            </a:r>
            <a:r>
              <a:rPr i="1" dirty="0"/>
              <a:t>The Foundations of Statistics</a:t>
            </a:r>
            <a:r>
              <a:rPr dirty="0"/>
              <a:t>. Dover, 1972.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2300">
                <a:solidFill>
                  <a:srgbClr val="FFFFFF"/>
                </a:solidFill>
              </a:rPr>
              <a:t>Illustrative Example: Highly Oversimplified Decision Problem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3" y="1951561"/>
            <a:ext cx="8417053" cy="259465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Should we treat the patient for a disease?</a:t>
            </a:r>
          </a:p>
          <a:p>
            <a:pPr lvl="1"/>
            <a:r>
              <a:rPr sz="2000" dirty="0"/>
              <a:t>We suspect she may have disease but do not know</a:t>
            </a:r>
          </a:p>
          <a:p>
            <a:pPr lvl="1"/>
            <a:r>
              <a:rPr sz="2000" dirty="0"/>
              <a:t>Without treatment the disease will lead to long illness</a:t>
            </a:r>
          </a:p>
          <a:p>
            <a:pPr lvl="1"/>
            <a:r>
              <a:rPr sz="2000" dirty="0"/>
              <a:t>Treatment has unpleasant side effects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2300">
                <a:solidFill>
                  <a:srgbClr val="FFFFFF"/>
                </a:solidFill>
              </a:rPr>
              <a:t>Illustrative Example: Highly Oversimplified Decision Problem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838112"/>
                <a:ext cx="8417053" cy="2941914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600" dirty="0"/>
                  <a:t>Decision Model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600" dirty="0"/>
                  <a:t>Actions: Treat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sz="1600" dirty="0"/>
                  <a:t>, </a:t>
                </a:r>
                <a:r>
                  <a:rPr lang="en-US" sz="1600" dirty="0"/>
                  <a:t>Don’t Treat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		States: Sick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sz="1600" dirty="0"/>
                  <a:t>, </a:t>
                </a:r>
                <a:r>
                  <a:rPr lang="en-US" sz="1600" dirty="0"/>
                  <a:t>Well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sz="1600" dirty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600" dirty="0"/>
                  <a:t>Consequences: </a:t>
                </a:r>
              </a:p>
              <a:p>
                <a:pPr marL="685800" lvl="2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ar-AE" sz="1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ar-AE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 sz="1400">
                            <a:latin typeface="Cambria Math" panose="02040503050406030204" pitchFamily="18" charset="0"/>
                          </a:rPr>
                          <m:t>𝑊𝑆</m:t>
                        </m:r>
                      </m:sub>
                    </m:sSub>
                  </m:oMath>
                </a14:m>
                <a:r>
                  <a:rPr lang="ar-AE" sz="1400" dirty="0"/>
                  <a:t> (</a:t>
                </a:r>
                <a:r>
                  <a:rPr lang="en-US" sz="1400" dirty="0"/>
                  <a:t>well shortly, side effects)		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ar-AE" sz="1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ar-AE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 sz="140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ar-AE" sz="1400" dirty="0"/>
                  <a:t> (</a:t>
                </a:r>
                <a:r>
                  <a:rPr lang="en-US" sz="1400" dirty="0"/>
                  <a:t>disease for long time, side effects)</a:t>
                </a:r>
              </a:p>
              <a:p>
                <a:pPr marL="685800" lvl="2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ar-AE" sz="1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ar-AE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 sz="1400">
                            <a:latin typeface="Cambria Math" panose="02040503050406030204" pitchFamily="18" charset="0"/>
                          </a:rPr>
                          <m:t>𝑊𝑁</m:t>
                        </m:r>
                      </m:sub>
                    </m:sSub>
                  </m:oMath>
                </a14:m>
                <a:r>
                  <a:rPr lang="ar-AE" sz="1400" dirty="0"/>
                  <a:t> (</a:t>
                </a:r>
                <a:r>
                  <a:rPr lang="en-US" sz="1400" dirty="0"/>
                  <a:t>well shortly, no side effects)	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ar-AE" sz="1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ar-AE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4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 sz="1400">
                            <a:latin typeface="Cambria Math" panose="02040503050406030204" pitchFamily="18" charset="0"/>
                          </a:rPr>
                          <m:t>𝐷𝑁</m:t>
                        </m:r>
                      </m:sub>
                    </m:sSub>
                  </m:oMath>
                </a14:m>
                <a:r>
                  <a:rPr lang="ar-AE" sz="1400" dirty="0"/>
                  <a:t> (</a:t>
                </a:r>
                <a:r>
                  <a:rPr lang="en-US" sz="1400" dirty="0"/>
                  <a:t>disease for long time, no side effects)</a:t>
                </a:r>
              </a:p>
              <a:p>
                <a:pPr lvl="1">
                  <a:lnSpc>
                    <a:spcPct val="90000"/>
                  </a:lnSpc>
                </a:pPr>
                <a:endParaRPr lang="en-US" sz="1600" dirty="0"/>
              </a:p>
              <a:p>
                <a:pPr lvl="1">
                  <a:lnSpc>
                    <a:spcPct val="90000"/>
                  </a:lnSpc>
                </a:pPr>
                <a:r>
                  <a:rPr lang="en-US" sz="1600" dirty="0"/>
                  <a:t>Probabilities: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sz="1600" dirty="0"/>
                  <a:t>.</a:t>
                </a:r>
                <a:r>
                  <a:rPr lang="en-US" sz="1600" dirty="0"/>
                  <a:t>= 0.30</a:t>
                </a:r>
                <a:endParaRPr lang="ar-AE" sz="1600" dirty="0"/>
              </a:p>
              <a:p>
                <a:pPr lvl="1">
                  <a:lnSpc>
                    <a:spcPct val="90000"/>
                  </a:lnSpc>
                </a:pPr>
                <a:r>
                  <a:rPr lang="en-US" sz="1600" dirty="0"/>
                  <a:t>Utilities: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𝑊𝑁</m:t>
                            </m:r>
                          </m:sub>
                        </m:sSub>
                      </m:e>
                    </m:d>
                    <m:r>
                      <a:rPr lang="ar-AE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600">
                        <a:latin typeface="Cambria Math" panose="02040503050406030204" pitchFamily="18" charset="0"/>
                      </a:rPr>
                      <m:t>100</m:t>
                    </m:r>
                    <m:r>
                      <a:rPr lang="ar-AE" sz="160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160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𝑊𝑆</m:t>
                            </m:r>
                          </m:sub>
                        </m:sSub>
                      </m:e>
                    </m:d>
                    <m:r>
                      <a:rPr lang="ar-AE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600">
                        <a:latin typeface="Cambria Math" panose="02040503050406030204" pitchFamily="18" charset="0"/>
                      </a:rPr>
                      <m:t>90</m:t>
                    </m:r>
                    <m:r>
                      <a:rPr lang="ar-AE" sz="160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160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𝐷𝑁</m:t>
                            </m:r>
                          </m:sub>
                        </m:sSub>
                      </m:e>
                    </m:d>
                    <m:r>
                      <a:rPr lang="ar-AE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6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sz="13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838112"/>
                <a:ext cx="8417053" cy="2941914"/>
              </a:xfrm>
              <a:blipFill>
                <a:blip r:embed="rId4"/>
                <a:stretch>
                  <a:fillRect l="-435" t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04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2300">
                <a:solidFill>
                  <a:srgbClr val="FFFFFF"/>
                </a:solidFill>
              </a:rPr>
              <a:t>Illustrative Example: Highly Oversimplified Decision Problem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2" y="2096556"/>
                <a:ext cx="7200897" cy="244770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Expected Utility:</a:t>
                </a:r>
              </a:p>
              <a:p>
                <a:pPr lvl="1"/>
                <a:r>
                  <a:rPr dirty="0"/>
                  <a:t>Treat: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0.3×90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0.7×90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=90</m:t>
                    </m:r>
                  </m:oMath>
                </a14:m>
                <a:r>
                  <a:rPr dirty="0"/>
                  <a:t>.</a:t>
                </a:r>
              </a:p>
              <a:p>
                <a:pPr lvl="1"/>
                <a:r>
                  <a:rPr dirty="0"/>
                  <a:t>Don’t treat: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0.3×0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0.7×100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=70</m:t>
                    </m:r>
                  </m:oMath>
                </a14:m>
                <a:r>
                  <a:rPr dirty="0"/>
                  <a:t>.</a:t>
                </a:r>
              </a:p>
              <a:p>
                <a:pPr lvl="1"/>
                <a:r>
                  <a:rPr b="1" dirty="0"/>
                  <a:t>Best action</a:t>
                </a:r>
                <a:r>
                  <a:rPr dirty="0"/>
                  <a:t>: Treat the patient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2" y="2096556"/>
                <a:ext cx="7200897" cy="2447709"/>
              </a:xfrm>
              <a:blipFill>
                <a:blip r:embed="rId3"/>
                <a:stretch>
                  <a:fillRect l="-762" t="-1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6C0E9C-214C-5726-5117-B9A979AC0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011" y="2123911"/>
            <a:ext cx="4506515" cy="212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0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Decision Model 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3" y="1969841"/>
            <a:ext cx="8417053" cy="2447709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400" dirty="0"/>
              <a:t>Specify a decision problem by: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Possible actions.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Consequences.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States.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Probabilities of states.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Utilities for consequences.</a:t>
            </a:r>
          </a:p>
          <a:p>
            <a:pPr lvl="0">
              <a:lnSpc>
                <a:spcPct val="90000"/>
              </a:lnSpc>
            </a:pPr>
            <a:r>
              <a:rPr lang="en-US" sz="1400" dirty="0"/>
              <a:t>Find the best decision by calculating the expected utility for each action and choose the one with the highest utility.</a:t>
            </a:r>
          </a:p>
          <a:p>
            <a:pPr lvl="0">
              <a:lnSpc>
                <a:spcPct val="90000"/>
              </a:lnSpc>
            </a:pPr>
            <a:r>
              <a:rPr lang="en-US" sz="1400" dirty="0"/>
              <a:t>Sometimes we minimize expected loss (negative utility) instead of maximizing expected utility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2300">
                <a:solidFill>
                  <a:srgbClr val="FFFFFF"/>
                </a:solidFill>
              </a:rPr>
              <a:t>Sensitivity Analysis: How Optimal Decision Varies with Probability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969841"/>
                <a:ext cx="8417053" cy="257637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Expected utility of not treating depends on the probability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 of having the disease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:endParaRPr dirty="0"/>
              </a:p>
              <a:p>
                <a:pPr lvl="0"/>
                <a:r>
                  <a:rPr b="1" dirty="0"/>
                  <a:t>Expected utility of treating</a:t>
                </a:r>
                <a:r>
                  <a:rPr dirty="0"/>
                  <a:t>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=90</m:t>
                    </m:r>
                  </m:oMath>
                </a14:m>
                <a:r>
                  <a:rPr dirty="0"/>
                  <a:t>.Not dependent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Expected utility of not treating</a:t>
                </a:r>
                <a:r>
                  <a:rPr dirty="0"/>
                  <a:t>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𝑎𝑁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+100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=100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dirty="0"/>
                  <a:t>.</a:t>
                </a:r>
                <a:r>
                  <a:rPr lang="en-US" dirty="0"/>
                  <a:t> </a:t>
                </a:r>
                <a:r>
                  <a:rPr dirty="0"/>
                  <a:t>Decreases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increases</a:t>
                </a:r>
              </a:p>
              <a:p>
                <a:pPr lvl="0"/>
                <a:r>
                  <a:rPr dirty="0"/>
                  <a:t>Treat if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&gt;0.1</m:t>
                    </m:r>
                  </m:oMath>
                </a14:m>
                <a:r>
                  <a:rPr dirty="0"/>
                  <a:t>, otherwise don’t treat.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969841"/>
                <a:ext cx="8417053" cy="2576379"/>
              </a:xfrm>
              <a:blipFill>
                <a:blip r:embed="rId3"/>
                <a:stretch>
                  <a:fillRect l="-725" t="-946" r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Bayes Rule: The Law of Belief Dynamics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868858"/>
                <a:ext cx="8417053" cy="2821071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500" b="1" dirty="0"/>
                  <a:t>Bayes Rule</a:t>
                </a:r>
                <a:r>
                  <a:rPr lang="en-US" sz="1500" dirty="0"/>
                  <a:t>:</a:t>
                </a:r>
              </a:p>
              <a:p>
                <a:pPr marL="0" lv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5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 sz="150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ar-AE" sz="15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5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ar-A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ar-AE" sz="15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 sz="15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r>
                        <a:rPr lang="ar-AE" sz="15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5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ar-A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ar-AE" sz="15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1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nary>
                          <m:d>
                            <m:dPr>
                              <m:ctrlPr>
                                <a:rPr lang="ar-A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ar-A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ar-AE" sz="15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ar-AE" sz="1500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500" b="1" dirty="0"/>
                  <a:t>Odds likelihood form</a:t>
                </a:r>
                <a:r>
                  <a:rPr lang="en-US" sz="1500" dirty="0"/>
                  <a:t>:</a:t>
                </a:r>
              </a:p>
              <a:p>
                <a:pPr marL="0" lv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5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ar-AE" sz="15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r>
                        <a:rPr lang="ar-AE" sz="15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5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ar-A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ar-AE" sz="15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 sz="15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ar-AE" sz="15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ar-A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ar-AE" sz="15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ar-AE" sz="15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500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endParaRPr lang="en-US" sz="1500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500" dirty="0"/>
                  <a:t>so long as </a:t>
                </a:r>
                <a14:m>
                  <m:oMath xmlns:m="http://schemas.openxmlformats.org/officeDocument/2006/math">
                    <m:r>
                      <a:rPr lang="en-US" sz="15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5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ar-AE" sz="15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ar-AE" sz="15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150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15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50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ar-AE" sz="15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ar-AE" sz="15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ar-AE" sz="15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sz="1500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500" dirty="0"/>
                  <a:t>The posterior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5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15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500" dirty="0"/>
                  <a:t> </a:t>
                </a:r>
                <a:r>
                  <a:rPr lang="en-US" sz="1500" dirty="0"/>
                  <a:t>increases 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5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15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sz="1500" dirty="0"/>
                  <a:t> </a:t>
                </a:r>
                <a:r>
                  <a:rPr lang="en-US" sz="1500" dirty="0"/>
                  <a:t>if the evidence is more likely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5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15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500" dirty="0"/>
                  <a:t> </a:t>
                </a:r>
                <a:r>
                  <a:rPr lang="en-US" sz="1500" dirty="0"/>
                  <a:t>than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5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15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ar-AE" sz="1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868858"/>
                <a:ext cx="8417053" cy="2821071"/>
              </a:xfrm>
              <a:blipFill>
                <a:blip r:embed="rId3"/>
                <a:stretch>
                  <a:fillRect l="-29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505</TotalTime>
  <Words>2294</Words>
  <Application>Microsoft Office PowerPoint</Application>
  <PresentationFormat>On-screen Show (16:9)</PresentationFormat>
  <Paragraphs>236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Arial</vt:lpstr>
      <vt:lpstr>Cambria Math</vt:lpstr>
      <vt:lpstr>Garamond</vt:lpstr>
      <vt:lpstr>Organic</vt:lpstr>
      <vt:lpstr>Introduction to Bayesian Inference and Decision Theory</vt:lpstr>
      <vt:lpstr>Bayesian Inference</vt:lpstr>
      <vt:lpstr>Decision Theory</vt:lpstr>
      <vt:lpstr>Illustrative Example: Highly Oversimplified Decision Problem</vt:lpstr>
      <vt:lpstr>Illustrative Example: Highly Oversimplified Decision Problem</vt:lpstr>
      <vt:lpstr>Illustrative Example: Highly Oversimplified Decision Problem</vt:lpstr>
      <vt:lpstr>Decision Model Summary</vt:lpstr>
      <vt:lpstr>Sensitivity Analysis: How Optimal Decision Varies with Probability</vt:lpstr>
      <vt:lpstr>Bayes Rule: The Law of Belief Dynamics</vt:lpstr>
      <vt:lpstr>Example: Disease Problem with Test</vt:lpstr>
      <vt:lpstr>Example: Disease Problem with Test</vt:lpstr>
      <vt:lpstr>Example: Disease Problem with Test</vt:lpstr>
      <vt:lpstr>Example: Disease Problem with Test</vt:lpstr>
      <vt:lpstr>Example: Disease Problem with Test</vt:lpstr>
      <vt:lpstr>Decision Tree for Disease Model with Test</vt:lpstr>
      <vt:lpstr>Decision Tree for Disease Model with Test</vt:lpstr>
      <vt:lpstr>Should We Gather Information?</vt:lpstr>
      <vt:lpstr>Should We Gather Information?</vt:lpstr>
      <vt:lpstr>Decision Tree for Disease Model with Test</vt:lpstr>
      <vt:lpstr>Expected Value of Information (EVSI, EVPI)</vt:lpstr>
      <vt:lpstr>Expected Value of Information (EVSI, EVPI)</vt:lpstr>
      <vt:lpstr>Should We Collect Information?</vt:lpstr>
      <vt:lpstr>Strategy Regions for Medical Decision (Without Test)</vt:lpstr>
      <vt:lpstr>Expected Utility of FollowTest Policy as Function of Prior Probability p=P(s_D )</vt:lpstr>
      <vt:lpstr>Expected Utility of FollowTest Policy as Function of Prior Probability p=P(s_D )</vt:lpstr>
      <vt:lpstr>Strategy Regions for Medical Decision (With Test)</vt:lpstr>
      <vt:lpstr>Decision Model for Whether to Test: Summary</vt:lpstr>
      <vt:lpstr>Decision Model for Whether to Test: Summary</vt:lpstr>
      <vt:lpstr>Decision Model for Whether to Test: Summary</vt:lpstr>
      <vt:lpstr>Strategy Regions for Costly Test:</vt:lpstr>
      <vt:lpstr>EVSI and Costly Test</vt:lpstr>
      <vt:lpstr>Summary : Value of Information and Strategy Regions</vt:lpstr>
      <vt:lpstr>Summary : Value of Information and Strategy Regions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Inference and Decision Theory</dc:title>
  <dc:creator>STA 4030A - Bayesian Inference and Decision Theory</dc:creator>
  <cp:keywords/>
  <cp:lastModifiedBy>Verrah Otiende</cp:lastModifiedBy>
  <cp:revision>2</cp:revision>
  <dcterms:created xsi:type="dcterms:W3CDTF">2024-09-10T03:53:18Z</dcterms:created>
  <dcterms:modified xsi:type="dcterms:W3CDTF">2024-09-12T08:23:39Z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2024-09-10</vt:lpwstr>
  </property>
  <property fmtid="{D5CDD505-2E9C-101B-9397-08002B2CF9AE}" pid="3" name="output">
    <vt:lpwstr>powerpoint_presentation</vt:lpwstr>
  </property>
</Properties>
</file>