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CDE49-DB25-40B1-B5B3-F11CFBE653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23B14A9-6DC7-466B-B296-3F0DC971F78C}">
      <dgm:prSet/>
      <dgm:spPr/>
      <dgm:t>
        <a:bodyPr/>
        <a:lstStyle/>
        <a:p>
          <a:pPr>
            <a:defRPr cap="all"/>
          </a:pPr>
          <a:r>
            <a:rPr lang="es-ES"/>
            <a:t>Un </a:t>
          </a:r>
          <a:r>
            <a:rPr lang="es-ES" b="1"/>
            <a:t>lenguaje fuertemente tipado</a:t>
          </a:r>
          <a:r>
            <a:rPr lang="es-ES"/>
            <a:t> es aquel que </a:t>
          </a:r>
          <a:r>
            <a:rPr lang="es-ES" b="1"/>
            <a:t>no permite operaciones entre tipos de datos incompatibles sin conversión explícita</a:t>
          </a:r>
          <a:r>
            <a:rPr lang="es-ES"/>
            <a:t>. Ejemplo: Java.</a:t>
          </a:r>
          <a:endParaRPr lang="en-US"/>
        </a:p>
      </dgm:t>
    </dgm:pt>
    <dgm:pt modelId="{4751BB0F-B328-4470-8724-62D76C405E38}" type="parTrans" cxnId="{62DF011E-1BB6-4F41-8486-AEC329C5715C}">
      <dgm:prSet/>
      <dgm:spPr/>
      <dgm:t>
        <a:bodyPr/>
        <a:lstStyle/>
        <a:p>
          <a:endParaRPr lang="en-US"/>
        </a:p>
      </dgm:t>
    </dgm:pt>
    <dgm:pt modelId="{D908D321-9CA0-4AE1-8738-128C4409C710}" type="sibTrans" cxnId="{62DF011E-1BB6-4F41-8486-AEC329C5715C}">
      <dgm:prSet/>
      <dgm:spPr/>
      <dgm:t>
        <a:bodyPr/>
        <a:lstStyle/>
        <a:p>
          <a:endParaRPr lang="en-US"/>
        </a:p>
      </dgm:t>
    </dgm:pt>
    <dgm:pt modelId="{AA4A3B53-1ED1-4EC7-A2CC-659ACDAAD298}">
      <dgm:prSet/>
      <dgm:spPr/>
      <dgm:t>
        <a:bodyPr/>
        <a:lstStyle/>
        <a:p>
          <a:pPr>
            <a:defRPr cap="all"/>
          </a:pPr>
          <a:r>
            <a:rPr lang="es-ES"/>
            <a:t>Un </a:t>
          </a:r>
          <a:r>
            <a:rPr lang="es-ES" b="1"/>
            <a:t>lenguaje débilmente tipado</a:t>
          </a:r>
          <a:r>
            <a:rPr lang="es-ES"/>
            <a:t> permite hacer conversiones implícitas sin errores. Ejemplo: JavaScript.</a:t>
          </a:r>
          <a:endParaRPr lang="en-US"/>
        </a:p>
      </dgm:t>
    </dgm:pt>
    <dgm:pt modelId="{446155CB-5420-4524-BE96-8B65B2F79E55}" type="parTrans" cxnId="{38D18922-FD8F-4B20-8791-627459985F70}">
      <dgm:prSet/>
      <dgm:spPr/>
      <dgm:t>
        <a:bodyPr/>
        <a:lstStyle/>
        <a:p>
          <a:endParaRPr lang="en-US"/>
        </a:p>
      </dgm:t>
    </dgm:pt>
    <dgm:pt modelId="{FA407E8C-60F5-4E1C-9D47-3538269B6EC3}" type="sibTrans" cxnId="{38D18922-FD8F-4B20-8791-627459985F70}">
      <dgm:prSet/>
      <dgm:spPr/>
      <dgm:t>
        <a:bodyPr/>
        <a:lstStyle/>
        <a:p>
          <a:endParaRPr lang="en-US"/>
        </a:p>
      </dgm:t>
    </dgm:pt>
    <dgm:pt modelId="{6A091881-42A9-4706-9164-A351EFFFFD1E}" type="pres">
      <dgm:prSet presAssocID="{CD0CDE49-DB25-40B1-B5B3-F11CFBE65333}" presName="root" presStyleCnt="0">
        <dgm:presLayoutVars>
          <dgm:dir/>
          <dgm:resizeHandles val="exact"/>
        </dgm:presLayoutVars>
      </dgm:prSet>
      <dgm:spPr/>
    </dgm:pt>
    <dgm:pt modelId="{982E60B1-7A36-42D7-84CE-B993288AA4E6}" type="pres">
      <dgm:prSet presAssocID="{723B14A9-6DC7-466B-B296-3F0DC971F78C}" presName="compNode" presStyleCnt="0"/>
      <dgm:spPr/>
    </dgm:pt>
    <dgm:pt modelId="{5C4A559F-70FA-434B-9BD1-E639885DEF53}" type="pres">
      <dgm:prSet presAssocID="{723B14A9-6DC7-466B-B296-3F0DC971F78C}" presName="iconBgRect" presStyleLbl="bgShp" presStyleIdx="0" presStyleCnt="2"/>
      <dgm:spPr/>
    </dgm:pt>
    <dgm:pt modelId="{8F6581BC-A3A4-49EC-BF88-A8ADB3D355EF}" type="pres">
      <dgm:prSet presAssocID="{723B14A9-6DC7-466B-B296-3F0DC971F7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9C7195D8-A970-4170-B9E6-C99D777ADB16}" type="pres">
      <dgm:prSet presAssocID="{723B14A9-6DC7-466B-B296-3F0DC971F78C}" presName="spaceRect" presStyleCnt="0"/>
      <dgm:spPr/>
    </dgm:pt>
    <dgm:pt modelId="{59160009-665D-4B7A-8D98-11169EDC20AF}" type="pres">
      <dgm:prSet presAssocID="{723B14A9-6DC7-466B-B296-3F0DC971F78C}" presName="textRect" presStyleLbl="revTx" presStyleIdx="0" presStyleCnt="2">
        <dgm:presLayoutVars>
          <dgm:chMax val="1"/>
          <dgm:chPref val="1"/>
        </dgm:presLayoutVars>
      </dgm:prSet>
      <dgm:spPr/>
    </dgm:pt>
    <dgm:pt modelId="{3D0B92DB-92C9-4A72-9C28-4C490A03A054}" type="pres">
      <dgm:prSet presAssocID="{D908D321-9CA0-4AE1-8738-128C4409C710}" presName="sibTrans" presStyleCnt="0"/>
      <dgm:spPr/>
    </dgm:pt>
    <dgm:pt modelId="{75A0E601-F073-45BE-9F06-E0C354087C73}" type="pres">
      <dgm:prSet presAssocID="{AA4A3B53-1ED1-4EC7-A2CC-659ACDAAD298}" presName="compNode" presStyleCnt="0"/>
      <dgm:spPr/>
    </dgm:pt>
    <dgm:pt modelId="{DEA4D1E7-9098-45DD-ADAB-2AC7153B243E}" type="pres">
      <dgm:prSet presAssocID="{AA4A3B53-1ED1-4EC7-A2CC-659ACDAAD298}" presName="iconBgRect" presStyleLbl="bgShp" presStyleIdx="1" presStyleCnt="2"/>
      <dgm:spPr/>
    </dgm:pt>
    <dgm:pt modelId="{E845B6F6-B0A2-40CF-BFEA-172507EB5703}" type="pres">
      <dgm:prSet presAssocID="{AA4A3B53-1ED1-4EC7-A2CC-659ACDAAD2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EA8689-2253-4474-8C2B-61DFC01F2816}" type="pres">
      <dgm:prSet presAssocID="{AA4A3B53-1ED1-4EC7-A2CC-659ACDAAD298}" presName="spaceRect" presStyleCnt="0"/>
      <dgm:spPr/>
    </dgm:pt>
    <dgm:pt modelId="{F13302F8-700E-4702-BF5C-93B0DEF4E478}" type="pres">
      <dgm:prSet presAssocID="{AA4A3B53-1ED1-4EC7-A2CC-659ACDAAD2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DF011E-1BB6-4F41-8486-AEC329C5715C}" srcId="{CD0CDE49-DB25-40B1-B5B3-F11CFBE65333}" destId="{723B14A9-6DC7-466B-B296-3F0DC971F78C}" srcOrd="0" destOrd="0" parTransId="{4751BB0F-B328-4470-8724-62D76C405E38}" sibTransId="{D908D321-9CA0-4AE1-8738-128C4409C710}"/>
    <dgm:cxn modelId="{38D18922-FD8F-4B20-8791-627459985F70}" srcId="{CD0CDE49-DB25-40B1-B5B3-F11CFBE65333}" destId="{AA4A3B53-1ED1-4EC7-A2CC-659ACDAAD298}" srcOrd="1" destOrd="0" parTransId="{446155CB-5420-4524-BE96-8B65B2F79E55}" sibTransId="{FA407E8C-60F5-4E1C-9D47-3538269B6EC3}"/>
    <dgm:cxn modelId="{36F4CB34-936D-4DD3-8CBB-E907A600FB4B}" type="presOf" srcId="{723B14A9-6DC7-466B-B296-3F0DC971F78C}" destId="{59160009-665D-4B7A-8D98-11169EDC20AF}" srcOrd="0" destOrd="0" presId="urn:microsoft.com/office/officeart/2018/5/layout/IconCircleLabelList"/>
    <dgm:cxn modelId="{6C80409E-FB5F-402E-B31A-10FFE188814A}" type="presOf" srcId="{AA4A3B53-1ED1-4EC7-A2CC-659ACDAAD298}" destId="{F13302F8-700E-4702-BF5C-93B0DEF4E478}" srcOrd="0" destOrd="0" presId="urn:microsoft.com/office/officeart/2018/5/layout/IconCircleLabelList"/>
    <dgm:cxn modelId="{6DCF05F0-A59B-406E-8233-D4FE473257CD}" type="presOf" srcId="{CD0CDE49-DB25-40B1-B5B3-F11CFBE65333}" destId="{6A091881-42A9-4706-9164-A351EFFFFD1E}" srcOrd="0" destOrd="0" presId="urn:microsoft.com/office/officeart/2018/5/layout/IconCircleLabelList"/>
    <dgm:cxn modelId="{096FA2AE-0D1F-4EC6-A168-C435C043F7ED}" type="presParOf" srcId="{6A091881-42A9-4706-9164-A351EFFFFD1E}" destId="{982E60B1-7A36-42D7-84CE-B993288AA4E6}" srcOrd="0" destOrd="0" presId="urn:microsoft.com/office/officeart/2018/5/layout/IconCircleLabelList"/>
    <dgm:cxn modelId="{EF164D6C-9F1C-4254-8263-CB9C8652E2D4}" type="presParOf" srcId="{982E60B1-7A36-42D7-84CE-B993288AA4E6}" destId="{5C4A559F-70FA-434B-9BD1-E639885DEF53}" srcOrd="0" destOrd="0" presId="urn:microsoft.com/office/officeart/2018/5/layout/IconCircleLabelList"/>
    <dgm:cxn modelId="{5126DFA4-F540-4849-8571-F70929531A31}" type="presParOf" srcId="{982E60B1-7A36-42D7-84CE-B993288AA4E6}" destId="{8F6581BC-A3A4-49EC-BF88-A8ADB3D355EF}" srcOrd="1" destOrd="0" presId="urn:microsoft.com/office/officeart/2018/5/layout/IconCircleLabelList"/>
    <dgm:cxn modelId="{59FAD202-91DA-4BE7-A40E-E88DAD774A2F}" type="presParOf" srcId="{982E60B1-7A36-42D7-84CE-B993288AA4E6}" destId="{9C7195D8-A970-4170-B9E6-C99D777ADB16}" srcOrd="2" destOrd="0" presId="urn:microsoft.com/office/officeart/2018/5/layout/IconCircleLabelList"/>
    <dgm:cxn modelId="{D5BC4867-488D-4969-96B8-73255DE42D83}" type="presParOf" srcId="{982E60B1-7A36-42D7-84CE-B993288AA4E6}" destId="{59160009-665D-4B7A-8D98-11169EDC20AF}" srcOrd="3" destOrd="0" presId="urn:microsoft.com/office/officeart/2018/5/layout/IconCircleLabelList"/>
    <dgm:cxn modelId="{A8FBF030-9C5B-449A-9185-F5A03382F179}" type="presParOf" srcId="{6A091881-42A9-4706-9164-A351EFFFFD1E}" destId="{3D0B92DB-92C9-4A72-9C28-4C490A03A054}" srcOrd="1" destOrd="0" presId="urn:microsoft.com/office/officeart/2018/5/layout/IconCircleLabelList"/>
    <dgm:cxn modelId="{38CA09A7-DA01-41D1-B3AB-637CEAA34999}" type="presParOf" srcId="{6A091881-42A9-4706-9164-A351EFFFFD1E}" destId="{75A0E601-F073-45BE-9F06-E0C354087C73}" srcOrd="2" destOrd="0" presId="urn:microsoft.com/office/officeart/2018/5/layout/IconCircleLabelList"/>
    <dgm:cxn modelId="{2622936D-FB9F-4CB9-B904-FC5CA09C94B2}" type="presParOf" srcId="{75A0E601-F073-45BE-9F06-E0C354087C73}" destId="{DEA4D1E7-9098-45DD-ADAB-2AC7153B243E}" srcOrd="0" destOrd="0" presId="urn:microsoft.com/office/officeart/2018/5/layout/IconCircleLabelList"/>
    <dgm:cxn modelId="{86F778CD-6070-42C2-8D4A-CF3670C8F14C}" type="presParOf" srcId="{75A0E601-F073-45BE-9F06-E0C354087C73}" destId="{E845B6F6-B0A2-40CF-BFEA-172507EB5703}" srcOrd="1" destOrd="0" presId="urn:microsoft.com/office/officeart/2018/5/layout/IconCircleLabelList"/>
    <dgm:cxn modelId="{21CE9412-9B38-42CC-9645-2F5201EA20D6}" type="presParOf" srcId="{75A0E601-F073-45BE-9F06-E0C354087C73}" destId="{49EA8689-2253-4474-8C2B-61DFC01F2816}" srcOrd="2" destOrd="0" presId="urn:microsoft.com/office/officeart/2018/5/layout/IconCircleLabelList"/>
    <dgm:cxn modelId="{7ADA0D1B-19AE-414D-9E13-03B5247E36CD}" type="presParOf" srcId="{75A0E601-F073-45BE-9F06-E0C354087C73}" destId="{F13302F8-700E-4702-BF5C-93B0DEF4E4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A559F-70FA-434B-9BD1-E639885DEF53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581BC-A3A4-49EC-BF88-A8ADB3D355EF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60009-665D-4B7A-8D98-11169EDC20AF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Un </a:t>
          </a:r>
          <a:r>
            <a:rPr lang="es-ES" sz="1200" b="1" kern="1200"/>
            <a:t>lenguaje fuertemente tipado</a:t>
          </a:r>
          <a:r>
            <a:rPr lang="es-ES" sz="1200" kern="1200"/>
            <a:t> es aquel que </a:t>
          </a:r>
          <a:r>
            <a:rPr lang="es-ES" sz="1200" b="1" kern="1200"/>
            <a:t>no permite operaciones entre tipos de datos incompatibles sin conversión explícita</a:t>
          </a:r>
          <a:r>
            <a:rPr lang="es-ES" sz="1200" kern="1200"/>
            <a:t>. Ejemplo: Java.</a:t>
          </a:r>
          <a:endParaRPr lang="en-US" sz="1200" kern="1200"/>
        </a:p>
      </dsp:txBody>
      <dsp:txXfrm>
        <a:off x="182935" y="3176402"/>
        <a:ext cx="3600000" cy="720000"/>
      </dsp:txXfrm>
    </dsp:sp>
    <dsp:sp modelId="{DEA4D1E7-9098-45DD-ADAB-2AC7153B243E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5B6F6-B0A2-40CF-BFEA-172507EB5703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302F8-700E-4702-BF5C-93B0DEF4E478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Un </a:t>
          </a:r>
          <a:r>
            <a:rPr lang="es-ES" sz="1200" b="1" kern="1200"/>
            <a:t>lenguaje débilmente tipado</a:t>
          </a:r>
          <a:r>
            <a:rPr lang="es-ES" sz="1200" kern="1200"/>
            <a:t> permite hacer conversiones implícitas sin errores. Ejemplo: JavaScript.</a:t>
          </a:r>
          <a:endParaRPr lang="en-US" sz="1200" kern="1200"/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¿Qué es POO?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Paradigma basado en clases y objetos. Facilita la reutilización de código.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FD59C3-B3DA-4EF0-B36C-E5D0532C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0" y="1966293"/>
            <a:ext cx="8094837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Correcto e Incorrecto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class </a:t>
            </a:r>
            <a:r>
              <a:rPr lang="en-US" sz="1700" dirty="0" err="1"/>
              <a:t>Reporte</a:t>
            </a:r>
            <a:r>
              <a:rPr lang="en-US" sz="1700" dirty="0"/>
              <a:t>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void </a:t>
            </a:r>
            <a:r>
              <a:rPr lang="en-US" sz="1700" dirty="0" err="1"/>
              <a:t>generarReporte</a:t>
            </a:r>
            <a:r>
              <a:rPr lang="en-US" sz="1700" dirty="0"/>
              <a:t>()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Generando</a:t>
            </a:r>
            <a:r>
              <a:rPr lang="en-US" sz="1700" dirty="0"/>
              <a:t> </a:t>
            </a:r>
            <a:r>
              <a:rPr lang="en-US" sz="1700" dirty="0" err="1"/>
              <a:t>Reporte</a:t>
            </a:r>
            <a:r>
              <a:rPr lang="en-US" sz="1700" dirty="0"/>
              <a:t>...");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void </a:t>
            </a:r>
            <a:r>
              <a:rPr lang="en-US" sz="1700" dirty="0" err="1"/>
              <a:t>guardarEnArchivo</a:t>
            </a:r>
            <a:r>
              <a:rPr lang="en-US" sz="1700" dirty="0"/>
              <a:t>() { 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Guardando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archivo</a:t>
            </a:r>
            <a:r>
              <a:rPr lang="en-US" sz="1700" dirty="0"/>
              <a:t>...");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415BC8-FB28-417E-A0C0-9C0369C6D464}"/>
              </a:ext>
            </a:extLst>
          </p:cNvPr>
          <p:cNvSpPr txBox="1">
            <a:spLocks/>
          </p:cNvSpPr>
          <p:nvPr/>
        </p:nvSpPr>
        <p:spPr>
          <a:xfrm>
            <a:off x="6338703" y="927349"/>
            <a:ext cx="2398275" cy="500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// Clase para </a:t>
            </a:r>
            <a:r>
              <a:rPr lang="en-US" sz="1700" dirty="0" err="1"/>
              <a:t>generar</a:t>
            </a:r>
            <a:r>
              <a:rPr lang="en-US" sz="1700" dirty="0"/>
              <a:t> el </a:t>
            </a:r>
            <a:r>
              <a:rPr lang="en-US" sz="1700" dirty="0" err="1"/>
              <a:t>reporte</a:t>
            </a:r>
            <a:endParaRPr lang="en-US" sz="17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class </a:t>
            </a:r>
            <a:r>
              <a:rPr lang="en-US" sz="1700" dirty="0" err="1"/>
              <a:t>Reporte</a:t>
            </a:r>
            <a:r>
              <a:rPr lang="en-US" sz="1700" dirty="0"/>
              <a:t>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void </a:t>
            </a:r>
            <a:r>
              <a:rPr lang="en-US" sz="1700" dirty="0" err="1"/>
              <a:t>generarReporte</a:t>
            </a:r>
            <a:r>
              <a:rPr lang="en-US" sz="1700" dirty="0"/>
              <a:t>()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Generando</a:t>
            </a:r>
            <a:r>
              <a:rPr lang="en-US" sz="1700" dirty="0"/>
              <a:t> </a:t>
            </a:r>
            <a:r>
              <a:rPr lang="en-US" sz="1700" dirty="0" err="1"/>
              <a:t>Reporte</a:t>
            </a:r>
            <a:r>
              <a:rPr lang="en-US" sz="1700" dirty="0"/>
              <a:t>...");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// Clase </a:t>
            </a:r>
            <a:r>
              <a:rPr lang="en-US" sz="1700" dirty="0" err="1"/>
              <a:t>separada</a:t>
            </a:r>
            <a:r>
              <a:rPr lang="en-US" sz="1700" dirty="0"/>
              <a:t> para </a:t>
            </a:r>
            <a:r>
              <a:rPr lang="en-US" sz="1700" dirty="0" err="1"/>
              <a:t>guardar</a:t>
            </a:r>
            <a:r>
              <a:rPr lang="en-US" sz="1700" dirty="0"/>
              <a:t> el </a:t>
            </a:r>
            <a:r>
              <a:rPr lang="en-US" sz="1700" dirty="0" err="1"/>
              <a:t>reporte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archivo</a:t>
            </a:r>
            <a:endParaRPr lang="en-US" sz="17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class </a:t>
            </a:r>
            <a:r>
              <a:rPr lang="en-US" sz="1700" dirty="0" err="1"/>
              <a:t>ReporteArchivo</a:t>
            </a:r>
            <a:r>
              <a:rPr lang="en-US" sz="1700" dirty="0"/>
              <a:t>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void </a:t>
            </a:r>
            <a:r>
              <a:rPr lang="en-US" sz="1700" dirty="0" err="1"/>
              <a:t>guardarEnArchivo</a:t>
            </a:r>
            <a:r>
              <a:rPr lang="en-US" sz="1700" dirty="0"/>
              <a:t>(String </a:t>
            </a:r>
            <a:r>
              <a:rPr lang="en-US" sz="1700" dirty="0" err="1"/>
              <a:t>reporte</a:t>
            </a:r>
            <a:r>
              <a:rPr lang="en-US" sz="1700" dirty="0"/>
              <a:t>) {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Guardando</a:t>
            </a:r>
            <a:r>
              <a:rPr lang="en-US" sz="1700" dirty="0"/>
              <a:t> </a:t>
            </a:r>
            <a:r>
              <a:rPr lang="en-US" sz="1700" dirty="0" err="1"/>
              <a:t>reporte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archivo</a:t>
            </a:r>
            <a:r>
              <a:rPr lang="en-US" sz="1700" dirty="0"/>
              <a:t>...");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   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}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3500">
                <a:solidFill>
                  <a:srgbClr val="FFFFFF"/>
                </a:solidFill>
              </a:rPr>
              <a:t>Ejemplo de POO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/>
              <a:t>// Clase Carro con atributos y métodos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class Carro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private String marca;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private int velocidad;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// Constructor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public Carro(String marca)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this.marca = marca;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this.velocidad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// Método para acelerar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public void acelerar()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velocidad += 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System.out.println(marca + " aceleró. Velocidad actual: " + velocidad + " km/h");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// Clase Main para ejecutar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public class Main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public static void main(String[] args)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Carro miCarro = new Carro("Toyota"); // Crear un objeto Carro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    miCarro.acelerar(); // Llamar al método acelerar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4100">
                <a:solidFill>
                  <a:srgbClr val="FFFFFF"/>
                </a:solidFill>
              </a:rPr>
              <a:t>2. ¿Qué son pruebas unitarias?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Las </a:t>
            </a:r>
            <a:r>
              <a:rPr lang="es-ES" b="1" dirty="0"/>
              <a:t>pruebas unitarias</a:t>
            </a:r>
            <a:r>
              <a:rPr lang="es-ES" dirty="0"/>
              <a:t> son un tipo de prueba de software en el que se verifica el </a:t>
            </a:r>
            <a:r>
              <a:rPr lang="es-ES" b="1" dirty="0"/>
              <a:t>funcionamiento de una unidad de código</a:t>
            </a:r>
            <a:r>
              <a:rPr lang="es-ES" dirty="0"/>
              <a:t> (generalmente un método o función). Se utilizan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b="1" dirty="0" err="1"/>
              <a:t>JUnit</a:t>
            </a:r>
            <a:r>
              <a:rPr lang="es-ES" dirty="0"/>
              <a:t> en Java.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3500">
                <a:solidFill>
                  <a:srgbClr val="FFFFFF"/>
                </a:solidFill>
              </a:rPr>
              <a:t>Ejemplo de Pruebas Unitarias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/>
              <a:t>Uso de JUnit para probar la suma en una Calculadora</a:t>
            </a:r>
          </a:p>
          <a:p>
            <a:pPr marL="0" indent="0">
              <a:lnSpc>
                <a:spcPct val="90000"/>
              </a:lnSpc>
              <a:buNone/>
            </a:pPr>
            <a:endParaRPr lang="es-E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import static </a:t>
            </a:r>
            <a:r>
              <a:rPr lang="en-US" sz="1600"/>
              <a:t>org.junit.jupiter.api.Assertions.assertEquals</a:t>
            </a:r>
            <a:r>
              <a:rPr lang="en-US" sz="1600" dirty="0"/>
              <a:t>;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import </a:t>
            </a:r>
            <a:r>
              <a:rPr lang="en-US" sz="1600"/>
              <a:t>org.junit.jupiter.api.Test</a:t>
            </a:r>
            <a:r>
              <a:rPr lang="en-US" sz="1600" dirty="0"/>
              <a:t>;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class </a:t>
            </a:r>
            <a:r>
              <a:rPr lang="en-US" sz="1600"/>
              <a:t>Calculadora</a:t>
            </a:r>
            <a:r>
              <a:rPr lang="en-US" sz="1600" dirty="0"/>
              <a:t> {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public int </a:t>
            </a:r>
            <a:r>
              <a:rPr lang="en-US" sz="1600"/>
              <a:t>sumar</a:t>
            </a:r>
            <a:r>
              <a:rPr lang="en-US" sz="1600" dirty="0"/>
              <a:t>(int a, int b) {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return a + b;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}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}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public class </a:t>
            </a:r>
            <a:r>
              <a:rPr lang="en-US" sz="1600"/>
              <a:t>CalculadoraTest</a:t>
            </a:r>
            <a:r>
              <a:rPr lang="en-US" sz="1600" dirty="0"/>
              <a:t> {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@Test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void </a:t>
            </a:r>
            <a:r>
              <a:rPr lang="en-US" sz="1600"/>
              <a:t>testSuma</a:t>
            </a:r>
            <a:r>
              <a:rPr lang="en-US" sz="1600" dirty="0"/>
              <a:t>() {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</a:t>
            </a:r>
            <a:r>
              <a:rPr lang="en-US" sz="1600"/>
              <a:t>Calculadora</a:t>
            </a:r>
            <a:r>
              <a:rPr lang="en-US" sz="1600" dirty="0"/>
              <a:t> calc = new </a:t>
            </a:r>
            <a:r>
              <a:rPr lang="en-US" sz="1600"/>
              <a:t>Calculadora</a:t>
            </a:r>
            <a:r>
              <a:rPr lang="en-US" sz="1600" dirty="0"/>
              <a:t>();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</a:t>
            </a:r>
            <a:r>
              <a:rPr lang="en-US" sz="1600"/>
              <a:t>assertEquals</a:t>
            </a:r>
            <a:r>
              <a:rPr lang="en-US" sz="1600" dirty="0"/>
              <a:t>(5, </a:t>
            </a:r>
            <a:r>
              <a:rPr lang="en-US" sz="1600"/>
              <a:t>calc.sumar</a:t>
            </a:r>
            <a:r>
              <a:rPr lang="en-US" sz="1600" dirty="0"/>
              <a:t>(2, 3)); // </a:t>
            </a:r>
            <a:r>
              <a:rPr lang="en-US" sz="1600"/>
              <a:t>Verifica</a:t>
            </a:r>
            <a:r>
              <a:rPr lang="en-US" sz="1600" dirty="0"/>
              <a:t> </a:t>
            </a:r>
            <a:r>
              <a:rPr lang="en-US" sz="1600"/>
              <a:t>si</a:t>
            </a:r>
            <a:r>
              <a:rPr lang="en-US" sz="1600" dirty="0"/>
              <a:t> 2 + 3 es </a:t>
            </a:r>
            <a:r>
              <a:rPr lang="en-US" sz="1600"/>
              <a:t>igual</a:t>
            </a:r>
            <a:r>
              <a:rPr lang="en-US" sz="1600" dirty="0"/>
              <a:t> a 5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}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}</a:t>
            </a:r>
            <a:endParaRPr lang="en-US" sz="1600"/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GT" sz="3500">
                <a:solidFill>
                  <a:srgbClr val="FFFFFF"/>
                </a:solidFill>
              </a:rPr>
              <a:t>3. Lenguaje Fuertemente Tipado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2CF5D-8A1A-7BC5-CB95-BAD4834B9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745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3500">
                <a:solidFill>
                  <a:srgbClr val="FFFFFF"/>
                </a:solidFill>
              </a:rPr>
              <a:t>Ejemplo: Java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700"/>
              <a:t>int numero = 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String texto = "Hola";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// int resultado = numero + texto; // ❌ Esto da error porque no se pueden sumar un int y un String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let numero = 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let texto = "Hola";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let resultado = numero + texto; // ✅ No da error, convierte número en string automáticamente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console.log(resultado); // "10Hola“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📌 Diferencias: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✅ Java (fuertemente tipado): requiere definir los tipos y no permite mezclar datos sin conversión.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✅ JavaScript (débilmente tipado): convierte automáticamente los datos sin avisar, lo que puede generar errores inesperados.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>
                <a:solidFill>
                  <a:srgbClr val="FFFFFF"/>
                </a:solidFill>
              </a:rPr>
              <a:t>4. Convenciones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Las convenciones de código son normas que los programadores siguen para escribir código más legible, mantenible y consistente.</a:t>
            </a:r>
          </a:p>
          <a:p>
            <a:pPr marL="0" indent="0">
              <a:buNone/>
            </a:pPr>
            <a:endParaRPr lang="es-ES" sz="1700"/>
          </a:p>
          <a:p>
            <a:pPr marL="0" indent="0">
              <a:buNone/>
            </a:pPr>
            <a:r>
              <a:rPr lang="es-ES" sz="1700"/>
              <a:t>🔹 Ejemplos de convenciones en Java:</a:t>
            </a:r>
          </a:p>
          <a:p>
            <a:pPr marL="0" indent="0">
              <a:buNone/>
            </a:pPr>
            <a:endParaRPr lang="es-ES" sz="1700"/>
          </a:p>
          <a:p>
            <a:r>
              <a:rPr lang="es-ES" sz="1700"/>
              <a:t>Nombres de clases: PascalCase → MiClase </a:t>
            </a:r>
          </a:p>
          <a:p>
            <a:r>
              <a:rPr lang="es-ES" sz="1700"/>
              <a:t>Nombres de variables/métodos: camelCase → miVariable </a:t>
            </a:r>
          </a:p>
          <a:p>
            <a:r>
              <a:rPr lang="es-ES" sz="1700"/>
              <a:t>Constantes: MAYUSCULAS_CON_GUIONES → PI </a:t>
            </a:r>
          </a:p>
          <a:p>
            <a:r>
              <a:rPr lang="es-ES" sz="1700"/>
              <a:t>Comentarios claros y bien escritos.</a:t>
            </a:r>
          </a:p>
          <a:p>
            <a:pPr marL="0" indent="0">
              <a:buNone/>
            </a:pPr>
            <a:endParaRPr lang="es-GT" sz="1700"/>
          </a:p>
          <a:p>
            <a:endParaRPr lang="es-GT" sz="1700"/>
          </a:p>
          <a:p>
            <a:pPr marL="0" indent="0">
              <a:buNone/>
            </a:pPr>
            <a:endParaRPr lang="es-GT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GT" sz="3500">
                <a:solidFill>
                  <a:srgbClr val="FFFFFF"/>
                </a:solidFill>
              </a:rPr>
              <a:t>Ejemplo de Buenas Prácticas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class carro { // ❌ Las clases deben empezar con mayúscula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int velocidad_MAX; // ❌ Las variables no deben usar mayúsculas y guiones bajos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void acelerarCoche() { System.out.println("Acelerando..."); } // ❌ Falta formato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}</a:t>
            </a:r>
            <a:endParaRPr lang="en-US" sz="1400"/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class Carro { // ✅ Nombre de clase en PascalCase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private int velocidadMaxima; // ✅ Nombre de variable en camelCase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public void acelerar() { // ✅ Nombre de método en camelCase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    System.out.println("Acelerando...");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3500">
                <a:solidFill>
                  <a:srgbClr val="FFFFFF"/>
                </a:solidFill>
              </a:rPr>
              <a:t>5. Principio SOLID: SRP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El </a:t>
            </a:r>
            <a:r>
              <a:rPr lang="es-ES" sz="1700" b="1"/>
              <a:t>Principio de Responsabilidad Única</a:t>
            </a:r>
            <a:r>
              <a:rPr lang="es-ES" sz="1700"/>
              <a:t> indica que </a:t>
            </a:r>
            <a:r>
              <a:rPr lang="es-ES" sz="1700" b="1"/>
              <a:t>una clase debe tener una única razón para cambiar</a:t>
            </a:r>
            <a:r>
              <a:rPr lang="es-ES" sz="1700"/>
              <a:t>, es decir, debe hacer solo </a:t>
            </a:r>
            <a:r>
              <a:rPr lang="es-ES" sz="1700" b="1"/>
              <a:t>una cosa</a:t>
            </a:r>
            <a:r>
              <a:rPr lang="es-ES" sz="1700"/>
              <a:t> y hacerla bien.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776</Words>
  <Application>Microsoft Office PowerPoint</Application>
  <PresentationFormat>Presentación en pantalla 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1. ¿Qué es POO?</vt:lpstr>
      <vt:lpstr>Ejemplo de POO</vt:lpstr>
      <vt:lpstr>2. ¿Qué son pruebas unitarias?</vt:lpstr>
      <vt:lpstr>Ejemplo de Pruebas Unitarias</vt:lpstr>
      <vt:lpstr>3. Lenguaje Fuertemente Tipado</vt:lpstr>
      <vt:lpstr>Ejemplo: Java vs JavaScript</vt:lpstr>
      <vt:lpstr>4. Convenciones de Código</vt:lpstr>
      <vt:lpstr>Ejemplo de Buenas Prácticas</vt:lpstr>
      <vt:lpstr>5. Principio SOLID: SRP</vt:lpstr>
      <vt:lpstr>Ejemplo Correcto e Incorrecto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¿Qué es POO?</dc:title>
  <dc:subject/>
  <dc:creator>Francis Maldonado</dc:creator>
  <cp:keywords/>
  <dc:description>generated using python-pptx</dc:description>
  <cp:lastModifiedBy>FRANCIS ESTUARDO  MALDONADO REYES</cp:lastModifiedBy>
  <cp:revision>5</cp:revision>
  <dcterms:created xsi:type="dcterms:W3CDTF">2013-01-27T09:14:16Z</dcterms:created>
  <dcterms:modified xsi:type="dcterms:W3CDTF">2025-03-18T05:29:56Z</dcterms:modified>
  <cp:category/>
</cp:coreProperties>
</file>