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5" r:id="rId5"/>
    <p:sldId id="277" r:id="rId6"/>
    <p:sldId id="261" r:id="rId7"/>
    <p:sldId id="302" r:id="rId8"/>
    <p:sldId id="310" r:id="rId9"/>
    <p:sldId id="307" r:id="rId10"/>
    <p:sldId id="312" r:id="rId11"/>
    <p:sldId id="303" r:id="rId12"/>
    <p:sldId id="308" r:id="rId13"/>
    <p:sldId id="311" r:id="rId14"/>
    <p:sldId id="304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95B0A-C6E6-4E70-8214-E01095FC72EE}" v="79" dt="2024-02-01T14:34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8" autoAdjust="0"/>
    <p:restoredTop sz="94712"/>
  </p:normalViewPr>
  <p:slideViewPr>
    <p:cSldViewPr snapToGrid="0">
      <p:cViewPr varScale="1">
        <p:scale>
          <a:sx n="132" d="100"/>
          <a:sy n="132" d="100"/>
        </p:scale>
        <p:origin x="192" y="304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4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24575,'0'-3'0,"0"0"0,1-1 0,-1 1 0,1 0 0,0 0 0,0 0 0,0 0 0,0 0 0,0 0 0,1 0 0,-1 0 0,1 0 0,0 1 0,0-1 0,0 0 0,0 1 0,0 0 0,0-1 0,1 1 0,-1 0 0,1 0 0,0 1 0,-1-1 0,7-2 0,5-2 0,1 0 0,1 1 0,-1 1 0,16-3 0,10-2 0,-28 5 0,0 0 0,0 1 0,0 1 0,0 0 0,1 1 0,-1 0 0,0 1 0,1 1 0,-1 0 0,0 0 0,0 2 0,18 4 0,-28-4 0,1 0 0,-1 0 0,0 0 0,1 0 0,-2 0 0,1 1 0,0-1 0,-1 1 0,1 0 0,-1 0 0,0 0 0,0 0 0,-1 0 0,1 0 0,-1 0 0,0 1 0,0 4 0,12 78 0,-1-7 0,-8-65 0,-1 0 0,-1 0 0,0 1 0,-1-1 0,-1 0 0,0 0 0,-1 1 0,-1-1 0,-3 16 0,-11 53 0,14-64 0,-2 0 0,0-1 0,-11 34 0,-84 258 0,91-282 0,-62 230 0,57-191 0,3 0 0,2 2 0,5-1 0,4 76 0,0-57 0,-2-82-50,2 0-1,-1-1 1,1 1-1,0 0 0,0-1 1,0 1-1,1 0 1,0-1-1,0 0 1,1 0-1,-1 1 0,1-1 1,0-1-1,0 1 1,1 0-1,-1-1 1,1 0-1,0 1 0,1-2 1,-1 1-1,0 0 1,1-1-1,0 0 1,0 0-1,0 0 1,7 2-1,2 2-6775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24575,'-5'0'0,"1"1"0,0-1 0,-1 1 0,1 0 0,0 0 0,0 1 0,0-1 0,0 1 0,0 0 0,0 0 0,0 1 0,0-1 0,1 1 0,-1-1 0,1 1 0,0 0 0,0 1 0,0-1 0,0 0 0,0 1 0,1 0 0,0-1 0,0 1 0,-3 6 0,3-6 0,0 1 0,1 0 0,-1 0 0,1-1 0,0 1 0,0 0 0,0 0 0,1 0 0,0 0 0,0 0 0,0 0 0,0 0 0,1 0 0,0 0 0,0 0 0,0-1 0,1 1 0,-1 0 0,1-1 0,0 1 0,1-1 0,2 5 0,-1-5 0,0 0 0,0 0 0,1-1 0,-1 1 0,1-1 0,0 0 0,0 0 0,0-1 0,1 1 0,-1-1 0,0 0 0,1-1 0,-1 1 0,1-1 0,0 0 0,-1-1 0,1 1 0,0-1 0,0 0 0,-1-1 0,11-1 0,-11 2 0,0-1 0,-1 0 0,1 0 0,-1 0 0,1 0 0,-1 0 0,0-1 0,1 0 0,-1 0 0,0 0 0,0-1 0,0 1 0,-1-1 0,1 0 0,-1 0 0,1 0 0,-1-1 0,0 1 0,0-1 0,-1 0 0,1 0 0,-1 1 0,1-2 0,-1 1 0,0 0 0,2-9 0,-3 9 5,-1 1-1,0-1 0,1 0 0,-1 0 1,-1 1-1,1-1 0,0 0 1,-1 1-1,0-1 0,0 0 0,0 1 1,0-1-1,-1 1 0,1-1 1,-1 1-1,0 0 0,0 0 1,0 0-1,0 0 0,-1 0 0,1 0 1,-1 0-1,1 1 0,-1-1 1,0 1-1,-6-4 0,-5-1-274,-1 0-1,0 0 1,0 2-1,-29-8 1,40 12 141,-12-3-6697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5F852587-3F49-0680-2B7C-EF59D82BE2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009EA0-AD2A-4E9B-F25A-634CB350D0F3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C00EECA-EB70-6ADC-DDF6-0F7F48236A0D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6F478D4-48D7-FCD2-FE06-D24D8D630E7D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AB26880-DD71-055F-D045-57C85DBB81A5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5405A7CC-15B9-498D-79A4-C073C6F3E6CC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38F63-09B1-F86B-ECFF-F29B4AF0E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2EA1-2368-8DB3-CD12-F6406221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EA7-969C-AFBD-4081-D43FF454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Future work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011-5D1A-14CF-77B7-8E3F2213C51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72A513EC-A70C-579F-27DB-62DD52A7FEB2}"/>
              </a:ext>
            </a:extLst>
          </p:cNvPr>
          <p:cNvSpPr txBox="1">
            <a:spLocks/>
          </p:cNvSpPr>
          <p:nvPr/>
        </p:nvSpPr>
        <p:spPr>
          <a:xfrm>
            <a:off x="838200" y="2035093"/>
            <a:ext cx="4944533" cy="4141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 </a:t>
            </a:r>
            <a:r>
              <a:rPr lang="en-US" dirty="0" err="1"/>
              <a:t>erweitern</a:t>
            </a:r>
            <a:endParaRPr lang="en-US" dirty="0"/>
          </a:p>
          <a:p>
            <a:pPr lvl="1"/>
            <a:r>
              <a:rPr lang="en-US" dirty="0" err="1"/>
              <a:t>Interaktiver</a:t>
            </a:r>
            <a:endParaRPr lang="en-US" dirty="0"/>
          </a:p>
          <a:p>
            <a:pPr lvl="1"/>
            <a:r>
              <a:rPr lang="en-US" dirty="0" err="1"/>
              <a:t>Generell</a:t>
            </a:r>
            <a:r>
              <a:rPr lang="en-US" dirty="0"/>
              <a:t> Design </a:t>
            </a:r>
            <a:r>
              <a:rPr lang="en-US" dirty="0" err="1"/>
              <a:t>aufh</a:t>
            </a:r>
            <a:r>
              <a:rPr lang="de-DE" dirty="0"/>
              <a:t>ü</a:t>
            </a:r>
            <a:r>
              <a:rPr lang="en-US" dirty="0" err="1"/>
              <a:t>bschen</a:t>
            </a:r>
            <a:endParaRPr lang="en-US" dirty="0"/>
          </a:p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Engine</a:t>
            </a:r>
          </a:p>
          <a:p>
            <a:r>
              <a:rPr lang="en-US" dirty="0"/>
              <a:t>Finetuned LLM</a:t>
            </a:r>
          </a:p>
          <a:p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Engine und LLM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70643-7C94-AD89-39B3-5870B05F3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1D08-625F-4EE9-9653-FC7E5E4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Learnings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5BE1-A7CF-B983-4163-65DFCE4679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9E3C525D-4E76-FA6E-5AD4-2CBA3251AF7D}"/>
              </a:ext>
            </a:extLst>
          </p:cNvPr>
          <p:cNvSpPr txBox="1">
            <a:spLocks/>
          </p:cNvSpPr>
          <p:nvPr/>
        </p:nvSpPr>
        <p:spPr>
          <a:xfrm>
            <a:off x="838200" y="2035093"/>
            <a:ext cx="4944533" cy="4141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Engines (Stockfish)</a:t>
            </a:r>
          </a:p>
          <a:p>
            <a:r>
              <a:rPr lang="en-US" dirty="0"/>
              <a:t>LLMs X Schach</a:t>
            </a:r>
          </a:p>
          <a:p>
            <a:r>
              <a:rPr lang="en-US" dirty="0"/>
              <a:t>Frontend (+ Backend)</a:t>
            </a:r>
          </a:p>
          <a:p>
            <a:pPr marL="285750" indent="-285750"/>
            <a:r>
              <a:rPr lang="en-DE" dirty="0"/>
              <a:t>Technik ist kompliziert!</a:t>
            </a:r>
          </a:p>
          <a:p>
            <a:pPr marL="285750" indent="-285750"/>
            <a:r>
              <a:rPr lang="en-DE" dirty="0"/>
              <a:t>Delays sind unvermeidbar!</a:t>
            </a:r>
          </a:p>
          <a:p>
            <a:pPr marL="285750" indent="-285750"/>
            <a:r>
              <a:rPr lang="en-DE" dirty="0"/>
              <a:t>Pläne sind gut…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5192-82FE-9DF4-4D50-0CE1D37B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A3F69BDF-A435-86EF-99F1-C5BA62DE99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4EBB6-D3CB-8277-789D-E227FAC97602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D59C9AB-2123-86FD-727D-1494F6F55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CA4D98-70E5-D0E4-BDA7-E2CEC1B13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4ACF0C-7D44-38B1-070B-A0749FC83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64FA16C-42F7-A1DA-6EDA-E373203B47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C29C560E-6A10-3B13-D963-A8C7AD28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5E5D3-8CE5-5BFC-5765-3934E0DD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30F3025A-BE2C-DD62-6B2D-153509AAC78B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ABCAC18-16F8-16E2-D890-8804C5B4F022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2B3490F3-310B-75F3-246F-3908667F406A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4E59CAC9-E50E-D9D5-BC12-1254C3F97007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45735-98C9-DB82-EAE0-E3982C3E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0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BD68-9F23-198D-8F68-C77E6EB1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42988585-72B3-CC6E-6C27-DA0B9EE54E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C16CF-9779-BF39-2D02-C68CA9A9D63A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1D9720-3369-EA55-BEE8-79D9098DD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B9477A-A89E-E0B2-EE58-451C57E1E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AC0C93F-088F-B931-9C4D-A0E06E9D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4FB503-95E9-303D-AC9A-67472DFA90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9D864564-2B69-77F5-115C-F74F1008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5FD25-7293-3B36-F62C-28FB09A9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9FE3BF0C-DA66-F25D-CFED-BD9040853463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9640A1AC-0147-4FBC-E0A3-B322468434E5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E3B10EE-0405-F2E5-1D42-4CC53EE36DD4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6B34FBBE-1B91-1617-D6C7-C1CE34249915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AEA6C-6EA7-B98F-0E88-18F6CF7F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8973DF-D2CC-402A-A6B9-1D41C05E122C}"/>
              </a:ext>
            </a:extLst>
          </p:cNvPr>
          <p:cNvSpPr/>
          <p:nvPr/>
        </p:nvSpPr>
        <p:spPr>
          <a:xfrm>
            <a:off x="-1783080" y="-1851660"/>
            <a:ext cx="16756380" cy="11132820"/>
          </a:xfrm>
          <a:prstGeom prst="rect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5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/>
          <a:lstStyle/>
          <a:p>
            <a:r>
              <a:rPr lang="en-ZA" b="1" dirty="0" err="1"/>
              <a:t>Gliederung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70688-B572-7BA7-1440-220390566407}"/>
              </a:ext>
            </a:extLst>
          </p:cNvPr>
          <p:cNvSpPr txBox="1"/>
          <p:nvPr/>
        </p:nvSpPr>
        <p:spPr>
          <a:xfrm>
            <a:off x="1099456" y="3849511"/>
            <a:ext cx="5789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</a:t>
            </a:r>
            <a:r>
              <a:rPr lang="en-GB" sz="2000" b="1" dirty="0" err="1"/>
              <a:t>Vorstellung</a:t>
            </a:r>
            <a:r>
              <a:rPr lang="en-GB" sz="2000" b="1" dirty="0"/>
              <a:t> </a:t>
            </a:r>
            <a:r>
              <a:rPr lang="en-GB" sz="2000" b="1" dirty="0" err="1"/>
              <a:t>Projektidee</a:t>
            </a:r>
            <a:endParaRPr lang="en-GB" sz="2000" b="1" dirty="0"/>
          </a:p>
          <a:p>
            <a:r>
              <a:rPr lang="en-GB" sz="2000" b="1" dirty="0"/>
              <a:t>2. </a:t>
            </a:r>
            <a:r>
              <a:rPr lang="en-GB" sz="2000" b="1" dirty="0" err="1"/>
              <a:t>Umsetzungsstrategie</a:t>
            </a:r>
            <a:r>
              <a:rPr lang="en-GB" sz="2000" b="1" dirty="0"/>
              <a:t> + </a:t>
            </a:r>
            <a:r>
              <a:rPr lang="en-GB" sz="2000" b="1" dirty="0" err="1"/>
              <a:t>Lösung</a:t>
            </a:r>
            <a:endParaRPr lang="en-GB" sz="2000" b="1" dirty="0"/>
          </a:p>
          <a:p>
            <a:r>
              <a:rPr lang="en-GB" sz="2000" b="1" dirty="0"/>
              <a:t>	a) Via Chess Engine + LLM</a:t>
            </a:r>
          </a:p>
          <a:p>
            <a:r>
              <a:rPr lang="en-GB" sz="2000" b="1" dirty="0"/>
              <a:t>	b) Via Finetuned LLM</a:t>
            </a:r>
          </a:p>
          <a:p>
            <a:r>
              <a:rPr lang="en-GB" sz="2000" b="1" dirty="0"/>
              <a:t>3. Future Work</a:t>
            </a:r>
          </a:p>
          <a:p>
            <a:r>
              <a:rPr lang="en-GB" sz="2000" b="1" dirty="0"/>
              <a:t>4. Learnings</a:t>
            </a:r>
            <a:endParaRPr lang="en-DE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716B324-50FA-9A4D-FD06-566E68B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66" y="1654685"/>
            <a:ext cx="4274703" cy="4093028"/>
          </a:xfrm>
          <a:prstGeom prst="rect">
            <a:avLst/>
          </a:prstGeom>
          <a:noFill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Vorstellung</a:t>
            </a:r>
            <a:r>
              <a:rPr lang="en-US" b="1" dirty="0"/>
              <a:t> </a:t>
            </a:r>
            <a:r>
              <a:rPr lang="en-US" b="1" dirty="0" err="1"/>
              <a:t>projektidee</a:t>
            </a:r>
            <a:endParaRPr lang="en-US" b="1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2D5471CA-A288-7E5A-4292-43638D8A8592}"/>
              </a:ext>
            </a:extLst>
          </p:cNvPr>
          <p:cNvSpPr txBox="1">
            <a:spLocks/>
          </p:cNvSpPr>
          <p:nvPr/>
        </p:nvSpPr>
        <p:spPr>
          <a:xfrm>
            <a:off x="6558173" y="2833744"/>
            <a:ext cx="4538690" cy="114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noProof="1"/>
              <a:t>Ziel: Erklärung der Engine-Evaluierung in menschlich verständlicher Sprache</a:t>
            </a:r>
            <a:endParaRPr lang="en-ZA" noProof="1"/>
          </a:p>
        </p:txBody>
      </p: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6789CB0D-80B0-4817-265A-DF4888E801C9}"/>
              </a:ext>
            </a:extLst>
          </p:cNvPr>
          <p:cNvSpPr/>
          <p:nvPr/>
        </p:nvSpPr>
        <p:spPr>
          <a:xfrm>
            <a:off x="801785" y="1654685"/>
            <a:ext cx="330200" cy="39502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14:cNvPr>
              <p14:cNvContentPartPr/>
              <p14:nvPr/>
            </p14:nvContentPartPr>
            <p14:xfrm>
              <a:off x="508815" y="3295548"/>
              <a:ext cx="160920" cy="6685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95" y="3289428"/>
                <a:ext cx="173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14:cNvPr>
              <p14:cNvContentPartPr/>
              <p14:nvPr/>
            </p14:nvContentPartPr>
            <p14:xfrm>
              <a:off x="545355" y="4088907"/>
              <a:ext cx="87840" cy="799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35" y="4082787"/>
                <a:ext cx="1000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8319-F0E7-5357-2596-2D7CCA3C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A9BD-1BD3-8E42-CB46-AFB7D4AF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</a:t>
            </a:r>
            <a:r>
              <a:rPr lang="en-DE" b="1" dirty="0"/>
              <a:t>Via </a:t>
            </a:r>
            <a:r>
              <a:rPr lang="en-US" b="1" dirty="0"/>
              <a:t>chess Engine + </a:t>
            </a:r>
            <a:r>
              <a:rPr lang="en-US" b="1" dirty="0" err="1"/>
              <a:t>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65EC-E3F6-4273-C2DE-D4C2E5487A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DE6FF-2F86-BF8D-9BA9-6DEB36E9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71" y="2796329"/>
            <a:ext cx="1710815" cy="1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9E2C55-6E97-748F-3417-63ACC1540233}"/>
              </a:ext>
            </a:extLst>
          </p:cNvPr>
          <p:cNvSpPr txBox="1"/>
          <p:nvPr/>
        </p:nvSpPr>
        <p:spPr>
          <a:xfrm>
            <a:off x="7011020" y="3130070"/>
            <a:ext cx="178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LLM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79652CBA-94F8-3E73-0244-8E876E81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4" y="2319182"/>
            <a:ext cx="2025378" cy="20253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305E915-0863-E2A4-2A78-24DC898E1288}"/>
              </a:ext>
            </a:extLst>
          </p:cNvPr>
          <p:cNvSpPr txBox="1"/>
          <p:nvPr/>
        </p:nvSpPr>
        <p:spPr>
          <a:xfrm>
            <a:off x="951361" y="3130070"/>
            <a:ext cx="1710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Notched Right Arrow 2">
            <a:extLst>
              <a:ext uri="{FF2B5EF4-FFF2-40B4-BE49-F238E27FC236}">
                <a16:creationId xmlns:a16="http://schemas.microsoft.com/office/drawing/2014/main" id="{BAD1169A-8F6D-6C08-7976-4C6FEBEC4ACD}"/>
              </a:ext>
            </a:extLst>
          </p:cNvPr>
          <p:cNvSpPr/>
          <p:nvPr/>
        </p:nvSpPr>
        <p:spPr>
          <a:xfrm>
            <a:off x="2661763" y="3371248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Notched Right Arrow 2">
            <a:extLst>
              <a:ext uri="{FF2B5EF4-FFF2-40B4-BE49-F238E27FC236}">
                <a16:creationId xmlns:a16="http://schemas.microsoft.com/office/drawing/2014/main" id="{4E789106-2F11-1C7C-FF0F-A88485E921DA}"/>
              </a:ext>
            </a:extLst>
          </p:cNvPr>
          <p:cNvSpPr/>
          <p:nvPr/>
        </p:nvSpPr>
        <p:spPr>
          <a:xfrm>
            <a:off x="5730321" y="3371247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Notched Right Arrow 2">
            <a:extLst>
              <a:ext uri="{FF2B5EF4-FFF2-40B4-BE49-F238E27FC236}">
                <a16:creationId xmlns:a16="http://schemas.microsoft.com/office/drawing/2014/main" id="{794F5E02-F2BB-56FD-8967-A53F70837B66}"/>
              </a:ext>
            </a:extLst>
          </p:cNvPr>
          <p:cNvSpPr/>
          <p:nvPr/>
        </p:nvSpPr>
        <p:spPr>
          <a:xfrm>
            <a:off x="8793827" y="3371246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6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2980C4-6148-1C29-C784-3B19B271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Herausforderungen</a:t>
            </a:r>
            <a:r>
              <a:rPr lang="en-US" sz="2800" b="1" dirty="0"/>
              <a:t> + l</a:t>
            </a:r>
            <a:r>
              <a:rPr lang="de-DE" b="1" dirty="0"/>
              <a:t>ö</a:t>
            </a:r>
            <a:r>
              <a:rPr lang="en-US" b="1" dirty="0" err="1"/>
              <a:t>sungen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EB12F02-0389-4F4C-4090-376BF77B45D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Inhaltsplatzhalter 9">
            <a:extLst>
              <a:ext uri="{FF2B5EF4-FFF2-40B4-BE49-F238E27FC236}">
                <a16:creationId xmlns:a16="http://schemas.microsoft.com/office/drawing/2014/main" id="{DE286CA8-79EE-6435-A43D-891C3B510AB0}"/>
              </a:ext>
            </a:extLst>
          </p:cNvPr>
          <p:cNvSpPr txBox="1">
            <a:spLocks/>
          </p:cNvSpPr>
          <p:nvPr/>
        </p:nvSpPr>
        <p:spPr>
          <a:xfrm>
            <a:off x="838200" y="2035093"/>
            <a:ext cx="4944533" cy="41418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Stockfish</a:t>
            </a:r>
          </a:p>
          <a:p>
            <a:r>
              <a:rPr lang="en-US" dirty="0" err="1"/>
              <a:t>Parsen</a:t>
            </a:r>
            <a:r>
              <a:rPr lang="en-US" dirty="0"/>
              <a:t> von ‘eval’</a:t>
            </a:r>
          </a:p>
          <a:p>
            <a:r>
              <a:rPr lang="en-US" dirty="0"/>
              <a:t>Interpretation von ‘eval’</a:t>
            </a:r>
          </a:p>
          <a:p>
            <a:r>
              <a:rPr lang="en-US" dirty="0"/>
              <a:t>Frontend?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F5E411E-49BC-8C07-67B0-A3A7C8CFA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78" y="2272547"/>
            <a:ext cx="427732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AF05-E61B-C08B-1330-0D49049C8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C9D2-D558-6B64-AE6E-B641D196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demo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8222-AA89-DEAD-B202-D9423719FEC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89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CC8B-7131-EFE8-0B31-363E9EBD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75BB1-3248-1A15-3278-23E164E95A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2D5D-27E9-09B1-7311-38929B6F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429743"/>
          </a:xfrm>
        </p:spPr>
        <p:txBody>
          <a:bodyPr>
            <a:normAutofit fontScale="90000"/>
          </a:bodyPr>
          <a:lstStyle/>
          <a:p>
            <a:r>
              <a:rPr lang="en-GB" sz="2800" b="1" dirty="0" err="1"/>
              <a:t>Umsetzungsstrategie</a:t>
            </a:r>
            <a:r>
              <a:rPr lang="en-GB" sz="2800" b="1" dirty="0"/>
              <a:t> + </a:t>
            </a:r>
            <a:r>
              <a:rPr lang="en-GB" sz="2800" b="1" dirty="0" err="1"/>
              <a:t>Lösung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47AF44-09EA-D974-085D-02C3DC38D7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1CA78378-4D3F-B66F-DB92-15618C1D1C9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3236" y="3048000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580-DBD2-8730-AC56-CFBB5E1BA2F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554A82F-80C0-1A22-74EC-4584812E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67" y="2991430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05234-7E66-B826-76FB-B00AE71B1C72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332F26F6-1E7F-B2DB-AC27-E7EAE87BACD5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D0693-AFF4-20D8-38A7-71C0ABD2A194}"/>
              </a:ext>
            </a:extLst>
          </p:cNvPr>
          <p:cNvSpPr txBox="1"/>
          <p:nvPr/>
        </p:nvSpPr>
        <p:spPr>
          <a:xfrm>
            <a:off x="4861456" y="4325159"/>
            <a:ext cx="236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189B164-20D4-B395-C41C-A22C29B6E33A}"/>
              </a:ext>
            </a:extLst>
          </p:cNvPr>
          <p:cNvSpPr txBox="1">
            <a:spLocks/>
          </p:cNvSpPr>
          <p:nvPr/>
        </p:nvSpPr>
        <p:spPr>
          <a:xfrm>
            <a:off x="8983367" y="3918129"/>
            <a:ext cx="29416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Use Case Specific LLM</a:t>
            </a:r>
          </a:p>
        </p:txBody>
      </p:sp>
      <p:pic>
        <p:nvPicPr>
          <p:cNvPr id="6" name="Picture Placeholder 17" descr="Illustrator outline">
            <a:extLst>
              <a:ext uri="{FF2B5EF4-FFF2-40B4-BE49-F238E27FC236}">
                <a16:creationId xmlns:a16="http://schemas.microsoft.com/office/drawing/2014/main" id="{D4DA9F86-C48B-EB39-E954-4B2DBDFF3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59686" y="3041493"/>
            <a:ext cx="769486" cy="769486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9D715061-C3B8-F4BE-2A80-4D0DE231D634}"/>
              </a:ext>
            </a:extLst>
          </p:cNvPr>
          <p:cNvSpPr/>
          <p:nvPr/>
        </p:nvSpPr>
        <p:spPr>
          <a:xfrm>
            <a:off x="7333154" y="3817642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F9F85-2015-CA2D-A39D-AEA3A12F13E1}"/>
              </a:ext>
            </a:extLst>
          </p:cNvPr>
          <p:cNvSpPr txBox="1"/>
          <p:nvPr/>
        </p:nvSpPr>
        <p:spPr>
          <a:xfrm>
            <a:off x="9186366" y="4325159"/>
            <a:ext cx="236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(In  UI einbetten)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46FAC-ACE2-0EA6-FAFC-2FD2E68028E7}"/>
              </a:ext>
            </a:extLst>
          </p:cNvPr>
          <p:cNvSpPr txBox="1">
            <a:spLocks/>
          </p:cNvSpPr>
          <p:nvPr/>
        </p:nvSpPr>
        <p:spPr>
          <a:xfrm>
            <a:off x="1034142" y="1410165"/>
            <a:ext cx="10515600" cy="429743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1">
                    <a:lumMod val="85000"/>
                  </a:schemeClr>
                </a:solidFill>
              </a:rPr>
              <a:t>Via finetuned </a:t>
            </a:r>
            <a:r>
              <a:rPr lang="en-GB" sz="1600" b="1" dirty="0" err="1">
                <a:solidFill>
                  <a:schemeClr val="tx1">
                    <a:lumMod val="85000"/>
                  </a:schemeClr>
                </a:solidFill>
              </a:rPr>
              <a:t>LLm</a:t>
            </a:r>
            <a:endParaRPr lang="en-ZA" sz="16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7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20" grpId="0"/>
      <p:bldP spid="22" grpId="0" animBg="1"/>
      <p:bldP spid="24" grpId="0"/>
      <p:bldP spid="3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7F4E1-FEA5-FF10-0035-813439A9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A8CE8-2968-F185-D461-7274D0042E8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84538" y="3075273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9CF79-3C46-E853-3B5C-E284E7D7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429743"/>
          </a:xfrm>
        </p:spPr>
        <p:txBody>
          <a:bodyPr>
            <a:normAutofit fontScale="90000"/>
          </a:bodyPr>
          <a:lstStyle/>
          <a:p>
            <a:r>
              <a:rPr lang="en-GB" sz="2800" b="1" dirty="0" err="1"/>
              <a:t>Umsetzungsstrategie</a:t>
            </a:r>
            <a:r>
              <a:rPr lang="en-GB" sz="2800" b="1" dirty="0"/>
              <a:t> + </a:t>
            </a:r>
            <a:r>
              <a:rPr lang="en-GB" sz="2800" b="1" dirty="0" err="1"/>
              <a:t>Lösung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571516-B1E6-E0E0-1858-856F6AD06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57371" y="3075273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8B07F490-0A52-D670-BB43-6C733D9A789E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33632" y="2151841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392C-95C7-8E6F-5C85-48015B8BED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9F28DFE-B7A2-D506-2440-F8FFEEE86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063" y="2095271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6CB0D3-5CBF-B149-3DE9-12F20A05EF1A}"/>
              </a:ext>
            </a:extLst>
          </p:cNvPr>
          <p:cNvSpPr txBox="1"/>
          <p:nvPr/>
        </p:nvSpPr>
        <p:spPr>
          <a:xfrm>
            <a:off x="1211684" y="3435273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8ADC4E64-9506-093A-DF7D-60DE918C1108}"/>
              </a:ext>
            </a:extLst>
          </p:cNvPr>
          <p:cNvSpPr/>
          <p:nvPr/>
        </p:nvSpPr>
        <p:spPr>
          <a:xfrm>
            <a:off x="3346474" y="2927657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FD3D3-387A-FE42-A562-3814E9700EA3}"/>
              </a:ext>
            </a:extLst>
          </p:cNvPr>
          <p:cNvSpPr txBox="1"/>
          <p:nvPr/>
        </p:nvSpPr>
        <p:spPr>
          <a:xfrm>
            <a:off x="4911852" y="3429000"/>
            <a:ext cx="236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9F834ED-E4E4-2FC7-127D-97F38F1FA16B}"/>
              </a:ext>
            </a:extLst>
          </p:cNvPr>
          <p:cNvSpPr txBox="1">
            <a:spLocks/>
          </p:cNvSpPr>
          <p:nvPr/>
        </p:nvSpPr>
        <p:spPr>
          <a:xfrm>
            <a:off x="9033763" y="3021970"/>
            <a:ext cx="29416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Use Case Specific LLM</a:t>
            </a:r>
          </a:p>
        </p:txBody>
      </p:sp>
      <p:pic>
        <p:nvPicPr>
          <p:cNvPr id="6" name="Picture Placeholder 17" descr="Illustrator outline">
            <a:extLst>
              <a:ext uri="{FF2B5EF4-FFF2-40B4-BE49-F238E27FC236}">
                <a16:creationId xmlns:a16="http://schemas.microsoft.com/office/drawing/2014/main" id="{E088A1EB-74C7-CD2C-200D-B8F0132827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10082" y="2145334"/>
            <a:ext cx="769486" cy="769486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366E65DC-847E-CEA1-B798-1770E99CC861}"/>
              </a:ext>
            </a:extLst>
          </p:cNvPr>
          <p:cNvSpPr/>
          <p:nvPr/>
        </p:nvSpPr>
        <p:spPr>
          <a:xfrm>
            <a:off x="7383550" y="2921483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18474-3C75-2528-8C20-09EB21E920C0}"/>
              </a:ext>
            </a:extLst>
          </p:cNvPr>
          <p:cNvSpPr txBox="1"/>
          <p:nvPr/>
        </p:nvSpPr>
        <p:spPr>
          <a:xfrm>
            <a:off x="9236762" y="3429000"/>
            <a:ext cx="236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(In  UI einbetten)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ACE581-3F77-773A-E69B-2FA98989467B}"/>
              </a:ext>
            </a:extLst>
          </p:cNvPr>
          <p:cNvSpPr txBox="1">
            <a:spLocks/>
          </p:cNvSpPr>
          <p:nvPr/>
        </p:nvSpPr>
        <p:spPr>
          <a:xfrm>
            <a:off x="1034142" y="1410165"/>
            <a:ext cx="10515600" cy="429743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>
                <a:solidFill>
                  <a:schemeClr val="tx1">
                    <a:lumMod val="85000"/>
                  </a:schemeClr>
                </a:solidFill>
              </a:rPr>
              <a:t>Via finetuned </a:t>
            </a:r>
            <a:r>
              <a:rPr lang="en-GB" sz="1600" b="1" dirty="0" err="1">
                <a:solidFill>
                  <a:schemeClr val="tx1">
                    <a:lumMod val="85000"/>
                  </a:schemeClr>
                </a:solidFill>
              </a:rPr>
              <a:t>LLm</a:t>
            </a:r>
            <a:endParaRPr lang="en-ZA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2551D-5EC7-AAA2-7B66-3022D366D7E2}"/>
              </a:ext>
            </a:extLst>
          </p:cNvPr>
          <p:cNvSpPr txBox="1"/>
          <p:nvPr/>
        </p:nvSpPr>
        <p:spPr>
          <a:xfrm>
            <a:off x="1684577" y="4580088"/>
            <a:ext cx="276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Waterhorse/</a:t>
            </a:r>
          </a:p>
          <a:p>
            <a:r>
              <a:rPr lang="en-DE" sz="1600" dirty="0"/>
              <a:t>chessgpt-base-v1</a:t>
            </a:r>
          </a:p>
        </p:txBody>
      </p:sp>
      <p:pic>
        <p:nvPicPr>
          <p:cNvPr id="18" name="Picture 17" descr="A grey apple logo with a bite taken out of it&#10;&#10;Description automatically generated">
            <a:extLst>
              <a:ext uri="{FF2B5EF4-FFF2-40B4-BE49-F238E27FC236}">
                <a16:creationId xmlns:a16="http://schemas.microsoft.com/office/drawing/2014/main" id="{B567B3AA-FD83-12D6-546A-37DCAA461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365" y="5360735"/>
            <a:ext cx="813559" cy="9976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366D00-FAA9-A3F6-0BF2-AF61104593A8}"/>
              </a:ext>
            </a:extLst>
          </p:cNvPr>
          <p:cNvSpPr txBox="1"/>
          <p:nvPr/>
        </p:nvSpPr>
        <p:spPr>
          <a:xfrm>
            <a:off x="4677544" y="4872475"/>
            <a:ext cx="276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MLX</a:t>
            </a:r>
          </a:p>
          <a:p>
            <a:r>
              <a:rPr lang="en-DE" sz="1600" dirty="0"/>
              <a:t>LoRA</a:t>
            </a:r>
          </a:p>
        </p:txBody>
      </p:sp>
      <p:pic>
        <p:nvPicPr>
          <p:cNvPr id="29" name="Graphic 28" descr="Close outline">
            <a:extLst>
              <a:ext uri="{FF2B5EF4-FFF2-40B4-BE49-F238E27FC236}">
                <a16:creationId xmlns:a16="http://schemas.microsoft.com/office/drawing/2014/main" id="{5A7CE950-CAE2-7BF7-2116-168A8E75E3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4195" y="4415275"/>
            <a:ext cx="914400" cy="914400"/>
          </a:xfrm>
          <a:prstGeom prst="rect">
            <a:avLst/>
          </a:prstGeom>
        </p:spPr>
      </p:pic>
      <p:pic>
        <p:nvPicPr>
          <p:cNvPr id="31" name="Graphic 30" descr="Tick outline">
            <a:extLst>
              <a:ext uri="{FF2B5EF4-FFF2-40B4-BE49-F238E27FC236}">
                <a16:creationId xmlns:a16="http://schemas.microsoft.com/office/drawing/2014/main" id="{2E929380-0BBF-29D2-00C5-4F80DAA98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9066" y="4763499"/>
            <a:ext cx="738664" cy="738664"/>
          </a:xfrm>
          <a:prstGeom prst="rect">
            <a:avLst/>
          </a:prstGeom>
        </p:spPr>
      </p:pic>
      <p:pic>
        <p:nvPicPr>
          <p:cNvPr id="32" name="Graphic 31" descr="Close outline">
            <a:extLst>
              <a:ext uri="{FF2B5EF4-FFF2-40B4-BE49-F238E27FC236}">
                <a16:creationId xmlns:a16="http://schemas.microsoft.com/office/drawing/2014/main" id="{817994E2-0094-08AA-467B-51B88C4B5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7553" y="5289099"/>
            <a:ext cx="1333182" cy="13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3D8E4-5670-BE69-28EA-DBA530BA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5369-8243-A256-BE35-884F2D22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US" sz="2800" b="1" dirty="0"/>
              <a:t>demo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751AF-6FD7-9527-8715-95F503DFDC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80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225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Sans Pro</vt:lpstr>
      <vt:lpstr>Times New Roman</vt:lpstr>
      <vt:lpstr>Office Theme</vt:lpstr>
      <vt:lpstr>PowerPoint Presentation</vt:lpstr>
      <vt:lpstr>Gliederung</vt:lpstr>
      <vt:lpstr>Vorstellung projektidee</vt:lpstr>
      <vt:lpstr>Umsetzungsstrategie Via chess Engine + llm</vt:lpstr>
      <vt:lpstr>Herausforderungen + lösungen</vt:lpstr>
      <vt:lpstr>demo</vt:lpstr>
      <vt:lpstr>Umsetzungsstrategie + Lösung</vt:lpstr>
      <vt:lpstr>Umsetzungsstrategie + Lösung</vt:lpstr>
      <vt:lpstr>demo</vt:lpstr>
      <vt:lpstr>Future work</vt:lpstr>
      <vt:lpstr>Learnings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Constantin Schreyer</cp:lastModifiedBy>
  <cp:revision>49</cp:revision>
  <dcterms:created xsi:type="dcterms:W3CDTF">2024-02-01T14:26:42Z</dcterms:created>
  <dcterms:modified xsi:type="dcterms:W3CDTF">2024-02-08T20:03:00Z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