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7" r:id="rId6"/>
    <p:sldId id="261" r:id="rId7"/>
    <p:sldId id="262" r:id="rId8"/>
    <p:sldId id="296" r:id="rId9"/>
    <p:sldId id="299" r:id="rId10"/>
    <p:sldId id="298" r:id="rId11"/>
    <p:sldId id="302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95B0A-C6E6-4E70-8214-E01095FC72EE}" v="79" dt="2024-02-01T14:34:1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664"/>
  </p:normalViewPr>
  <p:slideViewPr>
    <p:cSldViewPr snapToGrid="0">
      <p:cViewPr varScale="1">
        <p:scale>
          <a:sx n="138" d="100"/>
          <a:sy n="138" d="100"/>
        </p:scale>
        <p:origin x="688" y="184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4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24575,'0'-3'0,"0"0"0,1-1 0,-1 1 0,1 0 0,0 0 0,0 0 0,0 0 0,0 0 0,0 0 0,1 0 0,-1 0 0,1 0 0,0 1 0,0-1 0,0 0 0,0 1 0,0 0 0,0-1 0,1 1 0,-1 0 0,1 0 0,0 1 0,-1-1 0,7-2 0,5-2 0,1 0 0,1 1 0,-1 1 0,16-3 0,10-2 0,-28 5 0,0 0 0,0 1 0,0 1 0,0 0 0,1 1 0,-1 0 0,0 1 0,1 1 0,-1 0 0,0 0 0,0 2 0,18 4 0,-28-4 0,1 0 0,-1 0 0,0 0 0,1 0 0,-2 0 0,1 1 0,0-1 0,-1 1 0,1 0 0,-1 0 0,0 0 0,0 0 0,-1 0 0,1 0 0,-1 0 0,0 1 0,0 4 0,12 78 0,-1-7 0,-8-65 0,-1 0 0,-1 0 0,0 1 0,-1-1 0,-1 0 0,0 0 0,-1 1 0,-1-1 0,-3 16 0,-11 53 0,14-64 0,-2 0 0,0-1 0,-11 34 0,-84 258 0,91-282 0,-62 230 0,57-191 0,3 0 0,2 2 0,5-1 0,4 76 0,0-57 0,-2-82-50,2 0-1,-1-1 1,1 1-1,0 0 0,0-1 1,0 1-1,1 0 1,0-1-1,0 0 1,1 0-1,-1 1 0,1-1 1,0-1-1,0 1 1,1 0-1,-1-1 1,1 0-1,0 1 0,1-2 1,-1 1-1,0 0 1,1-1-1,0 0 1,0 0-1,0 0 1,7 2-1,2 2-6775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7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 24575,'-5'0'0,"1"1"0,0-1 0,-1 1 0,1 0 0,0 0 0,0 1 0,0-1 0,0 1 0,0 0 0,0 0 0,0 1 0,0-1 0,1 1 0,-1-1 0,1 1 0,0 0 0,0 1 0,0-1 0,0 0 0,0 1 0,1 0 0,0-1 0,0 1 0,-3 6 0,3-6 0,0 1 0,1 0 0,-1 0 0,1-1 0,0 1 0,0 0 0,0 0 0,1 0 0,0 0 0,0 0 0,0 0 0,0 0 0,1 0 0,0 0 0,0 0 0,0-1 0,1 1 0,-1 0 0,1-1 0,0 1 0,1-1 0,2 5 0,-1-5 0,0 0 0,0 0 0,1-1 0,-1 1 0,1-1 0,0 0 0,0 0 0,0-1 0,1 1 0,-1-1 0,0 0 0,1-1 0,-1 1 0,1-1 0,0 0 0,-1-1 0,1 1 0,0-1 0,0 0 0,-1-1 0,11-1 0,-11 2 0,0-1 0,-1 0 0,1 0 0,-1 0 0,1 0 0,-1 0 0,0-1 0,1 0 0,-1 0 0,0 0 0,0-1 0,0 1 0,-1-1 0,1 0 0,-1 0 0,1 0 0,-1-1 0,0 1 0,0-1 0,-1 0 0,1 0 0,-1 1 0,1-2 0,-1 1 0,0 0 0,2-9 0,-3 9 5,-1 1-1,0-1 0,1 0 0,-1 0 1,-1 1-1,1-1 0,0 0 1,-1 1-1,0-1 0,0 0 0,0 1 1,0-1-1,-1 1 0,1-1 1,-1 1-1,0 0 0,0 0 1,0 0-1,0 0 0,-1 0 0,1 0 1,-1 0-1,1 1 0,-1-1 1,0 1-1,-6-4 0,-5-1-274,-1 0-1,0 0 1,0 2-1,-29-8 1,40 12 141,-12-3-6697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cons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79" r:id="rId11"/>
    <p:sldLayoutId id="2147483677" r:id="rId12"/>
    <p:sldLayoutId id="2147483672" r:id="rId13"/>
    <p:sldLayoutId id="2147483652" r:id="rId14"/>
    <p:sldLayoutId id="2147483653" r:id="rId15"/>
    <p:sldLayoutId id="2147483650" r:id="rId16"/>
    <p:sldLayoutId id="2147483654" r:id="rId17"/>
    <p:sldLayoutId id="2147483674" r:id="rId18"/>
    <p:sldLayoutId id="2147483676" r:id="rId19"/>
    <p:sldLayoutId id="2147483673" r:id="rId20"/>
    <p:sldLayoutId id="214748367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5F852587-3F49-0680-2B7C-EF59D82BE2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009EA0-AD2A-4E9B-F25A-634CB350D0F3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C00EECA-EB70-6ADC-DDF6-0F7F48236A0D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D6F478D4-48D7-FCD2-FE06-D24D8D630E7D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AB26880-DD71-055F-D045-57C85DBB81A5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5405A7CC-15B9-498D-79A4-C073C6F3E6CC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38F63-09B1-F86B-ECFF-F29B4AF0E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ABD68-9F23-198D-8F68-C77E6EB1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42988585-72B3-CC6E-6C27-DA0B9EE54E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C16CF-9779-BF39-2D02-C68CA9A9D63A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1D9720-3369-EA55-BEE8-79D9098DD4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0B9477A-A89E-E0B2-EE58-451C57E1E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AC0C93F-088F-B931-9C4D-A0E06E9DEF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E4FB503-95E9-303D-AC9A-67472DFA90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9D864564-2B69-77F5-115C-F74F10084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05FD25-7293-3B36-F62C-28FB09A9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9FE3BF0C-DA66-F25D-CFED-BD9040853463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9640A1AC-0147-4FBC-E0A3-B322468434E5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E3B10EE-0405-F2E5-1D42-4CC53EE36DD4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6B34FBBE-1B91-1617-D6C7-C1CE34249915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9AEA6C-6EA7-B98F-0E88-18F6CF7FB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28973DF-D2CC-402A-A6B9-1D41C05E122C}"/>
              </a:ext>
            </a:extLst>
          </p:cNvPr>
          <p:cNvSpPr/>
          <p:nvPr/>
        </p:nvSpPr>
        <p:spPr>
          <a:xfrm>
            <a:off x="-1783080" y="-1851660"/>
            <a:ext cx="16756380" cy="11132820"/>
          </a:xfrm>
          <a:prstGeom prst="rect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58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/>
          <a:lstStyle/>
          <a:p>
            <a:r>
              <a:rPr lang="en-ZA" b="1" dirty="0" err="1"/>
              <a:t>Gliederung</a:t>
            </a:r>
            <a:endParaRPr lang="en-Z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70688-B572-7BA7-1440-220390566407}"/>
              </a:ext>
            </a:extLst>
          </p:cNvPr>
          <p:cNvSpPr txBox="1"/>
          <p:nvPr/>
        </p:nvSpPr>
        <p:spPr>
          <a:xfrm>
            <a:off x="1099456" y="3849511"/>
            <a:ext cx="57898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DE" sz="2400" b="1" dirty="0"/>
              <a:t>Unsere Idee im Detail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2400" b="1" dirty="0"/>
              <a:t>Business</a:t>
            </a:r>
            <a:r>
              <a:rPr lang="en-US" sz="2400" b="1" dirty="0"/>
              <a:t> Model Canvas</a:t>
            </a:r>
            <a:endParaRPr lang="en-DE" sz="2400" b="1" dirty="0"/>
          </a:p>
          <a:p>
            <a:pPr marL="342900" indent="-342900">
              <a:buFont typeface="+mj-lt"/>
              <a:buAutoNum type="arabicPeriod"/>
            </a:pPr>
            <a:r>
              <a:rPr lang="en-DE" sz="2400" b="1" dirty="0"/>
              <a:t>Umsetzungsstrategie und aktueller Stand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DE" sz="2000" dirty="0">
                <a:solidFill>
                  <a:schemeClr val="tx1">
                    <a:lumMod val="85000"/>
                  </a:schemeClr>
                </a:solidFill>
              </a:rPr>
              <a:t>Via Fine-tuned LLM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DE" sz="2000" dirty="0">
                <a:solidFill>
                  <a:schemeClr val="tx1">
                    <a:lumMod val="85000"/>
                  </a:schemeClr>
                </a:solidFill>
              </a:rPr>
              <a:t>Via Chess Engine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und </a:t>
            </a:r>
            <a:r>
              <a:rPr lang="en-DE" sz="2000" dirty="0">
                <a:solidFill>
                  <a:schemeClr val="tx1">
                    <a:lumMod val="85000"/>
                  </a:schemeClr>
                </a:solidFill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716B324-50FA-9A4D-FD06-566E68B7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66" y="1654685"/>
            <a:ext cx="4274703" cy="4093028"/>
          </a:xfrm>
          <a:prstGeom prst="rect">
            <a:avLst/>
          </a:prstGeom>
          <a:noFill/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Unsere</a:t>
            </a:r>
            <a:r>
              <a:rPr lang="en-US" b="1" dirty="0"/>
              <a:t> idee </a:t>
            </a:r>
            <a:r>
              <a:rPr lang="en-US" b="1" dirty="0" err="1"/>
              <a:t>im</a:t>
            </a:r>
            <a:r>
              <a:rPr lang="en-US" b="1" dirty="0"/>
              <a:t> detail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2D5471CA-A288-7E5A-4292-43638D8A8592}"/>
              </a:ext>
            </a:extLst>
          </p:cNvPr>
          <p:cNvSpPr txBox="1">
            <a:spLocks/>
          </p:cNvSpPr>
          <p:nvPr/>
        </p:nvSpPr>
        <p:spPr>
          <a:xfrm>
            <a:off x="6558173" y="2833744"/>
            <a:ext cx="4538690" cy="114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noProof="1"/>
              <a:t>Ziel: Erklärung der Engine-Evaluierung in menschlich verständlicher Sprache</a:t>
            </a:r>
            <a:endParaRPr lang="en-ZA" noProof="1"/>
          </a:p>
        </p:txBody>
      </p:sp>
      <p:sp>
        <p:nvSpPr>
          <p:cNvPr id="51" name="Geschweifte Klammer links 50">
            <a:extLst>
              <a:ext uri="{FF2B5EF4-FFF2-40B4-BE49-F238E27FC236}">
                <a16:creationId xmlns:a16="http://schemas.microsoft.com/office/drawing/2014/main" id="{6789CB0D-80B0-4817-265A-DF4888E801C9}"/>
              </a:ext>
            </a:extLst>
          </p:cNvPr>
          <p:cNvSpPr/>
          <p:nvPr/>
        </p:nvSpPr>
        <p:spPr>
          <a:xfrm>
            <a:off x="801785" y="1654685"/>
            <a:ext cx="330200" cy="39502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14:cNvPr>
              <p14:cNvContentPartPr/>
              <p14:nvPr/>
            </p14:nvContentPartPr>
            <p14:xfrm>
              <a:off x="508815" y="3295548"/>
              <a:ext cx="160920" cy="66852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695" y="3289428"/>
                <a:ext cx="1731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14:cNvPr>
              <p14:cNvContentPartPr/>
              <p14:nvPr/>
            </p14:nvContentPartPr>
            <p14:xfrm>
              <a:off x="545355" y="4088907"/>
              <a:ext cx="87840" cy="799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235" y="4082787"/>
                <a:ext cx="10008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1" y="419184"/>
            <a:ext cx="2681331" cy="1110286"/>
          </a:xfrm>
        </p:spPr>
        <p:txBody>
          <a:bodyPr/>
          <a:lstStyle/>
          <a:p>
            <a:r>
              <a:rPr lang="en-DE" sz="2800" b="1" dirty="0"/>
              <a:t>Business</a:t>
            </a:r>
            <a:r>
              <a:rPr lang="en-US" sz="2800" b="1" dirty="0"/>
              <a:t> Model Canvas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EBB7FA-7282-111D-51D8-EA74E17E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693333"/>
            <a:ext cx="8632910" cy="516466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DD020E-D33D-F07E-7688-D3C25E471E47}"/>
              </a:ext>
            </a:extLst>
          </p:cNvPr>
          <p:cNvSpPr txBox="1"/>
          <p:nvPr/>
        </p:nvSpPr>
        <p:spPr>
          <a:xfrm>
            <a:off x="2157116" y="2098292"/>
            <a:ext cx="821266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Schach-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websites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A6B967-484F-8CCA-355F-B0213F7A2488}"/>
              </a:ext>
            </a:extLst>
          </p:cNvPr>
          <p:cNvSpPr txBox="1"/>
          <p:nvPr/>
        </p:nvSpPr>
        <p:spPr>
          <a:xfrm>
            <a:off x="1957702" y="2649072"/>
            <a:ext cx="1220094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Schach-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Contentcreators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37A6C6-A167-6E3B-7EC2-96F42D5AE5DC}"/>
              </a:ext>
            </a:extLst>
          </p:cNvPr>
          <p:cNvSpPr txBox="1"/>
          <p:nvPr/>
        </p:nvSpPr>
        <p:spPr>
          <a:xfrm>
            <a:off x="7467331" y="3956413"/>
            <a:ext cx="821266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Schach-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websites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E1B32E-843C-1E15-48C6-6E46A53B9DD4}"/>
              </a:ext>
            </a:extLst>
          </p:cNvPr>
          <p:cNvSpPr txBox="1"/>
          <p:nvPr/>
        </p:nvSpPr>
        <p:spPr>
          <a:xfrm>
            <a:off x="7467331" y="5035014"/>
            <a:ext cx="821266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A903E7-6361-1FA5-224E-D91FA6392DF7}"/>
              </a:ext>
            </a:extLst>
          </p:cNvPr>
          <p:cNvSpPr txBox="1"/>
          <p:nvPr/>
        </p:nvSpPr>
        <p:spPr>
          <a:xfrm>
            <a:off x="7253372" y="4497041"/>
            <a:ext cx="1249183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Eigene</a:t>
            </a:r>
            <a:r>
              <a:rPr lang="en-US" sz="1100" dirty="0">
                <a:solidFill>
                  <a:schemeClr val="bg1"/>
                </a:solidFill>
              </a:rPr>
              <a:t> App / Website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DB6232-07E0-3B68-EA8F-CDB18C4D4C67}"/>
              </a:ext>
            </a:extLst>
          </p:cNvPr>
          <p:cNvSpPr txBox="1"/>
          <p:nvPr/>
        </p:nvSpPr>
        <p:spPr>
          <a:xfrm>
            <a:off x="5467083" y="2126614"/>
            <a:ext cx="1251787" cy="769441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Verst</a:t>
            </a:r>
            <a:r>
              <a:rPr lang="de-DE" sz="1100" dirty="0" err="1">
                <a:solidFill>
                  <a:schemeClr val="bg1"/>
                </a:solidFill>
              </a:rPr>
              <a:t>ändlich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und </a:t>
            </a:r>
            <a:r>
              <a:rPr lang="en-US" sz="1100" dirty="0" err="1">
                <a:solidFill>
                  <a:schemeClr val="bg1"/>
                </a:solidFill>
              </a:rPr>
              <a:t>korrekt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Schachpositionen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erkl</a:t>
            </a:r>
            <a:r>
              <a:rPr lang="de-DE" sz="1100" dirty="0">
                <a:solidFill>
                  <a:schemeClr val="bg1"/>
                </a:solidFill>
              </a:rPr>
              <a:t>ä</a:t>
            </a:r>
            <a:r>
              <a:rPr lang="en-US" sz="1100" dirty="0">
                <a:solidFill>
                  <a:schemeClr val="bg1"/>
                </a:solidFill>
              </a:rPr>
              <a:t>ren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D057D22-DC98-D811-2FB3-747AA830E204}"/>
              </a:ext>
            </a:extLst>
          </p:cNvPr>
          <p:cNvSpPr txBox="1"/>
          <p:nvPr/>
        </p:nvSpPr>
        <p:spPr>
          <a:xfrm>
            <a:off x="3805547" y="4362152"/>
            <a:ext cx="1013862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Schachengine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F3E84B-445A-9FF3-0DC0-52F7E6FEE687}"/>
              </a:ext>
            </a:extLst>
          </p:cNvPr>
          <p:cNvSpPr txBox="1"/>
          <p:nvPr/>
        </p:nvSpPr>
        <p:spPr>
          <a:xfrm>
            <a:off x="4060233" y="3979342"/>
            <a:ext cx="50448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4A4A2B0-702D-782A-A389-F6582379CAF8}"/>
              </a:ext>
            </a:extLst>
          </p:cNvPr>
          <p:cNvSpPr txBox="1"/>
          <p:nvPr/>
        </p:nvSpPr>
        <p:spPr>
          <a:xfrm>
            <a:off x="1865145" y="5908403"/>
            <a:ext cx="72895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Wartung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70AAF2-3430-B412-F516-FB46F9363C70}"/>
              </a:ext>
            </a:extLst>
          </p:cNvPr>
          <p:cNvSpPr txBox="1"/>
          <p:nvPr/>
        </p:nvSpPr>
        <p:spPr>
          <a:xfrm>
            <a:off x="6217029" y="5908403"/>
            <a:ext cx="72895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Werbung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E0D0C1C-1CE1-9CB4-447F-FD649EDDC57F}"/>
              </a:ext>
            </a:extLst>
          </p:cNvPr>
          <p:cNvSpPr txBox="1"/>
          <p:nvPr/>
        </p:nvSpPr>
        <p:spPr>
          <a:xfrm>
            <a:off x="7074687" y="5908403"/>
            <a:ext cx="1151561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Partnerschaften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D5A37EB-BC30-ED28-9F1F-5DD389791919}"/>
              </a:ext>
            </a:extLst>
          </p:cNvPr>
          <p:cNvSpPr txBox="1"/>
          <p:nvPr/>
        </p:nvSpPr>
        <p:spPr>
          <a:xfrm>
            <a:off x="5663640" y="3023603"/>
            <a:ext cx="858671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Einfache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Nutzung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E1F4CC9-3666-E3C8-8ECA-0B9C7723BF25}"/>
              </a:ext>
            </a:extLst>
          </p:cNvPr>
          <p:cNvSpPr txBox="1"/>
          <p:nvPr/>
        </p:nvSpPr>
        <p:spPr>
          <a:xfrm>
            <a:off x="3805547" y="2116751"/>
            <a:ext cx="1013862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Wartung</a:t>
            </a:r>
            <a:r>
              <a:rPr lang="en-US" sz="1100" dirty="0">
                <a:solidFill>
                  <a:schemeClr val="bg1"/>
                </a:solidFill>
              </a:rPr>
              <a:t> und </a:t>
            </a:r>
            <a:r>
              <a:rPr lang="en-US" sz="1100" dirty="0" err="1">
                <a:solidFill>
                  <a:schemeClr val="bg1"/>
                </a:solidFill>
              </a:rPr>
              <a:t>Entwicklung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B40710-699F-15D9-FC08-86331A49451D}"/>
              </a:ext>
            </a:extLst>
          </p:cNvPr>
          <p:cNvSpPr txBox="1"/>
          <p:nvPr/>
        </p:nvSpPr>
        <p:spPr>
          <a:xfrm>
            <a:off x="3920343" y="2649072"/>
            <a:ext cx="784271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Marketing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070629-3FBF-554B-7598-939B762F0923}"/>
              </a:ext>
            </a:extLst>
          </p:cNvPr>
          <p:cNvSpPr txBox="1"/>
          <p:nvPr/>
        </p:nvSpPr>
        <p:spPr>
          <a:xfrm>
            <a:off x="2726299" y="5905954"/>
            <a:ext cx="1329234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Werbung</a:t>
            </a:r>
            <a:r>
              <a:rPr lang="en-US" sz="1100" dirty="0">
                <a:solidFill>
                  <a:schemeClr val="bg1"/>
                </a:solidFill>
              </a:rPr>
              <a:t> &amp; Marketing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7C1B62-A67E-5BE2-0EC7-A6627EAA47A7}"/>
              </a:ext>
            </a:extLst>
          </p:cNvPr>
          <p:cNvSpPr txBox="1"/>
          <p:nvPr/>
        </p:nvSpPr>
        <p:spPr>
          <a:xfrm>
            <a:off x="8830717" y="2116751"/>
            <a:ext cx="139711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Schachinteressierte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0C07C3F-44C6-61FC-4FA3-7F523DCD8923}"/>
              </a:ext>
            </a:extLst>
          </p:cNvPr>
          <p:cNvSpPr txBox="1"/>
          <p:nvPr/>
        </p:nvSpPr>
        <p:spPr>
          <a:xfrm>
            <a:off x="8830717" y="2508942"/>
            <a:ext cx="139711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Schachamateure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CC88BD5-9FE8-D563-D88C-49E501679C68}"/>
              </a:ext>
            </a:extLst>
          </p:cNvPr>
          <p:cNvSpPr txBox="1"/>
          <p:nvPr/>
        </p:nvSpPr>
        <p:spPr>
          <a:xfrm>
            <a:off x="3647861" y="3023603"/>
            <a:ext cx="1329234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Schachvers</a:t>
            </a:r>
            <a:r>
              <a:rPr lang="de-DE" sz="1100" dirty="0" err="1">
                <a:solidFill>
                  <a:schemeClr val="bg1"/>
                </a:solidFill>
              </a:rPr>
              <a:t>tändnis</a:t>
            </a:r>
            <a:r>
              <a:rPr lang="de-DE" sz="1100" dirty="0">
                <a:solidFill>
                  <a:schemeClr val="bg1"/>
                </a:solidFill>
              </a:rPr>
              <a:t> aller erweitern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C647BC8-6D7B-E351-7C03-077BC11BF48D}"/>
              </a:ext>
            </a:extLst>
          </p:cNvPr>
          <p:cNvSpPr txBox="1"/>
          <p:nvPr/>
        </p:nvSpPr>
        <p:spPr>
          <a:xfrm>
            <a:off x="5535725" y="3582038"/>
            <a:ext cx="1114499" cy="60016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Einfache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Integration ins </a:t>
            </a:r>
            <a:r>
              <a:rPr lang="en-US" sz="1100" dirty="0" err="1">
                <a:solidFill>
                  <a:schemeClr val="bg1"/>
                </a:solidFill>
              </a:rPr>
              <a:t>Schacherlebnis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DEFB01A-CB1B-0769-CFC3-073FF6822876}"/>
              </a:ext>
            </a:extLst>
          </p:cNvPr>
          <p:cNvSpPr txBox="1"/>
          <p:nvPr/>
        </p:nvSpPr>
        <p:spPr>
          <a:xfrm>
            <a:off x="7212583" y="2103811"/>
            <a:ext cx="1329777" cy="60016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P</a:t>
            </a:r>
            <a:r>
              <a:rPr lang="en-US" sz="1100" dirty="0" err="1">
                <a:solidFill>
                  <a:schemeClr val="bg1"/>
                </a:solidFill>
              </a:rPr>
              <a:t>roduktplatzierung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bei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Contentcreators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D9AE186-664B-7E7E-0153-6919A938A39E}"/>
              </a:ext>
            </a:extLst>
          </p:cNvPr>
          <p:cNvSpPr txBox="1"/>
          <p:nvPr/>
        </p:nvSpPr>
        <p:spPr>
          <a:xfrm>
            <a:off x="7144836" y="2811061"/>
            <a:ext cx="1465270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Kooperation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mit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Schachdienstleistern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63006EB-4DA1-7DC3-AE3A-E1AA91159859}"/>
              </a:ext>
            </a:extLst>
          </p:cNvPr>
          <p:cNvSpPr txBox="1"/>
          <p:nvPr/>
        </p:nvSpPr>
        <p:spPr>
          <a:xfrm>
            <a:off x="8342581" y="5908403"/>
            <a:ext cx="1151561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CC8B-7131-EFE8-0B31-363E9EBD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75BB1-3248-1A15-3278-23E164E95A0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34142" y="3971432"/>
            <a:ext cx="2941600" cy="360000"/>
          </a:xfrm>
        </p:spPr>
        <p:txBody>
          <a:bodyPr/>
          <a:lstStyle/>
          <a:p>
            <a:r>
              <a:rPr lang="en-ZA" dirty="0"/>
              <a:t>Base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12D5D-27E9-09B1-7311-38929B6F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und aktueller Stand</a:t>
            </a:r>
            <a:r>
              <a:rPr lang="en-DE" b="1" dirty="0"/>
              <a:t> -  Via fine-tuned llm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47AF44-09EA-D974-085D-02C3DC38D7C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06975" y="3971432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Fine-tune</a:t>
            </a:r>
          </a:p>
        </p:txBody>
      </p:sp>
      <p:pic>
        <p:nvPicPr>
          <p:cNvPr id="28" name="Picture Placeholder 15" descr="Document outline">
            <a:extLst>
              <a:ext uri="{FF2B5EF4-FFF2-40B4-BE49-F238E27FC236}">
                <a16:creationId xmlns:a16="http://schemas.microsoft.com/office/drawing/2014/main" id="{1CA78378-4D3F-B66F-DB92-15618C1D1C9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83236" y="3048000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E580-DBD2-8730-AC56-CFBB5E1BA2F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3" name="Picture 12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E554A82F-80C0-1A22-74EC-4584812E9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67" y="2991430"/>
            <a:ext cx="1037382" cy="1037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05234-7E66-B826-76FB-B00AE71B1C72}"/>
              </a:ext>
            </a:extLst>
          </p:cNvPr>
          <p:cNvSpPr txBox="1"/>
          <p:nvPr/>
        </p:nvSpPr>
        <p:spPr>
          <a:xfrm>
            <a:off x="1161288" y="4331432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Definiere exakte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Auswahl Base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Verschiedene Tests</a:t>
            </a: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332F26F6-1E7F-B2DB-AC27-E7EAE87BACD5}"/>
              </a:ext>
            </a:extLst>
          </p:cNvPr>
          <p:cNvSpPr/>
          <p:nvPr/>
        </p:nvSpPr>
        <p:spPr>
          <a:xfrm>
            <a:off x="3296078" y="3823816"/>
            <a:ext cx="896314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D0693-AFF4-20D8-38A7-71C0ABD2A194}"/>
              </a:ext>
            </a:extLst>
          </p:cNvPr>
          <p:cNvSpPr txBox="1"/>
          <p:nvPr/>
        </p:nvSpPr>
        <p:spPr>
          <a:xfrm>
            <a:off x="4861456" y="4325159"/>
            <a:ext cx="236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Erstelle Datenbank</a:t>
            </a:r>
          </a:p>
        </p:txBody>
      </p:sp>
    </p:spTree>
    <p:extLst>
      <p:ext uri="{BB962C8B-B14F-4D97-AF65-F5344CB8AC3E}">
        <p14:creationId xmlns:p14="http://schemas.microsoft.com/office/powerpoint/2010/main" val="4108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2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F8756-E201-DC1C-9F77-87DF96A44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A8F0-3F44-0721-1927-BEAE53AF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und aktueller Stand</a:t>
            </a:r>
            <a:r>
              <a:rPr lang="en-DE" b="1" dirty="0"/>
              <a:t> -  Via fine-tuned llm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D3D3-66CC-2931-3D7A-E065A2F38F6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C381336-599F-5ED8-923A-FD475FFF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72183"/>
            <a:ext cx="7772400" cy="40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8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FDEE5-228F-7978-2AF8-56952B03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C091C-019A-DB28-F4B5-841F3F956F3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34142" y="3971432"/>
            <a:ext cx="2941600" cy="360000"/>
          </a:xfrm>
        </p:spPr>
        <p:txBody>
          <a:bodyPr/>
          <a:lstStyle/>
          <a:p>
            <a:r>
              <a:rPr lang="en-ZA" dirty="0"/>
              <a:t>Base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8FF3-A2A4-7084-A51D-1F268E28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und aktueller Stand</a:t>
            </a:r>
            <a:r>
              <a:rPr lang="en-DE" b="1" dirty="0"/>
              <a:t> -  Via fine-tuned llm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94ED5-D390-61AB-4812-BB6D8CEEADB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06975" y="3971432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Fine-tune</a:t>
            </a:r>
          </a:p>
        </p:txBody>
      </p:sp>
      <p:pic>
        <p:nvPicPr>
          <p:cNvPr id="28" name="Picture Placeholder 15" descr="Document outline">
            <a:extLst>
              <a:ext uri="{FF2B5EF4-FFF2-40B4-BE49-F238E27FC236}">
                <a16:creationId xmlns:a16="http://schemas.microsoft.com/office/drawing/2014/main" id="{E2E2B613-5801-3444-538A-0E5E19BFF99E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78030" y="3095176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39168C-01F4-618B-DA2D-8907046AFC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983367" y="3918129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Use Case Specific LLM</a:t>
            </a:r>
          </a:p>
        </p:txBody>
      </p:sp>
      <p:pic>
        <p:nvPicPr>
          <p:cNvPr id="29" name="Picture Placeholder 17" descr="Illustrator outline">
            <a:extLst>
              <a:ext uri="{FF2B5EF4-FFF2-40B4-BE49-F238E27FC236}">
                <a16:creationId xmlns:a16="http://schemas.microsoft.com/office/drawing/2014/main" id="{B5F0EC32-76AC-BC32-E873-31DA2421A49D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459686" y="3041493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3804-2502-B37F-9FBF-332C1F3EE77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3" name="Picture 12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67770EDB-C56B-1C3B-A075-BD6863764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298" y="2961228"/>
            <a:ext cx="1037382" cy="1037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D7AC1D-CAE4-D903-C697-34231086248F}"/>
              </a:ext>
            </a:extLst>
          </p:cNvPr>
          <p:cNvSpPr txBox="1"/>
          <p:nvPr/>
        </p:nvSpPr>
        <p:spPr>
          <a:xfrm>
            <a:off x="1161288" y="4331432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Definiere exakte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Auswahl Base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Verschiedene Tests</a:t>
            </a: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C2DAF0DF-97C4-A881-129A-652E9847E7AA}"/>
              </a:ext>
            </a:extLst>
          </p:cNvPr>
          <p:cNvSpPr/>
          <p:nvPr/>
        </p:nvSpPr>
        <p:spPr>
          <a:xfrm>
            <a:off x="3296078" y="3823816"/>
            <a:ext cx="896314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D67CE982-33BC-53D3-4279-9D428DF57908}"/>
              </a:ext>
            </a:extLst>
          </p:cNvPr>
          <p:cNvSpPr/>
          <p:nvPr/>
        </p:nvSpPr>
        <p:spPr>
          <a:xfrm>
            <a:off x="7333154" y="3817642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355958-A750-4B3E-A80E-5E13FAD034AB}"/>
              </a:ext>
            </a:extLst>
          </p:cNvPr>
          <p:cNvSpPr txBox="1"/>
          <p:nvPr/>
        </p:nvSpPr>
        <p:spPr>
          <a:xfrm>
            <a:off x="4861456" y="4325159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Erstelle 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Füttere Datenbank in Base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8B2BA-E1BE-E1C9-A303-98039F8BDAFC}"/>
              </a:ext>
            </a:extLst>
          </p:cNvPr>
          <p:cNvSpPr txBox="1"/>
          <p:nvPr/>
        </p:nvSpPr>
        <p:spPr>
          <a:xfrm>
            <a:off x="9186366" y="4325159"/>
            <a:ext cx="236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(In  UI einbetten)</a:t>
            </a:r>
          </a:p>
        </p:txBody>
      </p:sp>
    </p:spTree>
    <p:extLst>
      <p:ext uri="{BB962C8B-B14F-4D97-AF65-F5344CB8AC3E}">
        <p14:creationId xmlns:p14="http://schemas.microsoft.com/office/powerpoint/2010/main" val="218508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8319-F0E7-5357-2596-2D7CCA3C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A9BD-1BD3-8E42-CB46-AFB7D4AF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und aktueller Stand</a:t>
            </a:r>
            <a:r>
              <a:rPr lang="en-DE" b="1" dirty="0"/>
              <a:t> -  Via </a:t>
            </a:r>
            <a:r>
              <a:rPr lang="en-US" b="1" dirty="0"/>
              <a:t>chess Engine und llm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65EC-E3F6-4273-C2DE-D4C2E5487A4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DE6FF-2F86-BF8D-9BA9-6DEB36E9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71" y="2796329"/>
            <a:ext cx="1710815" cy="17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9E2C55-6E97-748F-3417-63ACC1540233}"/>
              </a:ext>
            </a:extLst>
          </p:cNvPr>
          <p:cNvSpPr txBox="1"/>
          <p:nvPr/>
        </p:nvSpPr>
        <p:spPr>
          <a:xfrm>
            <a:off x="7011020" y="3130070"/>
            <a:ext cx="1782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LLM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79652CBA-94F8-3E73-0244-8E876E81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364" y="2319182"/>
            <a:ext cx="2025378" cy="20253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305E915-0863-E2A4-2A78-24DC898E1288}"/>
              </a:ext>
            </a:extLst>
          </p:cNvPr>
          <p:cNvSpPr txBox="1"/>
          <p:nvPr/>
        </p:nvSpPr>
        <p:spPr>
          <a:xfrm>
            <a:off x="951361" y="3130070"/>
            <a:ext cx="1710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FEN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Notched Right Arrow 2">
            <a:extLst>
              <a:ext uri="{FF2B5EF4-FFF2-40B4-BE49-F238E27FC236}">
                <a16:creationId xmlns:a16="http://schemas.microsoft.com/office/drawing/2014/main" id="{BAD1169A-8F6D-6C08-7976-4C6FEBEC4ACD}"/>
              </a:ext>
            </a:extLst>
          </p:cNvPr>
          <p:cNvSpPr/>
          <p:nvPr/>
        </p:nvSpPr>
        <p:spPr>
          <a:xfrm>
            <a:off x="2661763" y="3371248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Notched Right Arrow 2">
            <a:extLst>
              <a:ext uri="{FF2B5EF4-FFF2-40B4-BE49-F238E27FC236}">
                <a16:creationId xmlns:a16="http://schemas.microsoft.com/office/drawing/2014/main" id="{4E789106-2F11-1C7C-FF0F-A88485E921DA}"/>
              </a:ext>
            </a:extLst>
          </p:cNvPr>
          <p:cNvSpPr/>
          <p:nvPr/>
        </p:nvSpPr>
        <p:spPr>
          <a:xfrm>
            <a:off x="5730321" y="3371247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Notched Right Arrow 2">
            <a:extLst>
              <a:ext uri="{FF2B5EF4-FFF2-40B4-BE49-F238E27FC236}">
                <a16:creationId xmlns:a16="http://schemas.microsoft.com/office/drawing/2014/main" id="{794F5E02-F2BB-56FD-8967-A53F70837B66}"/>
              </a:ext>
            </a:extLst>
          </p:cNvPr>
          <p:cNvSpPr/>
          <p:nvPr/>
        </p:nvSpPr>
        <p:spPr>
          <a:xfrm>
            <a:off x="8793827" y="3371246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6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5192-82FE-9DF4-4D50-0CE1D37B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A3F69BDF-A435-86EF-99F1-C5BA62DE99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4EBB6-D3CB-8277-789D-E227FAC97602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D59C9AB-2123-86FD-727D-1494F6F55D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DCA4D98-70E5-D0E4-BDA7-E2CEC1B13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4ACF0C-7D44-38B1-070B-A0749FC831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64FA16C-42F7-A1DA-6EDA-E373203B47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C29C560E-6A10-3B13-D963-A8C7AD28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5E5D3-8CE5-5BFC-5765-3934E0DD8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30F3025A-BE2C-DD62-6B2D-153509AAC78B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6ABCAC18-16F8-16E2-D890-8804C5B4F022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2B3490F3-310B-75F3-246F-3908667F406A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4E59CAC9-E50E-D9D5-BC12-1254C3F97007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45735-98C9-DB82-EAE0-E3982C3E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0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26E60-8824-40C8-9624-5890E719C5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207</Words>
  <Application>Microsoft Macintosh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Times New Roman</vt:lpstr>
      <vt:lpstr>Office Theme</vt:lpstr>
      <vt:lpstr>PowerPoint Presentation</vt:lpstr>
      <vt:lpstr>Gliederung</vt:lpstr>
      <vt:lpstr>Unsere idee im detail</vt:lpstr>
      <vt:lpstr>Business Model Canvas</vt:lpstr>
      <vt:lpstr>Umsetzungsstrategie und aktueller Stand -  Via fine-tuned llm</vt:lpstr>
      <vt:lpstr>Umsetzungsstrategie und aktueller Stand -  Via fine-tuned llm</vt:lpstr>
      <vt:lpstr>Umsetzungsstrategie und aktueller Stand -  Via fine-tuned llm</vt:lpstr>
      <vt:lpstr>Umsetzungsstrategie und aktueller Stand -  Via chess Engine und llm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Constantin Schreyer</cp:lastModifiedBy>
  <cp:revision>42</cp:revision>
  <dcterms:created xsi:type="dcterms:W3CDTF">2024-02-01T14:26:42Z</dcterms:created>
  <dcterms:modified xsi:type="dcterms:W3CDTF">2024-02-02T08:37:04Z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