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5" r:id="rId5"/>
    <p:sldId id="277" r:id="rId6"/>
    <p:sldId id="261" r:id="rId7"/>
    <p:sldId id="296" r:id="rId8"/>
    <p:sldId id="302" r:id="rId9"/>
    <p:sldId id="300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95B0A-C6E6-4E70-8214-E01095FC72EE}" v="79" dt="2024-02-01T14:34:17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94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2/8/24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9:34:44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1 122 24575,'0'-3'0,"0"0"0,1-1 0,-1 1 0,1 0 0,0 0 0,0 0 0,0 0 0,0 0 0,0 0 0,1 0 0,-1 0 0,1 0 0,0 1 0,0-1 0,0 0 0,0 1 0,0 0 0,0-1 0,1 1 0,-1 0 0,1 0 0,0 1 0,-1-1 0,7-2 0,5-2 0,1 0 0,1 1 0,-1 1 0,16-3 0,10-2 0,-28 5 0,0 0 0,0 1 0,0 1 0,0 0 0,1 1 0,-1 0 0,0 1 0,1 1 0,-1 0 0,0 0 0,0 2 0,18 4 0,-28-4 0,1 0 0,-1 0 0,0 0 0,1 0 0,-2 0 0,1 1 0,0-1 0,-1 1 0,1 0 0,-1 0 0,0 0 0,0 0 0,-1 0 0,1 0 0,-1 0 0,0 1 0,0 4 0,12 78 0,-1-7 0,-8-65 0,-1 0 0,-1 0 0,0 1 0,-1-1 0,-1 0 0,0 0 0,-1 1 0,-1-1 0,-3 16 0,-11 53 0,14-64 0,-2 0 0,0-1 0,-11 34 0,-84 258 0,91-282 0,-62 230 0,57-191 0,3 0 0,2 2 0,5-1 0,4 76 0,0-57 0,-2-82-50,2 0-1,-1-1 1,1 1-1,0 0 0,0-1 1,0 1-1,1 0 1,0-1-1,0 0 1,1 0-1,-1 1 0,1-1 1,0-1-1,0 1 1,1 0-1,-1-1 1,1 0-1,0 1 0,1-2 1,-1 1-1,0 0 1,1-1-1,0 0 1,0 0-1,0 0 1,7 2-1,2 2-6775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9:34:47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1 24575,'-5'0'0,"1"1"0,0-1 0,-1 1 0,1 0 0,0 0 0,0 1 0,0-1 0,0 1 0,0 0 0,0 0 0,0 1 0,0-1 0,1 1 0,-1-1 0,1 1 0,0 0 0,0 1 0,0-1 0,0 0 0,0 1 0,1 0 0,0-1 0,0 1 0,-3 6 0,3-6 0,0 1 0,1 0 0,-1 0 0,1-1 0,0 1 0,0 0 0,0 0 0,1 0 0,0 0 0,0 0 0,0 0 0,0 0 0,1 0 0,0 0 0,0 0 0,0-1 0,1 1 0,-1 0 0,1-1 0,0 1 0,1-1 0,2 5 0,-1-5 0,0 0 0,0 0 0,1-1 0,-1 1 0,1-1 0,0 0 0,0 0 0,0-1 0,1 1 0,-1-1 0,0 0 0,1-1 0,-1 1 0,1-1 0,0 0 0,-1-1 0,1 1 0,0-1 0,0 0 0,-1-1 0,11-1 0,-11 2 0,0-1 0,-1 0 0,1 0 0,-1 0 0,1 0 0,-1 0 0,0-1 0,1 0 0,-1 0 0,0 0 0,0-1 0,0 1 0,-1-1 0,1 0 0,-1 0 0,1 0 0,-1-1 0,0 1 0,0-1 0,-1 0 0,1 0 0,-1 1 0,1-2 0,-1 1 0,0 0 0,2-9 0,-3 9 5,-1 1-1,0-1 0,1 0 0,-1 0 1,-1 1-1,1-1 0,0 0 1,-1 1-1,0-1 0,0 0 0,0 1 1,0-1-1,-1 1 0,1-1 1,-1 1-1,0 0 0,0 0 1,0 0-1,0 0 0,-1 0 0,1 0 1,-1 0-1,1 1 0,-1-1 1,0 1-1,-6-4 0,-5-1-274,-1 0-1,0 0 1,0 2-1,-29-8 1,40 12 141,-12-3-6697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2/8/24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icons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34142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51CF84FA-944B-434D-A8DD-F5D8A6BD7F12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06975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F07B788A-B491-4062-8710-AC0B5654D44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412200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D798BE23-D422-4EB1-A64B-24749090892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4BF2994C-9A98-4FB0-B040-0D7D4EE7DB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96B5941B-782C-4ACF-AF36-8E21DA11A2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61" r:id="rId9"/>
    <p:sldLayoutId id="2147483671" r:id="rId10"/>
    <p:sldLayoutId id="2147483679" r:id="rId11"/>
    <p:sldLayoutId id="2147483677" r:id="rId12"/>
    <p:sldLayoutId id="2147483672" r:id="rId13"/>
    <p:sldLayoutId id="2147483652" r:id="rId14"/>
    <p:sldLayoutId id="2147483653" r:id="rId15"/>
    <p:sldLayoutId id="2147483650" r:id="rId16"/>
    <p:sldLayoutId id="2147483654" r:id="rId17"/>
    <p:sldLayoutId id="2147483674" r:id="rId18"/>
    <p:sldLayoutId id="2147483676" r:id="rId19"/>
    <p:sldLayoutId id="2147483673" r:id="rId20"/>
    <p:sldLayoutId id="214748367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Ein Bild, das Schachfigur, Statue, Messing, Skulptur enthält.&#10;&#10;Beschreibung automatisch generiert.">
            <a:extLst>
              <a:ext uri="{FF2B5EF4-FFF2-40B4-BE49-F238E27FC236}">
                <a16:creationId xmlns:a16="http://schemas.microsoft.com/office/drawing/2014/main" id="{5F852587-3F49-0680-2B7C-EF59D82BE2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875" b="21875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009EA0-AD2A-4E9B-F25A-634CB350D0F3}"/>
              </a:ext>
            </a:extLst>
          </p:cNvPr>
          <p:cNvSpPr/>
          <p:nvPr/>
        </p:nvSpPr>
        <p:spPr>
          <a:xfrm>
            <a:off x="-379828" y="-436098"/>
            <a:ext cx="13111090" cy="777943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2D5ABC8-73C6-4DB8-B474-F46298EA24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5451" y="1269416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7449" y="1330267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</a:t>
            </a:r>
            <a:endParaRPr lang="en-US" dirty="0">
              <a:ea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501" y="490621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9153" y="991513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  <a:endParaRPr lang="en-US" dirty="0">
              <a:ea typeface="Source Sans Pro"/>
            </a:endParaRP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Aaron </a:t>
            </a:r>
            <a:r>
              <a:rPr lang="en-US" err="1"/>
              <a:t>debebe</a:t>
            </a:r>
            <a:endParaRPr lang="en-US" dirty="0" err="1">
              <a:ea typeface="Source Sans Pro"/>
            </a:endParaRPr>
          </a:p>
          <a:p>
            <a:r>
              <a:rPr lang="en-US" dirty="0">
                <a:ea typeface="Source Sans Pro"/>
              </a:rPr>
              <a:t>Constantin Schreyer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DC00EECA-EB70-6ADC-DDF6-0F7F48236A0D}"/>
              </a:ext>
            </a:extLst>
          </p:cNvPr>
          <p:cNvSpPr txBox="1">
            <a:spLocks/>
          </p:cNvSpPr>
          <p:nvPr/>
        </p:nvSpPr>
        <p:spPr>
          <a:xfrm>
            <a:off x="1895803" y="85083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H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D6F478D4-48D7-FCD2-FE06-D24D8D630E7D}"/>
              </a:ext>
            </a:extLst>
          </p:cNvPr>
          <p:cNvSpPr txBox="1">
            <a:spLocks/>
          </p:cNvSpPr>
          <p:nvPr/>
        </p:nvSpPr>
        <p:spPr>
          <a:xfrm>
            <a:off x="1322364" y="2084304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F</a:t>
            </a:r>
            <a:endParaRPr lang="de-DE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5AB26880-DD71-055F-D045-57C85DBB81A5}"/>
              </a:ext>
            </a:extLst>
          </p:cNvPr>
          <p:cNvSpPr txBox="1">
            <a:spLocks/>
          </p:cNvSpPr>
          <p:nvPr/>
        </p:nvSpPr>
        <p:spPr>
          <a:xfrm>
            <a:off x="2740900" y="2409417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N</a:t>
            </a:r>
            <a:endParaRPr lang="de-DE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5405A7CC-15B9-498D-79A4-C073C6F3E6CC}"/>
              </a:ext>
            </a:extLst>
          </p:cNvPr>
          <p:cNvSpPr txBox="1">
            <a:spLocks/>
          </p:cNvSpPr>
          <p:nvPr/>
        </p:nvSpPr>
        <p:spPr>
          <a:xfrm>
            <a:off x="1895803" y="277934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E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C38F63-09B1-F86B-ECFF-F29B4AF0E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77714" y="824568"/>
            <a:ext cx="0" cy="53392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/>
          <a:lstStyle/>
          <a:p>
            <a:r>
              <a:rPr lang="en-ZA" b="1" dirty="0" err="1"/>
              <a:t>Gliederung</a:t>
            </a:r>
            <a:endParaRPr lang="en-Z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70688-B572-7BA7-1440-220390566407}"/>
              </a:ext>
            </a:extLst>
          </p:cNvPr>
          <p:cNvSpPr txBox="1"/>
          <p:nvPr/>
        </p:nvSpPr>
        <p:spPr>
          <a:xfrm>
            <a:off x="1099456" y="3849511"/>
            <a:ext cx="5789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1. </a:t>
            </a:r>
            <a:r>
              <a:rPr lang="en-GB" sz="2000" b="1" dirty="0" err="1"/>
              <a:t>Vorstellung</a:t>
            </a:r>
            <a:r>
              <a:rPr lang="en-GB" sz="2000" b="1" dirty="0"/>
              <a:t> </a:t>
            </a:r>
            <a:r>
              <a:rPr lang="en-GB" sz="2000" b="1" dirty="0" err="1"/>
              <a:t>Projektidee</a:t>
            </a:r>
            <a:endParaRPr lang="en-GB" sz="2000" b="1" dirty="0"/>
          </a:p>
          <a:p>
            <a:r>
              <a:rPr lang="en-GB" sz="2000" b="1" dirty="0"/>
              <a:t>2. </a:t>
            </a:r>
            <a:r>
              <a:rPr lang="en-GB" sz="2000" b="1" dirty="0" err="1"/>
              <a:t>Umsetzungsstrategie</a:t>
            </a:r>
            <a:r>
              <a:rPr lang="en-GB" sz="2000" b="1" dirty="0"/>
              <a:t> + </a:t>
            </a:r>
            <a:r>
              <a:rPr lang="en-GB" sz="2000" b="1" dirty="0" err="1"/>
              <a:t>Lösung</a:t>
            </a:r>
            <a:endParaRPr lang="en-GB" sz="2000" b="1" dirty="0"/>
          </a:p>
          <a:p>
            <a:r>
              <a:rPr lang="en-GB" sz="2000" b="1" dirty="0"/>
              <a:t>	a) Via Chess Engine</a:t>
            </a:r>
          </a:p>
          <a:p>
            <a:r>
              <a:rPr lang="en-GB" sz="2000" b="1" dirty="0"/>
              <a:t>	b) Via Finetuned LLM</a:t>
            </a:r>
          </a:p>
          <a:p>
            <a:r>
              <a:rPr lang="en-GB" sz="2000" b="1" dirty="0"/>
              <a:t>3. Future Work</a:t>
            </a:r>
          </a:p>
          <a:p>
            <a:r>
              <a:rPr lang="en-GB" sz="2000" b="1" dirty="0"/>
              <a:t>4. Learnings</a:t>
            </a:r>
            <a:endParaRPr lang="en-DE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716B324-50FA-9A4D-FD06-566E68B7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66" y="1654685"/>
            <a:ext cx="4274703" cy="4093028"/>
          </a:xfrm>
          <a:prstGeom prst="rect">
            <a:avLst/>
          </a:prstGeom>
          <a:noFill/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5DB049-1A50-43CE-907A-2AA792D6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anchor="ctr">
            <a:normAutofit/>
          </a:bodyPr>
          <a:lstStyle/>
          <a:p>
            <a:r>
              <a:rPr lang="en-US" b="1" dirty="0" err="1"/>
              <a:t>Unsere</a:t>
            </a:r>
            <a:r>
              <a:rPr lang="en-US" b="1" dirty="0"/>
              <a:t> idee </a:t>
            </a:r>
            <a:r>
              <a:rPr lang="en-US" b="1" dirty="0" err="1"/>
              <a:t>im</a:t>
            </a:r>
            <a:r>
              <a:rPr lang="en-US" b="1" dirty="0"/>
              <a:t> detail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2D5471CA-A288-7E5A-4292-43638D8A8592}"/>
              </a:ext>
            </a:extLst>
          </p:cNvPr>
          <p:cNvSpPr txBox="1">
            <a:spLocks/>
          </p:cNvSpPr>
          <p:nvPr/>
        </p:nvSpPr>
        <p:spPr>
          <a:xfrm>
            <a:off x="6558173" y="2833744"/>
            <a:ext cx="4538690" cy="1141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noProof="1"/>
              <a:t>Ziel: Erklärung der Engine-Evaluierung in menschlich verständlicher Sprache</a:t>
            </a:r>
            <a:endParaRPr lang="en-ZA" noProof="1"/>
          </a:p>
        </p:txBody>
      </p:sp>
      <p:sp>
        <p:nvSpPr>
          <p:cNvPr id="51" name="Geschweifte Klammer links 50">
            <a:extLst>
              <a:ext uri="{FF2B5EF4-FFF2-40B4-BE49-F238E27FC236}">
                <a16:creationId xmlns:a16="http://schemas.microsoft.com/office/drawing/2014/main" id="{6789CB0D-80B0-4817-265A-DF4888E801C9}"/>
              </a:ext>
            </a:extLst>
          </p:cNvPr>
          <p:cNvSpPr/>
          <p:nvPr/>
        </p:nvSpPr>
        <p:spPr>
          <a:xfrm>
            <a:off x="801785" y="1654685"/>
            <a:ext cx="330200" cy="395024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297DDE21-BC25-6EA7-80FE-C6E0948E0939}"/>
                  </a:ext>
                </a:extLst>
              </p14:cNvPr>
              <p14:cNvContentPartPr/>
              <p14:nvPr/>
            </p14:nvContentPartPr>
            <p14:xfrm>
              <a:off x="508815" y="3295548"/>
              <a:ext cx="160920" cy="66852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297DDE21-BC25-6EA7-80FE-C6E0948E09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695" y="3289428"/>
                <a:ext cx="17316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24FE5AF2-31EF-A23B-16B5-E97BDB394D80}"/>
                  </a:ext>
                </a:extLst>
              </p14:cNvPr>
              <p14:cNvContentPartPr/>
              <p14:nvPr/>
            </p14:nvContentPartPr>
            <p14:xfrm>
              <a:off x="545355" y="4088907"/>
              <a:ext cx="87840" cy="7992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24FE5AF2-31EF-A23B-16B5-E97BDB394D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235" y="4082787"/>
                <a:ext cx="100080" cy="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1CC8B-7131-EFE8-0B31-363E9EBDB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75BB1-3248-1A15-3278-23E164E95A0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34142" y="3971432"/>
            <a:ext cx="2941600" cy="360000"/>
          </a:xfrm>
        </p:spPr>
        <p:txBody>
          <a:bodyPr/>
          <a:lstStyle/>
          <a:p>
            <a:r>
              <a:rPr lang="en-ZA" dirty="0"/>
              <a:t>Base LLM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12D5D-27E9-09B1-7311-38929B6F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429743"/>
          </a:xfrm>
        </p:spPr>
        <p:txBody>
          <a:bodyPr>
            <a:normAutofit fontScale="90000"/>
          </a:bodyPr>
          <a:lstStyle/>
          <a:p>
            <a:r>
              <a:rPr lang="en-GB" sz="2800" b="1" dirty="0" err="1"/>
              <a:t>Umsetzungsstrategie</a:t>
            </a:r>
            <a:r>
              <a:rPr lang="en-GB" sz="2800" b="1" dirty="0"/>
              <a:t> + </a:t>
            </a:r>
            <a:r>
              <a:rPr lang="en-GB" sz="2800" b="1" dirty="0" err="1"/>
              <a:t>Lösung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47AF44-09EA-D974-085D-02C3DC38D7C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706975" y="3971432"/>
            <a:ext cx="2941600" cy="360000"/>
          </a:xfrm>
        </p:spPr>
        <p:txBody>
          <a:bodyPr>
            <a:normAutofit/>
          </a:bodyPr>
          <a:lstStyle/>
          <a:p>
            <a:r>
              <a:rPr lang="en-ZA" dirty="0"/>
              <a:t>Fine-tune</a:t>
            </a:r>
          </a:p>
        </p:txBody>
      </p:sp>
      <p:pic>
        <p:nvPicPr>
          <p:cNvPr id="28" name="Picture Placeholder 15" descr="Document outline">
            <a:extLst>
              <a:ext uri="{FF2B5EF4-FFF2-40B4-BE49-F238E27FC236}">
                <a16:creationId xmlns:a16="http://schemas.microsoft.com/office/drawing/2014/main" id="{1CA78378-4D3F-B66F-DB92-15618C1D1C99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83236" y="3048000"/>
            <a:ext cx="769486" cy="769486"/>
          </a:xfr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EE580-DBD2-8730-AC56-CFBB5E1BA2F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13" name="Picture 12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E554A82F-80C0-1A22-74EC-4584812E9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667" y="2991430"/>
            <a:ext cx="1037382" cy="10373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905234-7E66-B826-76FB-B00AE71B1C72}"/>
              </a:ext>
            </a:extLst>
          </p:cNvPr>
          <p:cNvSpPr txBox="1"/>
          <p:nvPr/>
        </p:nvSpPr>
        <p:spPr>
          <a:xfrm>
            <a:off x="1161288" y="4331432"/>
            <a:ext cx="2368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Definiere exakte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Auswahl Base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Verschiedene Tests</a:t>
            </a:r>
          </a:p>
        </p:txBody>
      </p:sp>
      <p:sp>
        <p:nvSpPr>
          <p:cNvPr id="22" name="Notched Right Arrow 21">
            <a:extLst>
              <a:ext uri="{FF2B5EF4-FFF2-40B4-BE49-F238E27FC236}">
                <a16:creationId xmlns:a16="http://schemas.microsoft.com/office/drawing/2014/main" id="{332F26F6-1E7F-B2DB-AC27-E7EAE87BACD5}"/>
              </a:ext>
            </a:extLst>
          </p:cNvPr>
          <p:cNvSpPr/>
          <p:nvPr/>
        </p:nvSpPr>
        <p:spPr>
          <a:xfrm>
            <a:off x="3296078" y="3823816"/>
            <a:ext cx="896314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0D0693-AFF4-20D8-38A7-71C0ABD2A194}"/>
              </a:ext>
            </a:extLst>
          </p:cNvPr>
          <p:cNvSpPr txBox="1"/>
          <p:nvPr/>
        </p:nvSpPr>
        <p:spPr>
          <a:xfrm>
            <a:off x="4861456" y="4325159"/>
            <a:ext cx="2368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Erstelle Datenbank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189B164-20D4-B395-C41C-A22C29B6E33A}"/>
              </a:ext>
            </a:extLst>
          </p:cNvPr>
          <p:cNvSpPr txBox="1">
            <a:spLocks/>
          </p:cNvSpPr>
          <p:nvPr/>
        </p:nvSpPr>
        <p:spPr>
          <a:xfrm>
            <a:off x="8983367" y="3918129"/>
            <a:ext cx="29416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Use Case Specific LLM</a:t>
            </a:r>
          </a:p>
        </p:txBody>
      </p:sp>
      <p:pic>
        <p:nvPicPr>
          <p:cNvPr id="6" name="Picture Placeholder 17" descr="Illustrator outline">
            <a:extLst>
              <a:ext uri="{FF2B5EF4-FFF2-40B4-BE49-F238E27FC236}">
                <a16:creationId xmlns:a16="http://schemas.microsoft.com/office/drawing/2014/main" id="{D4DA9F86-C48B-EB39-E954-4B2DBDFF3F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59686" y="3041493"/>
            <a:ext cx="769486" cy="769486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9D715061-C3B8-F4BE-2A80-4D0DE231D634}"/>
              </a:ext>
            </a:extLst>
          </p:cNvPr>
          <p:cNvSpPr/>
          <p:nvPr/>
        </p:nvSpPr>
        <p:spPr>
          <a:xfrm>
            <a:off x="7333154" y="3817642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F9F85-2015-CA2D-A39D-AEA3A12F13E1}"/>
              </a:ext>
            </a:extLst>
          </p:cNvPr>
          <p:cNvSpPr txBox="1"/>
          <p:nvPr/>
        </p:nvSpPr>
        <p:spPr>
          <a:xfrm>
            <a:off x="9186366" y="4325159"/>
            <a:ext cx="236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(In  UI einbetten)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46FAC-ACE2-0EA6-FAFC-2FD2E68028E7}"/>
              </a:ext>
            </a:extLst>
          </p:cNvPr>
          <p:cNvSpPr txBox="1">
            <a:spLocks/>
          </p:cNvSpPr>
          <p:nvPr/>
        </p:nvSpPr>
        <p:spPr>
          <a:xfrm>
            <a:off x="1034142" y="1410165"/>
            <a:ext cx="10515600" cy="429743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tx1">
                    <a:lumMod val="85000"/>
                  </a:schemeClr>
                </a:solidFill>
              </a:rPr>
              <a:t>Via finetuned </a:t>
            </a:r>
            <a:r>
              <a:rPr lang="en-GB" sz="1600" b="1" dirty="0" err="1">
                <a:solidFill>
                  <a:schemeClr val="tx1">
                    <a:lumMod val="85000"/>
                  </a:schemeClr>
                </a:solidFill>
              </a:rPr>
              <a:t>LLm</a:t>
            </a:r>
            <a:endParaRPr lang="en-ZA" sz="16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2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08319-F0E7-5357-2596-2D7CCA3C7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A9BD-1BD3-8E42-CB46-AFB7D4AF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DE" sz="2800" b="1" dirty="0"/>
              <a:t>Umsetzungsstrategie und aktueller Stand</a:t>
            </a:r>
            <a:r>
              <a:rPr lang="en-DE" b="1" dirty="0"/>
              <a:t> -  Via </a:t>
            </a:r>
            <a:r>
              <a:rPr lang="en-US" b="1" dirty="0"/>
              <a:t>chess Engine und llm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65EC-E3F6-4273-C2DE-D4C2E5487A4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ZA" sz="9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50000"/>
                    <a:lumOff val="50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srgbClr val="1E1E1E">
                  <a:lumMod val="50000"/>
                  <a:lumOff val="50000"/>
                </a:srgbClr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DDE6FF-2F86-BF8D-9BA9-6DEB36E9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71" y="2796329"/>
            <a:ext cx="1710815" cy="17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9E2C55-6E97-748F-3417-63ACC1540233}"/>
              </a:ext>
            </a:extLst>
          </p:cNvPr>
          <p:cNvSpPr txBox="1"/>
          <p:nvPr/>
        </p:nvSpPr>
        <p:spPr>
          <a:xfrm>
            <a:off x="7011020" y="3130070"/>
            <a:ext cx="1782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LLM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79652CBA-94F8-3E73-0244-8E876E81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364" y="2319182"/>
            <a:ext cx="2025378" cy="202537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305E915-0863-E2A4-2A78-24DC898E1288}"/>
              </a:ext>
            </a:extLst>
          </p:cNvPr>
          <p:cNvSpPr txBox="1"/>
          <p:nvPr/>
        </p:nvSpPr>
        <p:spPr>
          <a:xfrm>
            <a:off x="951361" y="3130070"/>
            <a:ext cx="1710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FEN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Notched Right Arrow 2">
            <a:extLst>
              <a:ext uri="{FF2B5EF4-FFF2-40B4-BE49-F238E27FC236}">
                <a16:creationId xmlns:a16="http://schemas.microsoft.com/office/drawing/2014/main" id="{BAD1169A-8F6D-6C08-7976-4C6FEBEC4ACD}"/>
              </a:ext>
            </a:extLst>
          </p:cNvPr>
          <p:cNvSpPr/>
          <p:nvPr/>
        </p:nvSpPr>
        <p:spPr>
          <a:xfrm>
            <a:off x="2661763" y="3371248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Notched Right Arrow 2">
            <a:extLst>
              <a:ext uri="{FF2B5EF4-FFF2-40B4-BE49-F238E27FC236}">
                <a16:creationId xmlns:a16="http://schemas.microsoft.com/office/drawing/2014/main" id="{4E789106-2F11-1C7C-FF0F-A88485E921DA}"/>
              </a:ext>
            </a:extLst>
          </p:cNvPr>
          <p:cNvSpPr/>
          <p:nvPr/>
        </p:nvSpPr>
        <p:spPr>
          <a:xfrm>
            <a:off x="5730321" y="3371247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Notched Right Arrow 2">
            <a:extLst>
              <a:ext uri="{FF2B5EF4-FFF2-40B4-BE49-F238E27FC236}">
                <a16:creationId xmlns:a16="http://schemas.microsoft.com/office/drawing/2014/main" id="{794F5E02-F2BB-56FD-8967-A53F70837B66}"/>
              </a:ext>
            </a:extLst>
          </p:cNvPr>
          <p:cNvSpPr/>
          <p:nvPr/>
        </p:nvSpPr>
        <p:spPr>
          <a:xfrm>
            <a:off x="8793827" y="3371246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960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35192-82FE-9DF4-4D50-0CE1D37BF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Ein Bild, das Schachfigur, Statue, Messing, Skulptur enthält.&#10;&#10;Beschreibung automatisch generiert.">
            <a:extLst>
              <a:ext uri="{FF2B5EF4-FFF2-40B4-BE49-F238E27FC236}">
                <a16:creationId xmlns:a16="http://schemas.microsoft.com/office/drawing/2014/main" id="{A3F69BDF-A435-86EF-99F1-C5BA62DE99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875" b="21875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44EBB6-D3CB-8277-789D-E227FAC97602}"/>
              </a:ext>
            </a:extLst>
          </p:cNvPr>
          <p:cNvSpPr/>
          <p:nvPr/>
        </p:nvSpPr>
        <p:spPr>
          <a:xfrm>
            <a:off x="-379828" y="-436098"/>
            <a:ext cx="13111090" cy="777943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D59C9AB-2123-86FD-727D-1494F6F55D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5451" y="1269416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DCA4D98-70E5-D0E4-BDA7-E2CEC1B13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7449" y="1330267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</a:t>
            </a:r>
            <a:endParaRPr lang="en-US" dirty="0">
              <a:ea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4ACF0C-7D44-38B1-070B-A0749FC831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501" y="490621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64FA16C-42F7-A1DA-6EDA-E373203B47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9153" y="991513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  <a:endParaRPr lang="en-US" dirty="0">
              <a:ea typeface="Source Sans Pro"/>
            </a:endParaRP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C29C560E-6A10-3B13-D963-A8C7AD284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Aaron </a:t>
            </a:r>
            <a:r>
              <a:rPr lang="en-US" err="1"/>
              <a:t>debebe</a:t>
            </a:r>
            <a:endParaRPr lang="en-US" dirty="0" err="1">
              <a:ea typeface="Source Sans Pro"/>
            </a:endParaRPr>
          </a:p>
          <a:p>
            <a:r>
              <a:rPr lang="en-US" dirty="0">
                <a:ea typeface="Source Sans Pro"/>
              </a:rPr>
              <a:t>Constantin Schreyer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5E5D3-8CE5-5BFC-5765-3934E0DD8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30F3025A-BE2C-DD62-6B2D-153509AAC78B}"/>
              </a:ext>
            </a:extLst>
          </p:cNvPr>
          <p:cNvSpPr txBox="1">
            <a:spLocks/>
          </p:cNvSpPr>
          <p:nvPr/>
        </p:nvSpPr>
        <p:spPr>
          <a:xfrm>
            <a:off x="1895803" y="85083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H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6ABCAC18-16F8-16E2-D890-8804C5B4F022}"/>
              </a:ext>
            </a:extLst>
          </p:cNvPr>
          <p:cNvSpPr txBox="1">
            <a:spLocks/>
          </p:cNvSpPr>
          <p:nvPr/>
        </p:nvSpPr>
        <p:spPr>
          <a:xfrm>
            <a:off x="1322364" y="2084304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F</a:t>
            </a:r>
            <a:endParaRPr lang="de-DE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2B3490F3-310B-75F3-246F-3908667F406A}"/>
              </a:ext>
            </a:extLst>
          </p:cNvPr>
          <p:cNvSpPr txBox="1">
            <a:spLocks/>
          </p:cNvSpPr>
          <p:nvPr/>
        </p:nvSpPr>
        <p:spPr>
          <a:xfrm>
            <a:off x="2740900" y="2409417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N</a:t>
            </a:r>
            <a:endParaRPr lang="de-DE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4E59CAC9-E50E-D9D5-BC12-1254C3F97007}"/>
              </a:ext>
            </a:extLst>
          </p:cNvPr>
          <p:cNvSpPr txBox="1">
            <a:spLocks/>
          </p:cNvSpPr>
          <p:nvPr/>
        </p:nvSpPr>
        <p:spPr>
          <a:xfrm>
            <a:off x="1895803" y="277934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E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45735-98C9-DB82-EAE0-E3982C3E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77714" y="824568"/>
            <a:ext cx="0" cy="53392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0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ABD68-9F23-198D-8F68-C77E6EB17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Ein Bild, das Schachfigur, Statue, Messing, Skulptur enthält.&#10;&#10;Beschreibung automatisch generiert.">
            <a:extLst>
              <a:ext uri="{FF2B5EF4-FFF2-40B4-BE49-F238E27FC236}">
                <a16:creationId xmlns:a16="http://schemas.microsoft.com/office/drawing/2014/main" id="{42988585-72B3-CC6E-6C27-DA0B9EE54E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875" b="21875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6C16CF-9779-BF39-2D02-C68CA9A9D63A}"/>
              </a:ext>
            </a:extLst>
          </p:cNvPr>
          <p:cNvSpPr/>
          <p:nvPr/>
        </p:nvSpPr>
        <p:spPr>
          <a:xfrm>
            <a:off x="-379828" y="-436098"/>
            <a:ext cx="13111090" cy="777943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1D9720-3369-EA55-BEE8-79D9098DD4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5451" y="1269416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0B9477A-A89E-E0B2-EE58-451C57E1EC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7449" y="1330267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</a:t>
            </a:r>
            <a:endParaRPr lang="en-US" dirty="0">
              <a:ea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AC0C93F-088F-B931-9C4D-A0E06E9DEF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501" y="490621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E4FB503-95E9-303D-AC9A-67472DFA90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9153" y="991513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  <a:endParaRPr lang="en-US" dirty="0">
              <a:ea typeface="Source Sans Pro"/>
            </a:endParaRP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9D864564-2B69-77F5-115C-F74F10084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Aaron </a:t>
            </a:r>
            <a:r>
              <a:rPr lang="en-US" err="1"/>
              <a:t>debebe</a:t>
            </a:r>
            <a:endParaRPr lang="en-US" dirty="0" err="1">
              <a:ea typeface="Source Sans Pro"/>
            </a:endParaRPr>
          </a:p>
          <a:p>
            <a:r>
              <a:rPr lang="en-US" dirty="0">
                <a:ea typeface="Source Sans Pro"/>
              </a:rPr>
              <a:t>Constantin Schreyer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05FD25-7293-3B36-F62C-28FB09A9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9FE3BF0C-DA66-F25D-CFED-BD9040853463}"/>
              </a:ext>
            </a:extLst>
          </p:cNvPr>
          <p:cNvSpPr txBox="1">
            <a:spLocks/>
          </p:cNvSpPr>
          <p:nvPr/>
        </p:nvSpPr>
        <p:spPr>
          <a:xfrm>
            <a:off x="1895803" y="85083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H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9640A1AC-0147-4FBC-E0A3-B322468434E5}"/>
              </a:ext>
            </a:extLst>
          </p:cNvPr>
          <p:cNvSpPr txBox="1">
            <a:spLocks/>
          </p:cNvSpPr>
          <p:nvPr/>
        </p:nvSpPr>
        <p:spPr>
          <a:xfrm>
            <a:off x="1322364" y="2084304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F</a:t>
            </a:r>
            <a:endParaRPr lang="de-DE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0E3B10EE-0405-F2E5-1D42-4CC53EE36DD4}"/>
              </a:ext>
            </a:extLst>
          </p:cNvPr>
          <p:cNvSpPr txBox="1">
            <a:spLocks/>
          </p:cNvSpPr>
          <p:nvPr/>
        </p:nvSpPr>
        <p:spPr>
          <a:xfrm>
            <a:off x="2740900" y="2409417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N</a:t>
            </a:r>
            <a:endParaRPr lang="de-DE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6B34FBBE-1B91-1617-D6C7-C1CE34249915}"/>
              </a:ext>
            </a:extLst>
          </p:cNvPr>
          <p:cNvSpPr txBox="1">
            <a:spLocks/>
          </p:cNvSpPr>
          <p:nvPr/>
        </p:nvSpPr>
        <p:spPr>
          <a:xfrm>
            <a:off x="1895803" y="277934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E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9AEA6C-6EA7-B98F-0E88-18F6CF7FB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77714" y="824568"/>
            <a:ext cx="0" cy="53392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28973DF-D2CC-402A-A6B9-1D41C05E122C}"/>
              </a:ext>
            </a:extLst>
          </p:cNvPr>
          <p:cNvSpPr/>
          <p:nvPr/>
        </p:nvSpPr>
        <p:spPr>
          <a:xfrm>
            <a:off x="-1783080" y="-1851660"/>
            <a:ext cx="16756380" cy="11132820"/>
          </a:xfrm>
          <a:prstGeom prst="rect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958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" id="{4F206296-6CCA-437B-ABEB-95E882651B70}" vid="{35168526-4CBB-4325-9C81-5B5C83385F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126E60-8824-40C8-9624-5890E719C5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817B950-985C-4D79-B0A3-FA5D2FD780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B6A28-7094-4F7C-9CE6-FEFFCFA7E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123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Source Sans Pro</vt:lpstr>
      <vt:lpstr>Times New Roman</vt:lpstr>
      <vt:lpstr>Office Theme</vt:lpstr>
      <vt:lpstr>PowerPoint Presentation</vt:lpstr>
      <vt:lpstr>Gliederung</vt:lpstr>
      <vt:lpstr>Unsere idee im detail</vt:lpstr>
      <vt:lpstr>Umsetzungsstrategie + Lösung</vt:lpstr>
      <vt:lpstr>Umsetzungsstrategie und aktueller Stand -  Via chess Engine und llm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Constantin Schreyer</cp:lastModifiedBy>
  <cp:revision>43</cp:revision>
  <dcterms:created xsi:type="dcterms:W3CDTF">2024-02-01T14:26:42Z</dcterms:created>
  <dcterms:modified xsi:type="dcterms:W3CDTF">2024-02-08T17:00:40Z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