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Peace Sans" panose="020B0604020202020204" charset="0"/>
      <p:regular r:id="rId13"/>
    </p:embeddedFont>
    <p:embeddedFont>
      <p:font typeface="Alice Bold" panose="020B0604020202020204" charset="0"/>
      <p:regular r:id="rId14"/>
    </p:embeddedFont>
    <p:embeddedFont>
      <p:font typeface="Calibri" panose="020F0502020204030204" pitchFamily="34" charset="0"/>
      <p:regular r:id="rId15"/>
      <p:bold r:id="rId16"/>
      <p:italic r:id="rId17"/>
      <p:boldItalic r:id="rId18"/>
    </p:embeddedFont>
    <p:embeddedFont>
      <p:font typeface="Open Sans Bold" panose="020B0604020202020204" charset="0"/>
      <p:regular r:id="rId19"/>
    </p:embeddedFont>
    <p:embeddedFont>
      <p:font typeface="Glacial Indifference Bold" panose="020B0604020202020204" charset="0"/>
      <p:regular r:id="rId20"/>
    </p:embeddedFont>
    <p:embeddedFont>
      <p:font typeface="Glacial Indifference"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6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0000"/>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309967" y="-131485"/>
            <a:ext cx="18597967" cy="10549969"/>
            <a:chOff x="0" y="0"/>
            <a:chExt cx="4898230" cy="2778593"/>
          </a:xfrm>
        </p:grpSpPr>
        <p:sp>
          <p:nvSpPr>
            <p:cNvPr id="4" name="Freeform 4"/>
            <p:cNvSpPr/>
            <p:nvPr/>
          </p:nvSpPr>
          <p:spPr>
            <a:xfrm>
              <a:off x="0" y="0"/>
              <a:ext cx="4898230" cy="2778593"/>
            </a:xfrm>
            <a:custGeom>
              <a:avLst/>
              <a:gdLst/>
              <a:ahLst/>
              <a:cxnLst/>
              <a:rect l="l" t="t" r="r" b="b"/>
              <a:pathLst>
                <a:path w="4898230" h="2778593">
                  <a:moveTo>
                    <a:pt x="0" y="0"/>
                  </a:moveTo>
                  <a:lnTo>
                    <a:pt x="4898230" y="0"/>
                  </a:lnTo>
                  <a:lnTo>
                    <a:pt x="4898230" y="2778593"/>
                  </a:lnTo>
                  <a:lnTo>
                    <a:pt x="0" y="2778593"/>
                  </a:lnTo>
                  <a:close/>
                </a:path>
              </a:pathLst>
            </a:custGeom>
            <a:solidFill>
              <a:srgbClr val="070937">
                <a:alpha val="89804"/>
              </a:srgbClr>
            </a:solidFill>
          </p:spPr>
        </p:sp>
        <p:sp>
          <p:nvSpPr>
            <p:cNvPr id="5" name="TextBox 5"/>
            <p:cNvSpPr txBox="1"/>
            <p:nvPr/>
          </p:nvSpPr>
          <p:spPr>
            <a:xfrm>
              <a:off x="0" y="-47625"/>
              <a:ext cx="4898230" cy="2826218"/>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V="1">
            <a:off x="1028719" y="9277350"/>
            <a:ext cx="14101189" cy="0"/>
          </a:xfrm>
          <a:prstGeom prst="line">
            <a:avLst/>
          </a:prstGeom>
          <a:ln w="19050" cap="flat">
            <a:solidFill>
              <a:srgbClr val="C2CBF8"/>
            </a:solidFill>
            <a:prstDash val="solid"/>
            <a:headEnd type="none" w="sm" len="sm"/>
            <a:tailEnd type="none" w="sm" len="sm"/>
          </a:ln>
        </p:spPr>
      </p:sp>
      <p:sp>
        <p:nvSpPr>
          <p:cNvPr id="8" name="Freeform 8"/>
          <p:cNvSpPr/>
          <p:nvPr/>
        </p:nvSpPr>
        <p:spPr>
          <a:xfrm>
            <a:off x="16450120" y="-386222"/>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252911" y="-151653"/>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a:ln cap="sq">
            <a:noFill/>
            <a:prstDash val="solid"/>
            <a:miter/>
          </a:ln>
        </p:spPr>
      </p:sp>
      <p:grpSp>
        <p:nvGrpSpPr>
          <p:cNvPr id="10" name="Group 10"/>
          <p:cNvGrpSpPr/>
          <p:nvPr/>
        </p:nvGrpSpPr>
        <p:grpSpPr>
          <a:xfrm rot="-5400000">
            <a:off x="7534128" y="-706005"/>
            <a:ext cx="3219745" cy="1429273"/>
            <a:chOff x="0" y="0"/>
            <a:chExt cx="847999" cy="376434"/>
          </a:xfrm>
        </p:grpSpPr>
        <p:sp>
          <p:nvSpPr>
            <p:cNvPr id="11" name="Freeform 11"/>
            <p:cNvSpPr/>
            <p:nvPr/>
          </p:nvSpPr>
          <p:spPr>
            <a:xfrm>
              <a:off x="0" y="0"/>
              <a:ext cx="847999" cy="376434"/>
            </a:xfrm>
            <a:custGeom>
              <a:avLst/>
              <a:gdLst/>
              <a:ahLst/>
              <a:cxnLst/>
              <a:rect l="l" t="t" r="r" b="b"/>
              <a:pathLst>
                <a:path w="847999" h="376434">
                  <a:moveTo>
                    <a:pt x="644799" y="0"/>
                  </a:moveTo>
                  <a:cubicBezTo>
                    <a:pt x="757023" y="0"/>
                    <a:pt x="847999" y="84268"/>
                    <a:pt x="847999" y="188217"/>
                  </a:cubicBezTo>
                  <a:cubicBezTo>
                    <a:pt x="847999" y="292166"/>
                    <a:pt x="757023" y="376434"/>
                    <a:pt x="644799" y="376434"/>
                  </a:cubicBezTo>
                  <a:lnTo>
                    <a:pt x="203200" y="376434"/>
                  </a:lnTo>
                  <a:cubicBezTo>
                    <a:pt x="90976" y="376434"/>
                    <a:pt x="0" y="292166"/>
                    <a:pt x="0" y="188217"/>
                  </a:cubicBezTo>
                  <a:cubicBezTo>
                    <a:pt x="0" y="84268"/>
                    <a:pt x="90976" y="0"/>
                    <a:pt x="203200" y="0"/>
                  </a:cubicBezTo>
                  <a:lnTo>
                    <a:pt x="644799" y="0"/>
                  </a:lnTo>
                  <a:close/>
                </a:path>
              </a:pathLst>
            </a:custGeom>
            <a:solidFill>
              <a:srgbClr val="C2CBF8"/>
            </a:solidFill>
          </p:spPr>
        </p:sp>
        <p:sp>
          <p:nvSpPr>
            <p:cNvPr id="12" name="TextBox 12"/>
            <p:cNvSpPr txBox="1"/>
            <p:nvPr/>
          </p:nvSpPr>
          <p:spPr>
            <a:xfrm>
              <a:off x="0" y="-38100"/>
              <a:ext cx="847999" cy="414534"/>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2810715" y="4241874"/>
            <a:ext cx="12666571" cy="1622277"/>
          </a:xfrm>
          <a:prstGeom prst="rect">
            <a:avLst/>
          </a:prstGeom>
        </p:spPr>
        <p:txBody>
          <a:bodyPr lIns="0" tIns="0" rIns="0" bIns="0" rtlCol="0" anchor="t">
            <a:spAutoFit/>
          </a:bodyPr>
          <a:lstStyle/>
          <a:p>
            <a:pPr algn="ctr">
              <a:lnSpc>
                <a:spcPts val="13274"/>
              </a:lnSpc>
            </a:pPr>
            <a:r>
              <a:rPr lang="en-US" sz="9482">
                <a:solidFill>
                  <a:srgbClr val="FFFFFF"/>
                </a:solidFill>
                <a:latin typeface="Peace Sans"/>
                <a:ea typeface="Peace Sans"/>
                <a:cs typeface="Peace Sans"/>
                <a:sym typeface="Peace Sans"/>
              </a:rPr>
              <a:t>PROGRES ROBOTIK</a:t>
            </a:r>
          </a:p>
        </p:txBody>
      </p:sp>
      <p:sp>
        <p:nvSpPr>
          <p:cNvPr id="17" name="TextBox 17"/>
          <p:cNvSpPr txBox="1"/>
          <p:nvPr/>
        </p:nvSpPr>
        <p:spPr>
          <a:xfrm>
            <a:off x="5696822" y="3096189"/>
            <a:ext cx="6894357" cy="688975"/>
          </a:xfrm>
          <a:prstGeom prst="rect">
            <a:avLst/>
          </a:prstGeom>
        </p:spPr>
        <p:txBody>
          <a:bodyPr lIns="0" tIns="0" rIns="0" bIns="0" rtlCol="0" anchor="t">
            <a:spAutoFit/>
          </a:bodyPr>
          <a:lstStyle/>
          <a:p>
            <a:pPr algn="ctr">
              <a:lnSpc>
                <a:spcPts val="5599"/>
              </a:lnSpc>
            </a:pPr>
            <a:r>
              <a:rPr lang="en-US" sz="3999" b="1">
                <a:solidFill>
                  <a:srgbClr val="FFFFFF"/>
                </a:solidFill>
                <a:latin typeface="Glacial Indifference Bold"/>
                <a:ea typeface="Glacial Indifference Bold"/>
                <a:cs typeface="Glacial Indifference Bold"/>
                <a:sym typeface="Glacial Indifference Bold"/>
              </a:rPr>
              <a:t>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927633" y="172593"/>
            <a:ext cx="5037035" cy="1169660"/>
            <a:chOff x="0" y="0"/>
            <a:chExt cx="1326626" cy="308059"/>
          </a:xfrm>
        </p:grpSpPr>
        <p:sp>
          <p:nvSpPr>
            <p:cNvPr id="7" name="Freeform 7"/>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8" name="TextBox 8"/>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4564590" y="1775727"/>
            <a:ext cx="9158821" cy="5153125"/>
          </a:xfrm>
          <a:custGeom>
            <a:avLst/>
            <a:gdLst/>
            <a:ahLst/>
            <a:cxnLst/>
            <a:rect l="l" t="t" r="r" b="b"/>
            <a:pathLst>
              <a:path w="9158821" h="5153125">
                <a:moveTo>
                  <a:pt x="0" y="0"/>
                </a:moveTo>
                <a:lnTo>
                  <a:pt x="9158820" y="0"/>
                </a:lnTo>
                <a:lnTo>
                  <a:pt x="9158820" y="5153125"/>
                </a:lnTo>
                <a:lnTo>
                  <a:pt x="0" y="5153125"/>
                </a:lnTo>
                <a:lnTo>
                  <a:pt x="0" y="0"/>
                </a:lnTo>
                <a:close/>
              </a:path>
            </a:pathLst>
          </a:custGeom>
          <a:blipFill>
            <a:blip r:embed="rId4"/>
            <a:stretch>
              <a:fillRect/>
            </a:stretch>
          </a:blipFill>
        </p:spPr>
      </p:sp>
      <p:sp>
        <p:nvSpPr>
          <p:cNvPr id="10" name="TextBox 10"/>
          <p:cNvSpPr txBox="1"/>
          <p:nvPr/>
        </p:nvSpPr>
        <p:spPr>
          <a:xfrm>
            <a:off x="3529107" y="258763"/>
            <a:ext cx="11229786" cy="1377949"/>
          </a:xfrm>
          <a:prstGeom prst="rect">
            <a:avLst/>
          </a:prstGeom>
        </p:spPr>
        <p:txBody>
          <a:bodyPr lIns="0" tIns="0" rIns="0" bIns="0" rtlCol="0" anchor="t">
            <a:spAutoFit/>
          </a:bodyPr>
          <a:lstStyle/>
          <a:p>
            <a:pPr algn="l">
              <a:lnSpc>
                <a:spcPts val="11200"/>
              </a:lnSpc>
            </a:pPr>
            <a:r>
              <a:rPr lang="en-US" sz="8000">
                <a:solidFill>
                  <a:srgbClr val="080F46"/>
                </a:solidFill>
                <a:latin typeface="Peace Sans"/>
                <a:ea typeface="Peace Sans"/>
                <a:cs typeface="Peace Sans"/>
                <a:sym typeface="Peace Sans"/>
              </a:rPr>
              <a:t>ALUR DAN PROGRES</a:t>
            </a:r>
          </a:p>
        </p:txBody>
      </p:sp>
      <p:sp>
        <p:nvSpPr>
          <p:cNvPr id="11" name="TextBox 11"/>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09</a:t>
            </a:r>
          </a:p>
        </p:txBody>
      </p:sp>
      <p:sp>
        <p:nvSpPr>
          <p:cNvPr id="12" name="TextBox 12"/>
          <p:cNvSpPr txBox="1"/>
          <p:nvPr/>
        </p:nvSpPr>
        <p:spPr>
          <a:xfrm>
            <a:off x="2314305" y="7221812"/>
            <a:ext cx="13659390" cy="2657475"/>
          </a:xfrm>
          <a:prstGeom prst="rect">
            <a:avLst/>
          </a:prstGeom>
        </p:spPr>
        <p:txBody>
          <a:bodyPr lIns="0" tIns="0" rIns="0" bIns="0" rtlCol="0" anchor="t">
            <a:spAutoFit/>
          </a:bodyPr>
          <a:lstStyle/>
          <a:p>
            <a:pPr algn="l">
              <a:lnSpc>
                <a:spcPts val="4200"/>
              </a:lnSpc>
              <a:spcBef>
                <a:spcPct val="0"/>
              </a:spcBef>
            </a:pPr>
            <a:r>
              <a:rPr lang="en-US" sz="3000">
                <a:solidFill>
                  <a:srgbClr val="080F46"/>
                </a:solidFill>
                <a:latin typeface="Glacial Indifference"/>
                <a:ea typeface="Glacial Indifference"/>
                <a:cs typeface="Glacial Indifference"/>
                <a:sym typeface="Glacial Indifference"/>
              </a:rPr>
              <a:t>Alur diatas adalah kerangka dasar dalam pembuatan proposal PKM, pada kasus ini PKM-KC. Berdasarkan alur kerangka tersebut, penelitian kami sudah berada pada tahap ide. Model yang kami gunakan sudah sesuai dengan tujuan kami. berikutnya implementasi yang akan dilakukan meliputi penambahan dataset dan evaluasi  serta optimisasi akurasi dan waktu pemrosesan.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0000"/>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54983" y="-131484"/>
            <a:ext cx="18597967" cy="10549969"/>
            <a:chOff x="0" y="0"/>
            <a:chExt cx="4898230" cy="2778593"/>
          </a:xfrm>
        </p:grpSpPr>
        <p:sp>
          <p:nvSpPr>
            <p:cNvPr id="4" name="Freeform 4"/>
            <p:cNvSpPr/>
            <p:nvPr/>
          </p:nvSpPr>
          <p:spPr>
            <a:xfrm>
              <a:off x="0" y="0"/>
              <a:ext cx="4898230" cy="2778593"/>
            </a:xfrm>
            <a:custGeom>
              <a:avLst/>
              <a:gdLst/>
              <a:ahLst/>
              <a:cxnLst/>
              <a:rect l="l" t="t" r="r" b="b"/>
              <a:pathLst>
                <a:path w="4898230" h="2778593">
                  <a:moveTo>
                    <a:pt x="0" y="0"/>
                  </a:moveTo>
                  <a:lnTo>
                    <a:pt x="4898230" y="0"/>
                  </a:lnTo>
                  <a:lnTo>
                    <a:pt x="4898230" y="2778593"/>
                  </a:lnTo>
                  <a:lnTo>
                    <a:pt x="0" y="2778593"/>
                  </a:lnTo>
                  <a:close/>
                </a:path>
              </a:pathLst>
            </a:custGeom>
            <a:solidFill>
              <a:srgbClr val="070937">
                <a:alpha val="89804"/>
              </a:srgbClr>
            </a:solidFill>
          </p:spPr>
        </p:sp>
        <p:sp>
          <p:nvSpPr>
            <p:cNvPr id="5" name="TextBox 5"/>
            <p:cNvSpPr txBox="1"/>
            <p:nvPr/>
          </p:nvSpPr>
          <p:spPr>
            <a:xfrm>
              <a:off x="0" y="-47625"/>
              <a:ext cx="4898230" cy="2826218"/>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V="1">
            <a:off x="1028719" y="9277350"/>
            <a:ext cx="14101189" cy="0"/>
          </a:xfrm>
          <a:prstGeom prst="line">
            <a:avLst/>
          </a:prstGeom>
          <a:ln w="19050" cap="flat">
            <a:solidFill>
              <a:srgbClr val="C2CBF8"/>
            </a:solidFill>
            <a:prstDash val="solid"/>
            <a:headEnd type="none" w="sm" len="sm"/>
            <a:tailEnd type="none" w="sm" len="sm"/>
          </a:ln>
        </p:spPr>
      </p:sp>
      <p:sp>
        <p:nvSpPr>
          <p:cNvPr id="7" name="AutoShape 7"/>
          <p:cNvSpPr/>
          <p:nvPr/>
        </p:nvSpPr>
        <p:spPr>
          <a:xfrm flipV="1">
            <a:off x="5741992" y="9571467"/>
            <a:ext cx="0" cy="446043"/>
          </a:xfrm>
          <a:prstGeom prst="line">
            <a:avLst/>
          </a:prstGeom>
          <a:ln w="38100" cap="flat">
            <a:solidFill>
              <a:srgbClr val="C2CBF8"/>
            </a:solidFill>
            <a:prstDash val="solid"/>
            <a:headEnd type="none" w="sm" len="sm"/>
            <a:tailEnd type="none" w="sm" len="sm"/>
          </a:ln>
        </p:spPr>
      </p:sp>
      <p:sp>
        <p:nvSpPr>
          <p:cNvPr id="8" name="Freeform 8"/>
          <p:cNvSpPr/>
          <p:nvPr/>
        </p:nvSpPr>
        <p:spPr>
          <a:xfrm>
            <a:off x="16450120" y="-386222"/>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252911" y="-151653"/>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a:ln cap="sq">
            <a:noFill/>
            <a:prstDash val="solid"/>
            <a:miter/>
          </a:ln>
        </p:spPr>
      </p:sp>
      <p:grpSp>
        <p:nvGrpSpPr>
          <p:cNvPr id="10" name="Group 10"/>
          <p:cNvGrpSpPr/>
          <p:nvPr/>
        </p:nvGrpSpPr>
        <p:grpSpPr>
          <a:xfrm rot="-5400000">
            <a:off x="7534128" y="-706005"/>
            <a:ext cx="3219745" cy="1429273"/>
            <a:chOff x="0" y="0"/>
            <a:chExt cx="847999" cy="376434"/>
          </a:xfrm>
        </p:grpSpPr>
        <p:sp>
          <p:nvSpPr>
            <p:cNvPr id="11" name="Freeform 11"/>
            <p:cNvSpPr/>
            <p:nvPr/>
          </p:nvSpPr>
          <p:spPr>
            <a:xfrm>
              <a:off x="0" y="0"/>
              <a:ext cx="847999" cy="376434"/>
            </a:xfrm>
            <a:custGeom>
              <a:avLst/>
              <a:gdLst/>
              <a:ahLst/>
              <a:cxnLst/>
              <a:rect l="l" t="t" r="r" b="b"/>
              <a:pathLst>
                <a:path w="847999" h="376434">
                  <a:moveTo>
                    <a:pt x="644799" y="0"/>
                  </a:moveTo>
                  <a:cubicBezTo>
                    <a:pt x="757023" y="0"/>
                    <a:pt x="847999" y="84268"/>
                    <a:pt x="847999" y="188217"/>
                  </a:cubicBezTo>
                  <a:cubicBezTo>
                    <a:pt x="847999" y="292166"/>
                    <a:pt x="757023" y="376434"/>
                    <a:pt x="644799" y="376434"/>
                  </a:cubicBezTo>
                  <a:lnTo>
                    <a:pt x="203200" y="376434"/>
                  </a:lnTo>
                  <a:cubicBezTo>
                    <a:pt x="90976" y="376434"/>
                    <a:pt x="0" y="292166"/>
                    <a:pt x="0" y="188217"/>
                  </a:cubicBezTo>
                  <a:cubicBezTo>
                    <a:pt x="0" y="84268"/>
                    <a:pt x="90976" y="0"/>
                    <a:pt x="203200" y="0"/>
                  </a:cubicBezTo>
                  <a:lnTo>
                    <a:pt x="644799" y="0"/>
                  </a:lnTo>
                  <a:close/>
                </a:path>
              </a:pathLst>
            </a:custGeom>
            <a:solidFill>
              <a:srgbClr val="C2CBF8"/>
            </a:solidFill>
          </p:spPr>
        </p:sp>
        <p:sp>
          <p:nvSpPr>
            <p:cNvPr id="12" name="TextBox 12"/>
            <p:cNvSpPr txBox="1"/>
            <p:nvPr/>
          </p:nvSpPr>
          <p:spPr>
            <a:xfrm>
              <a:off x="0" y="-38100"/>
              <a:ext cx="847999" cy="414534"/>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8565752" y="314152"/>
            <a:ext cx="1156496" cy="771698"/>
          </a:xfrm>
          <a:custGeom>
            <a:avLst/>
            <a:gdLst/>
            <a:ahLst/>
            <a:cxnLst/>
            <a:rect l="l" t="t" r="r" b="b"/>
            <a:pathLst>
              <a:path w="1156496" h="771698">
                <a:moveTo>
                  <a:pt x="0" y="0"/>
                </a:moveTo>
                <a:lnTo>
                  <a:pt x="1156496" y="0"/>
                </a:lnTo>
                <a:lnTo>
                  <a:pt x="1156496" y="771698"/>
                </a:lnTo>
                <a:lnTo>
                  <a:pt x="0" y="77169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TextBox 14"/>
          <p:cNvSpPr txBox="1"/>
          <p:nvPr/>
        </p:nvSpPr>
        <p:spPr>
          <a:xfrm>
            <a:off x="2810715" y="4241874"/>
            <a:ext cx="12666571" cy="1622277"/>
          </a:xfrm>
          <a:prstGeom prst="rect">
            <a:avLst/>
          </a:prstGeom>
        </p:spPr>
        <p:txBody>
          <a:bodyPr lIns="0" tIns="0" rIns="0" bIns="0" rtlCol="0" anchor="t">
            <a:spAutoFit/>
          </a:bodyPr>
          <a:lstStyle/>
          <a:p>
            <a:pPr algn="ctr">
              <a:lnSpc>
                <a:spcPts val="13274"/>
              </a:lnSpc>
            </a:pPr>
            <a:r>
              <a:rPr lang="en-US" sz="9482">
                <a:solidFill>
                  <a:srgbClr val="FFFFFF"/>
                </a:solidFill>
                <a:latin typeface="Peace Sans"/>
                <a:ea typeface="Peace Sans"/>
                <a:cs typeface="Peace Sans"/>
                <a:sym typeface="Peace Sans"/>
              </a:rPr>
              <a:t>THANK YOU</a:t>
            </a:r>
          </a:p>
        </p:txBody>
      </p:sp>
      <p:sp>
        <p:nvSpPr>
          <p:cNvPr id="15" name="TextBox 15"/>
          <p:cNvSpPr txBox="1"/>
          <p:nvPr/>
        </p:nvSpPr>
        <p:spPr>
          <a:xfrm>
            <a:off x="1028700" y="9499214"/>
            <a:ext cx="4459508" cy="523875"/>
          </a:xfrm>
          <a:prstGeom prst="rect">
            <a:avLst/>
          </a:prstGeom>
        </p:spPr>
        <p:txBody>
          <a:bodyPr lIns="0" tIns="0" rIns="0" bIns="0" rtlCol="0" anchor="t">
            <a:spAutoFit/>
          </a:bodyPr>
          <a:lstStyle/>
          <a:p>
            <a:pPr algn="l">
              <a:lnSpc>
                <a:spcPts val="4200"/>
              </a:lnSpc>
            </a:pPr>
            <a:r>
              <a:rPr lang="en-US" sz="3000">
                <a:solidFill>
                  <a:srgbClr val="C2CBF8"/>
                </a:solidFill>
                <a:latin typeface="Glacial Indifference"/>
                <a:ea typeface="Glacial Indifference"/>
                <a:cs typeface="Glacial Indifference"/>
                <a:sym typeface="Glacial Indifference"/>
              </a:rPr>
              <a:t>Borcelle Department</a:t>
            </a:r>
          </a:p>
        </p:txBody>
      </p:sp>
      <p:sp>
        <p:nvSpPr>
          <p:cNvPr id="16" name="TextBox 16"/>
          <p:cNvSpPr txBox="1"/>
          <p:nvPr/>
        </p:nvSpPr>
        <p:spPr>
          <a:xfrm>
            <a:off x="5995777" y="9499214"/>
            <a:ext cx="4185587" cy="523875"/>
          </a:xfrm>
          <a:prstGeom prst="rect">
            <a:avLst/>
          </a:prstGeom>
        </p:spPr>
        <p:txBody>
          <a:bodyPr lIns="0" tIns="0" rIns="0" bIns="0" rtlCol="0" anchor="t">
            <a:spAutoFit/>
          </a:bodyPr>
          <a:lstStyle/>
          <a:p>
            <a:pPr algn="ctr">
              <a:lnSpc>
                <a:spcPts val="4200"/>
              </a:lnSpc>
            </a:pPr>
            <a:r>
              <a:rPr lang="en-US" sz="3000">
                <a:solidFill>
                  <a:srgbClr val="C2CBF8"/>
                </a:solidFill>
                <a:latin typeface="Glacial Indifference"/>
                <a:ea typeface="Glacial Indifference"/>
                <a:cs typeface="Glacial Indifference"/>
                <a:sym typeface="Glacial Indifference"/>
              </a:rPr>
              <a:t>Ingoude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01</a:t>
            </a:r>
          </a:p>
        </p:txBody>
      </p:sp>
      <p:sp>
        <p:nvSpPr>
          <p:cNvPr id="10" name="TextBox 10"/>
          <p:cNvSpPr txBox="1"/>
          <p:nvPr/>
        </p:nvSpPr>
        <p:spPr>
          <a:xfrm>
            <a:off x="990600" y="9158562"/>
            <a:ext cx="6056588" cy="606425"/>
          </a:xfrm>
          <a:prstGeom prst="rect">
            <a:avLst/>
          </a:prstGeom>
        </p:spPr>
        <p:txBody>
          <a:bodyPr lIns="0" tIns="0" rIns="0" bIns="0" rtlCol="0" anchor="t">
            <a:spAutoFit/>
          </a:bodyPr>
          <a:lstStyle/>
          <a:p>
            <a:pPr algn="l">
              <a:lnSpc>
                <a:spcPts val="4900"/>
              </a:lnSpc>
            </a:pPr>
            <a:r>
              <a:rPr lang="en-US" sz="3500" b="1">
                <a:solidFill>
                  <a:srgbClr val="080F46"/>
                </a:solidFill>
                <a:latin typeface="Glacial Indifference Bold"/>
                <a:ea typeface="Glacial Indifference Bold"/>
                <a:cs typeface="Glacial Indifference Bold"/>
                <a:sym typeface="Glacial Indifference Bold"/>
              </a:rPr>
              <a:t>Thesis Presentation Title</a:t>
            </a:r>
          </a:p>
        </p:txBody>
      </p:sp>
      <p:sp>
        <p:nvSpPr>
          <p:cNvPr id="11" name="Freeform 11"/>
          <p:cNvSpPr/>
          <p:nvPr/>
        </p:nvSpPr>
        <p:spPr>
          <a:xfrm>
            <a:off x="16450120" y="-386222"/>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2" name="Group 12"/>
          <p:cNvGrpSpPr/>
          <p:nvPr/>
        </p:nvGrpSpPr>
        <p:grpSpPr>
          <a:xfrm>
            <a:off x="13927633" y="172593"/>
            <a:ext cx="5037035" cy="1169660"/>
            <a:chOff x="0" y="0"/>
            <a:chExt cx="1326626" cy="308059"/>
          </a:xfrm>
        </p:grpSpPr>
        <p:sp>
          <p:nvSpPr>
            <p:cNvPr id="13" name="Freeform 13"/>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4" name="TextBox 14"/>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4277235" y="347848"/>
            <a:ext cx="4010765" cy="819150"/>
            <a:chOff x="0" y="0"/>
            <a:chExt cx="5347687" cy="1092200"/>
          </a:xfrm>
        </p:grpSpPr>
        <p:sp>
          <p:nvSpPr>
            <p:cNvPr id="16" name="TextBox 16"/>
            <p:cNvSpPr txBox="1"/>
            <p:nvPr/>
          </p:nvSpPr>
          <p:spPr>
            <a:xfrm>
              <a:off x="1740071" y="66675"/>
              <a:ext cx="3607616" cy="1025525"/>
            </a:xfrm>
            <a:prstGeom prst="rect">
              <a:avLst/>
            </a:prstGeom>
          </p:spPr>
          <p:txBody>
            <a:bodyPr lIns="0" tIns="0" rIns="0" bIns="0" rtlCol="0" anchor="t">
              <a:spAutoFit/>
            </a:bodyPr>
            <a:lstStyle/>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INGOUEDE </a:t>
              </a:r>
            </a:p>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UNIVERSITY</a:t>
              </a:r>
            </a:p>
          </p:txBody>
        </p:sp>
        <p:sp>
          <p:nvSpPr>
            <p:cNvPr id="17" name="Freeform 17"/>
            <p:cNvSpPr/>
            <p:nvPr/>
          </p:nvSpPr>
          <p:spPr>
            <a:xfrm>
              <a:off x="0" y="31635"/>
              <a:ext cx="1541994" cy="1028931"/>
            </a:xfrm>
            <a:custGeom>
              <a:avLst/>
              <a:gdLst/>
              <a:ahLst/>
              <a:cxnLst/>
              <a:rect l="l" t="t" r="r" b="b"/>
              <a:pathLst>
                <a:path w="1541994" h="1028931">
                  <a:moveTo>
                    <a:pt x="0" y="0"/>
                  </a:moveTo>
                  <a:lnTo>
                    <a:pt x="1541994" y="0"/>
                  </a:lnTo>
                  <a:lnTo>
                    <a:pt x="1541994" y="1028930"/>
                  </a:lnTo>
                  <a:lnTo>
                    <a:pt x="0" y="102893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sp>
        <p:nvSpPr>
          <p:cNvPr id="18" name="TextBox 18"/>
          <p:cNvSpPr txBox="1"/>
          <p:nvPr/>
        </p:nvSpPr>
        <p:spPr>
          <a:xfrm>
            <a:off x="713903" y="258763"/>
            <a:ext cx="12666571" cy="1377949"/>
          </a:xfrm>
          <a:prstGeom prst="rect">
            <a:avLst/>
          </a:prstGeom>
        </p:spPr>
        <p:txBody>
          <a:bodyPr lIns="0" tIns="0" rIns="0" bIns="0" rtlCol="0" anchor="t">
            <a:spAutoFit/>
          </a:bodyPr>
          <a:lstStyle/>
          <a:p>
            <a:pPr algn="l">
              <a:lnSpc>
                <a:spcPts val="11200"/>
              </a:lnSpc>
            </a:pPr>
            <a:r>
              <a:rPr lang="en-US" sz="8000">
                <a:solidFill>
                  <a:srgbClr val="151750"/>
                </a:solidFill>
                <a:latin typeface="Peace Sans"/>
                <a:ea typeface="Peace Sans"/>
                <a:cs typeface="Peace Sans"/>
                <a:sym typeface="Peace Sans"/>
              </a:rPr>
              <a:t>GROUP MEMBERS</a:t>
            </a:r>
          </a:p>
        </p:txBody>
      </p:sp>
      <p:sp>
        <p:nvSpPr>
          <p:cNvPr id="19" name="TextBox 19"/>
          <p:cNvSpPr txBox="1"/>
          <p:nvPr/>
        </p:nvSpPr>
        <p:spPr>
          <a:xfrm>
            <a:off x="1028700" y="2134216"/>
            <a:ext cx="14160140" cy="3590727"/>
          </a:xfrm>
          <a:prstGeom prst="rect">
            <a:avLst/>
          </a:prstGeom>
        </p:spPr>
        <p:txBody>
          <a:bodyPr lIns="0" tIns="0" rIns="0" bIns="0" rtlCol="0" anchor="t">
            <a:spAutoFit/>
          </a:bodyPr>
          <a:lstStyle/>
          <a:p>
            <a:pPr marL="539751" lvl="1" algn="l">
              <a:lnSpc>
                <a:spcPts val="7000"/>
              </a:lnSpc>
            </a:pPr>
            <a:endParaRPr lang="en-US" sz="5000" b="1" dirty="0">
              <a:solidFill>
                <a:srgbClr val="151750"/>
              </a:solidFill>
              <a:latin typeface="Glacial Indifference Bold"/>
              <a:ea typeface="Glacial Indifference Bold"/>
              <a:cs typeface="Glacial Indifference Bold"/>
              <a:sym typeface="Glacial Indifference Bold"/>
            </a:endParaRPr>
          </a:p>
          <a:p>
            <a:pPr marL="1079501" lvl="1" indent="-539750" algn="l">
              <a:lnSpc>
                <a:spcPts val="7000"/>
              </a:lnSpc>
              <a:buFont typeface="Arial"/>
              <a:buChar char="•"/>
            </a:pPr>
            <a:r>
              <a:rPr lang="en-US" sz="5000" dirty="0">
                <a:solidFill>
                  <a:srgbClr val="151750"/>
                </a:solidFill>
                <a:latin typeface="Glacial Indifference"/>
                <a:ea typeface="Glacial Indifference"/>
                <a:cs typeface="Glacial Indifference"/>
                <a:sym typeface="Glacial Indifference"/>
              </a:rPr>
              <a:t>22081010166 </a:t>
            </a:r>
            <a:r>
              <a:rPr lang="en-US" sz="5000" b="1" dirty="0">
                <a:solidFill>
                  <a:srgbClr val="151750"/>
                </a:solidFill>
                <a:latin typeface="Glacial Indifference Bold"/>
                <a:ea typeface="Glacial Indifference Bold"/>
                <a:cs typeface="Glacial Indifference Bold"/>
                <a:sym typeface="Glacial Indifference Bold"/>
              </a:rPr>
              <a:t>APRINIA SALSABILA ROIQOH</a:t>
            </a:r>
          </a:p>
          <a:p>
            <a:pPr marL="1079501" lvl="1" indent="-539750" algn="l">
              <a:lnSpc>
                <a:spcPts val="7000"/>
              </a:lnSpc>
              <a:buFont typeface="Arial"/>
              <a:buChar char="•"/>
            </a:pPr>
            <a:r>
              <a:rPr lang="en-US" sz="5000" dirty="0">
                <a:solidFill>
                  <a:srgbClr val="151750"/>
                </a:solidFill>
                <a:latin typeface="Glacial Indifference"/>
                <a:ea typeface="Glacial Indifference"/>
                <a:cs typeface="Glacial Indifference"/>
                <a:sym typeface="Glacial Indifference"/>
              </a:rPr>
              <a:t>22081010211 </a:t>
            </a:r>
            <a:r>
              <a:rPr lang="en-US" sz="5000" b="1" dirty="0">
                <a:solidFill>
                  <a:srgbClr val="151750"/>
                </a:solidFill>
                <a:latin typeface="Glacial Indifference Bold"/>
                <a:ea typeface="Glacial Indifference Bold"/>
                <a:cs typeface="Glacial Indifference Bold"/>
                <a:sym typeface="Glacial Indifference Bold"/>
              </a:rPr>
              <a:t>CHESA SASKIA RAFIKA</a:t>
            </a:r>
          </a:p>
          <a:p>
            <a:pPr marL="1079501" lvl="1" indent="-539750" algn="l">
              <a:lnSpc>
                <a:spcPts val="7000"/>
              </a:lnSpc>
              <a:buFont typeface="Arial"/>
              <a:buChar char="•"/>
            </a:pPr>
            <a:r>
              <a:rPr lang="en-US" sz="5000" dirty="0">
                <a:solidFill>
                  <a:srgbClr val="151750"/>
                </a:solidFill>
                <a:latin typeface="Glacial Indifference"/>
                <a:ea typeface="Glacial Indifference"/>
                <a:cs typeface="Glacial Indifference"/>
                <a:sym typeface="Glacial Indifference"/>
              </a:rPr>
              <a:t>22081010213 </a:t>
            </a:r>
            <a:r>
              <a:rPr lang="en-US" sz="5000" b="1" dirty="0">
                <a:solidFill>
                  <a:srgbClr val="151750"/>
                </a:solidFill>
                <a:latin typeface="Glacial Indifference Bold"/>
                <a:ea typeface="Glacial Indifference Bold"/>
                <a:cs typeface="Glacial Indifference Bold"/>
                <a:sym typeface="Glacial Indifference Bold"/>
              </a:rPr>
              <a:t>MUHAMMAD MEGA </a:t>
            </a:r>
            <a:r>
              <a:rPr lang="en-US" sz="5000" b="1" dirty="0" smtClean="0">
                <a:solidFill>
                  <a:srgbClr val="151750"/>
                </a:solidFill>
                <a:latin typeface="Glacial Indifference Bold"/>
                <a:ea typeface="Glacial Indifference Bold"/>
                <a:cs typeface="Glacial Indifference Bold"/>
                <a:sym typeface="Glacial Indifference Bold"/>
              </a:rPr>
              <a:t>NUGRAHA</a:t>
            </a:r>
            <a:endParaRPr lang="en-US" sz="5000" b="1" dirty="0">
              <a:solidFill>
                <a:srgbClr val="151750"/>
              </a:solidFill>
              <a:latin typeface="Glacial Indifference Bold"/>
              <a:ea typeface="Glacial Indifference Bold"/>
              <a:cs typeface="Glacial Indifference Bold"/>
              <a:sym typeface="Glacial Indifference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424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02</a:t>
            </a:r>
          </a:p>
        </p:txBody>
      </p:sp>
      <p:sp>
        <p:nvSpPr>
          <p:cNvPr id="10" name="TextBox 10"/>
          <p:cNvSpPr txBox="1"/>
          <p:nvPr/>
        </p:nvSpPr>
        <p:spPr>
          <a:xfrm>
            <a:off x="990600" y="9158562"/>
            <a:ext cx="6056588" cy="606425"/>
          </a:xfrm>
          <a:prstGeom prst="rect">
            <a:avLst/>
          </a:prstGeom>
        </p:spPr>
        <p:txBody>
          <a:bodyPr lIns="0" tIns="0" rIns="0" bIns="0" rtlCol="0" anchor="t">
            <a:spAutoFit/>
          </a:bodyPr>
          <a:lstStyle/>
          <a:p>
            <a:pPr algn="l">
              <a:lnSpc>
                <a:spcPts val="4900"/>
              </a:lnSpc>
            </a:pPr>
            <a:r>
              <a:rPr lang="en-US" sz="3500" b="1">
                <a:solidFill>
                  <a:srgbClr val="080F46"/>
                </a:solidFill>
                <a:latin typeface="Glacial Indifference Bold"/>
                <a:ea typeface="Glacial Indifference Bold"/>
                <a:cs typeface="Glacial Indifference Bold"/>
                <a:sym typeface="Glacial Indifference Bold"/>
              </a:rPr>
              <a:t>Thesis Presentation Title</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4277235" y="347848"/>
            <a:ext cx="4010765" cy="819150"/>
            <a:chOff x="0" y="0"/>
            <a:chExt cx="5347687" cy="1092200"/>
          </a:xfrm>
        </p:grpSpPr>
        <p:sp>
          <p:nvSpPr>
            <p:cNvPr id="15" name="TextBox 15"/>
            <p:cNvSpPr txBox="1"/>
            <p:nvPr/>
          </p:nvSpPr>
          <p:spPr>
            <a:xfrm>
              <a:off x="1740071" y="66675"/>
              <a:ext cx="3607616" cy="1025525"/>
            </a:xfrm>
            <a:prstGeom prst="rect">
              <a:avLst/>
            </a:prstGeom>
          </p:spPr>
          <p:txBody>
            <a:bodyPr lIns="0" tIns="0" rIns="0" bIns="0" rtlCol="0" anchor="t">
              <a:spAutoFit/>
            </a:bodyPr>
            <a:lstStyle/>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INGOUEDE </a:t>
              </a:r>
            </a:p>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UNIVERSITY</a:t>
              </a:r>
            </a:p>
          </p:txBody>
        </p:sp>
        <p:sp>
          <p:nvSpPr>
            <p:cNvPr id="16" name="Freeform 16"/>
            <p:cNvSpPr/>
            <p:nvPr/>
          </p:nvSpPr>
          <p:spPr>
            <a:xfrm>
              <a:off x="0" y="31635"/>
              <a:ext cx="1541994" cy="1028931"/>
            </a:xfrm>
            <a:custGeom>
              <a:avLst/>
              <a:gdLst/>
              <a:ahLst/>
              <a:cxnLst/>
              <a:rect l="l" t="t" r="r" b="b"/>
              <a:pathLst>
                <a:path w="1541994" h="1028931">
                  <a:moveTo>
                    <a:pt x="0" y="0"/>
                  </a:moveTo>
                  <a:lnTo>
                    <a:pt x="1541994" y="0"/>
                  </a:lnTo>
                  <a:lnTo>
                    <a:pt x="1541994" y="1028930"/>
                  </a:lnTo>
                  <a:lnTo>
                    <a:pt x="0" y="102893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17" name="TextBox 17"/>
          <p:cNvSpPr txBox="1"/>
          <p:nvPr/>
        </p:nvSpPr>
        <p:spPr>
          <a:xfrm>
            <a:off x="990600" y="1180328"/>
            <a:ext cx="12666571" cy="1377949"/>
          </a:xfrm>
          <a:prstGeom prst="rect">
            <a:avLst/>
          </a:prstGeom>
        </p:spPr>
        <p:txBody>
          <a:bodyPr lIns="0" tIns="0" rIns="0" bIns="0" rtlCol="0" anchor="t">
            <a:spAutoFit/>
          </a:bodyPr>
          <a:lstStyle/>
          <a:p>
            <a:pPr algn="l">
              <a:lnSpc>
                <a:spcPts val="11200"/>
              </a:lnSpc>
            </a:pPr>
            <a:r>
              <a:rPr lang="en-US" sz="8000">
                <a:solidFill>
                  <a:srgbClr val="151750"/>
                </a:solidFill>
                <a:latin typeface="Peace Sans"/>
                <a:ea typeface="Peace Sans"/>
                <a:cs typeface="Peace Sans"/>
                <a:sym typeface="Peace Sans"/>
              </a:rPr>
              <a:t>ALGORITMA : </a:t>
            </a:r>
          </a:p>
        </p:txBody>
      </p:sp>
      <p:sp>
        <p:nvSpPr>
          <p:cNvPr id="18" name="TextBox 18"/>
          <p:cNvSpPr txBox="1"/>
          <p:nvPr/>
        </p:nvSpPr>
        <p:spPr>
          <a:xfrm>
            <a:off x="3352800" y="4067357"/>
            <a:ext cx="11836040" cy="2026196"/>
          </a:xfrm>
          <a:prstGeom prst="rect">
            <a:avLst/>
          </a:prstGeom>
        </p:spPr>
        <p:txBody>
          <a:bodyPr wrap="square" lIns="0" tIns="0" rIns="0" bIns="0" rtlCol="0" anchor="t">
            <a:spAutoFit/>
          </a:bodyPr>
          <a:lstStyle/>
          <a:p>
            <a:pPr algn="ctr">
              <a:lnSpc>
                <a:spcPts val="15759"/>
              </a:lnSpc>
            </a:pPr>
            <a:r>
              <a:rPr lang="en-US" sz="11256" dirty="0" smtClean="0">
                <a:solidFill>
                  <a:srgbClr val="000000"/>
                </a:solidFill>
                <a:latin typeface="Alice Bold"/>
                <a:ea typeface="Alice Bold"/>
                <a:cs typeface="Alice Bold"/>
                <a:sym typeface="Alice Bold"/>
              </a:rPr>
              <a:t>EfficientDet D1</a:t>
            </a:r>
            <a:endParaRPr lang="en-US" sz="11256" dirty="0">
              <a:solidFill>
                <a:srgbClr val="000000"/>
              </a:solidFill>
              <a:latin typeface="Alice Bold"/>
              <a:ea typeface="Alice Bold"/>
              <a:cs typeface="Alice Bold"/>
              <a:sym typeface="Alice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03</a:t>
            </a:r>
          </a:p>
        </p:txBody>
      </p:sp>
      <p:grpSp>
        <p:nvGrpSpPr>
          <p:cNvPr id="10" name="Group 10"/>
          <p:cNvGrpSpPr/>
          <p:nvPr/>
        </p:nvGrpSpPr>
        <p:grpSpPr>
          <a:xfrm>
            <a:off x="13927633" y="172593"/>
            <a:ext cx="5037035" cy="1169660"/>
            <a:chOff x="0" y="0"/>
            <a:chExt cx="1326626" cy="308059"/>
          </a:xfrm>
        </p:grpSpPr>
        <p:sp>
          <p:nvSpPr>
            <p:cNvPr id="11" name="Freeform 11"/>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2" name="TextBox 12"/>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4277235" y="347848"/>
            <a:ext cx="4010765" cy="819150"/>
            <a:chOff x="0" y="0"/>
            <a:chExt cx="5347687" cy="1092200"/>
          </a:xfrm>
        </p:grpSpPr>
        <p:sp>
          <p:nvSpPr>
            <p:cNvPr id="14" name="TextBox 14"/>
            <p:cNvSpPr txBox="1"/>
            <p:nvPr/>
          </p:nvSpPr>
          <p:spPr>
            <a:xfrm>
              <a:off x="1740071" y="66675"/>
              <a:ext cx="3607616" cy="1025525"/>
            </a:xfrm>
            <a:prstGeom prst="rect">
              <a:avLst/>
            </a:prstGeom>
          </p:spPr>
          <p:txBody>
            <a:bodyPr lIns="0" tIns="0" rIns="0" bIns="0" rtlCol="0" anchor="t">
              <a:spAutoFit/>
            </a:bodyPr>
            <a:lstStyle/>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INGOUEDE </a:t>
              </a:r>
            </a:p>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UNIVERSITY</a:t>
              </a:r>
            </a:p>
          </p:txBody>
        </p:sp>
        <p:sp>
          <p:nvSpPr>
            <p:cNvPr id="15" name="Freeform 15"/>
            <p:cNvSpPr/>
            <p:nvPr/>
          </p:nvSpPr>
          <p:spPr>
            <a:xfrm>
              <a:off x="0" y="31635"/>
              <a:ext cx="1541994" cy="1028931"/>
            </a:xfrm>
            <a:custGeom>
              <a:avLst/>
              <a:gdLst/>
              <a:ahLst/>
              <a:cxnLst/>
              <a:rect l="l" t="t" r="r" b="b"/>
              <a:pathLst>
                <a:path w="1541994" h="1028931">
                  <a:moveTo>
                    <a:pt x="0" y="0"/>
                  </a:moveTo>
                  <a:lnTo>
                    <a:pt x="1541994" y="0"/>
                  </a:lnTo>
                  <a:lnTo>
                    <a:pt x="1541994" y="1028930"/>
                  </a:lnTo>
                  <a:lnTo>
                    <a:pt x="0" y="102893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16" name="TextBox 16"/>
          <p:cNvSpPr txBox="1"/>
          <p:nvPr/>
        </p:nvSpPr>
        <p:spPr>
          <a:xfrm>
            <a:off x="990600" y="214498"/>
            <a:ext cx="15253917" cy="2526536"/>
          </a:xfrm>
          <a:prstGeom prst="rect">
            <a:avLst/>
          </a:prstGeom>
        </p:spPr>
        <p:txBody>
          <a:bodyPr lIns="0" tIns="0" rIns="0" bIns="0" rtlCol="0" anchor="t">
            <a:spAutoFit/>
          </a:bodyPr>
          <a:lstStyle/>
          <a:p>
            <a:pPr algn="l">
              <a:lnSpc>
                <a:spcPts val="10171"/>
              </a:lnSpc>
            </a:pPr>
            <a:r>
              <a:rPr lang="en-US" sz="7265">
                <a:solidFill>
                  <a:srgbClr val="151750"/>
                </a:solidFill>
                <a:latin typeface="Peace Sans"/>
                <a:ea typeface="Peace Sans"/>
                <a:cs typeface="Peace Sans"/>
                <a:sym typeface="Peace Sans"/>
              </a:rPr>
              <a:t>ALASAN MENGGUNAKAN ALGORITMA EFFICIENTDET</a:t>
            </a:r>
          </a:p>
        </p:txBody>
      </p:sp>
      <p:sp>
        <p:nvSpPr>
          <p:cNvPr id="17" name="TextBox 17"/>
          <p:cNvSpPr txBox="1"/>
          <p:nvPr/>
        </p:nvSpPr>
        <p:spPr>
          <a:xfrm>
            <a:off x="990600" y="2934030"/>
            <a:ext cx="15041532" cy="5721343"/>
          </a:xfrm>
          <a:prstGeom prst="rect">
            <a:avLst/>
          </a:prstGeom>
        </p:spPr>
        <p:txBody>
          <a:bodyPr lIns="0" tIns="0" rIns="0" bIns="0" rtlCol="0" anchor="t">
            <a:spAutoFit/>
          </a:bodyPr>
          <a:lstStyle/>
          <a:p>
            <a:pPr algn="just">
              <a:lnSpc>
                <a:spcPts val="4517"/>
              </a:lnSpc>
            </a:pPr>
            <a:r>
              <a:rPr lang="en-US" sz="3226">
                <a:solidFill>
                  <a:srgbClr val="000000"/>
                </a:solidFill>
                <a:latin typeface="Glacial Indifference"/>
                <a:ea typeface="Glacial Indifference"/>
                <a:cs typeface="Glacial Indifference"/>
                <a:sym typeface="Glacial Indifference"/>
              </a:rPr>
              <a:t>1. Efisiensi TinggEfficientDet dirancang untuk memberikan hasil deteksi objek dengan akurasinya tinggi namun tetap ringan, sehingga hemat dalam penggunaan memori dan daya komputasi.</a:t>
            </a:r>
          </a:p>
          <a:p>
            <a:pPr algn="just">
              <a:lnSpc>
                <a:spcPts val="4517"/>
              </a:lnSpc>
            </a:pPr>
            <a:r>
              <a:rPr lang="en-US" sz="3226">
                <a:solidFill>
                  <a:srgbClr val="000000"/>
                </a:solidFill>
                <a:latin typeface="Glacial Indifference"/>
                <a:ea typeface="Glacial Indifference"/>
                <a:cs typeface="Glacial Indifference"/>
                <a:sym typeface="Glacial Indifference"/>
              </a:rPr>
              <a:t>2. Performa Lebih Baik</a:t>
            </a:r>
          </a:p>
          <a:p>
            <a:pPr algn="just">
              <a:lnSpc>
                <a:spcPts val="4517"/>
              </a:lnSpc>
            </a:pPr>
            <a:r>
              <a:rPr lang="en-US" sz="3226">
                <a:solidFill>
                  <a:srgbClr val="000000"/>
                </a:solidFill>
                <a:latin typeface="Glacial Indifference"/>
                <a:ea typeface="Glacial Indifference"/>
                <a:cs typeface="Glacial Indifference"/>
                <a:sym typeface="Glacial Indifference"/>
              </a:rPr>
              <a:t>Dibanding algoritma lain seperti YOLO atau Faster R-CNN, EfficientDet sering kali:</a:t>
            </a:r>
          </a:p>
          <a:p>
            <a:pPr algn="just">
              <a:lnSpc>
                <a:spcPts val="4517"/>
              </a:lnSpc>
            </a:pPr>
            <a:r>
              <a:rPr lang="en-US" sz="3226">
                <a:solidFill>
                  <a:srgbClr val="000000"/>
                </a:solidFill>
                <a:latin typeface="Glacial Indifference"/>
                <a:ea typeface="Glacial Indifference"/>
                <a:cs typeface="Glacial Indifference"/>
                <a:sym typeface="Glacial Indifference"/>
              </a:rPr>
              <a:t>Memiliki ukuran model lebih kecil,cepat dalam inferensi, Memberikan akurasinya sebanding atau lebih tinggi (tergantung pada varian yang digunakan)</a:t>
            </a:r>
          </a:p>
          <a:p>
            <a:pPr algn="just">
              <a:lnSpc>
                <a:spcPts val="4517"/>
              </a:lnSpc>
            </a:pPr>
            <a:r>
              <a:rPr lang="en-US" sz="3226">
                <a:solidFill>
                  <a:srgbClr val="000000"/>
                </a:solidFill>
                <a:latin typeface="Glacial Indifference"/>
                <a:ea typeface="Glacial Indifference"/>
                <a:cs typeface="Glacial Indifference"/>
                <a:sym typeface="Glacial Indifference"/>
              </a:rPr>
              <a:t>3. Cocok untuk Produksi dan Real-time</a:t>
            </a:r>
          </a:p>
          <a:p>
            <a:pPr algn="just">
              <a:lnSpc>
                <a:spcPts val="4517"/>
              </a:lnSpc>
            </a:pPr>
            <a:r>
              <a:rPr lang="en-US" sz="3226">
                <a:solidFill>
                  <a:srgbClr val="000000"/>
                </a:solidFill>
                <a:latin typeface="Glacial Indifference"/>
                <a:ea typeface="Glacial Indifference"/>
                <a:cs typeface="Glacial Indifference"/>
                <a:sym typeface="Glacial Indifference"/>
              </a:rPr>
              <a:t>Karena ringan dan cepat, EfficientDet sangat ideal untuk implementasi real-time pada berbagai aplikasi.</a:t>
            </a:r>
          </a:p>
        </p:txBody>
      </p:sp>
      <p:sp>
        <p:nvSpPr>
          <p:cNvPr id="18" name="TextBox 18"/>
          <p:cNvSpPr txBox="1"/>
          <p:nvPr/>
        </p:nvSpPr>
        <p:spPr>
          <a:xfrm>
            <a:off x="990600" y="9158562"/>
            <a:ext cx="6056588" cy="606425"/>
          </a:xfrm>
          <a:prstGeom prst="rect">
            <a:avLst/>
          </a:prstGeom>
        </p:spPr>
        <p:txBody>
          <a:bodyPr lIns="0" tIns="0" rIns="0" bIns="0" rtlCol="0" anchor="t">
            <a:spAutoFit/>
          </a:bodyPr>
          <a:lstStyle/>
          <a:p>
            <a:pPr algn="l">
              <a:lnSpc>
                <a:spcPts val="4900"/>
              </a:lnSpc>
            </a:pPr>
            <a:r>
              <a:rPr lang="en-US" sz="3500" b="1">
                <a:solidFill>
                  <a:srgbClr val="080F46"/>
                </a:solidFill>
                <a:latin typeface="Glacial Indifference Bold"/>
                <a:ea typeface="Glacial Indifference Bold"/>
                <a:cs typeface="Glacial Indifference Bold"/>
                <a:sym typeface="Glacial Indifference Bold"/>
              </a:rPr>
              <a:t>Thesis Presentation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05</a:t>
            </a:r>
          </a:p>
        </p:txBody>
      </p:sp>
      <p:grpSp>
        <p:nvGrpSpPr>
          <p:cNvPr id="10" name="Group 10"/>
          <p:cNvGrpSpPr/>
          <p:nvPr/>
        </p:nvGrpSpPr>
        <p:grpSpPr>
          <a:xfrm>
            <a:off x="-470224" y="4579292"/>
            <a:ext cx="2508574" cy="1254287"/>
            <a:chOff x="0" y="0"/>
            <a:chExt cx="812800" cy="406400"/>
          </a:xfrm>
        </p:grpSpPr>
        <p:sp>
          <p:nvSpPr>
            <p:cNvPr id="11" name="Freeform 11"/>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lnTo>
                    <a:pt x="609600" y="0"/>
                  </a:lnTo>
                  <a:close/>
                </a:path>
              </a:pathLst>
            </a:custGeom>
            <a:solidFill>
              <a:srgbClr val="C2CBF8"/>
            </a:solidFill>
          </p:spPr>
        </p:sp>
        <p:sp>
          <p:nvSpPr>
            <p:cNvPr id="12" name="TextBox 12"/>
            <p:cNvSpPr txBox="1"/>
            <p:nvPr/>
          </p:nvSpPr>
          <p:spPr>
            <a:xfrm>
              <a:off x="0" y="-47625"/>
              <a:ext cx="812800" cy="4540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992154" y="1180328"/>
            <a:ext cx="16760515" cy="1377949"/>
          </a:xfrm>
          <a:prstGeom prst="rect">
            <a:avLst/>
          </a:prstGeom>
        </p:spPr>
        <p:txBody>
          <a:bodyPr lIns="0" tIns="0" rIns="0" bIns="0" rtlCol="0" anchor="t">
            <a:spAutoFit/>
          </a:bodyPr>
          <a:lstStyle/>
          <a:p>
            <a:pPr algn="l">
              <a:lnSpc>
                <a:spcPts val="11200"/>
              </a:lnSpc>
            </a:pPr>
            <a:r>
              <a:rPr lang="en-US" sz="8000">
                <a:solidFill>
                  <a:srgbClr val="080F46"/>
                </a:solidFill>
                <a:latin typeface="Peace Sans"/>
                <a:ea typeface="Peace Sans"/>
                <a:cs typeface="Peace Sans"/>
                <a:sym typeface="Peace Sans"/>
              </a:rPr>
              <a:t>PERBANDINGAN ALGORITMA</a:t>
            </a:r>
          </a:p>
        </p:txBody>
      </p:sp>
      <p:sp>
        <p:nvSpPr>
          <p:cNvPr id="14" name="TextBox 14"/>
          <p:cNvSpPr txBox="1"/>
          <p:nvPr/>
        </p:nvSpPr>
        <p:spPr>
          <a:xfrm>
            <a:off x="2580916" y="3574486"/>
            <a:ext cx="14316434" cy="4257675"/>
          </a:xfrm>
          <a:prstGeom prst="rect">
            <a:avLst/>
          </a:prstGeom>
        </p:spPr>
        <p:txBody>
          <a:bodyPr lIns="0" tIns="0" rIns="0" bIns="0" rtlCol="0" anchor="t">
            <a:spAutoFit/>
          </a:bodyPr>
          <a:lstStyle/>
          <a:p>
            <a:pPr algn="just">
              <a:lnSpc>
                <a:spcPts val="4200"/>
              </a:lnSpc>
            </a:pPr>
            <a:r>
              <a:rPr lang="en-US" sz="3000" b="1">
                <a:solidFill>
                  <a:srgbClr val="000000"/>
                </a:solidFill>
                <a:latin typeface="Glacial Indifference Bold"/>
                <a:ea typeface="Glacial Indifference Bold"/>
                <a:cs typeface="Glacial Indifference Bold"/>
                <a:sym typeface="Glacial Indifference Bold"/>
              </a:rPr>
              <a:t>EfficientDet vs YOLOv5</a:t>
            </a:r>
          </a:p>
          <a:p>
            <a:pPr algn="just">
              <a:lnSpc>
                <a:spcPts val="4200"/>
              </a:lnSpc>
            </a:pPr>
            <a:r>
              <a:rPr lang="en-US" sz="3000">
                <a:solidFill>
                  <a:srgbClr val="000000"/>
                </a:solidFill>
                <a:latin typeface="Glacial Indifference"/>
                <a:ea typeface="Glacial Indifference"/>
                <a:cs typeface="Glacial Indifference"/>
                <a:sym typeface="Glacial Indifference"/>
              </a:rPr>
              <a:t>EfficientDet unggul dalam hal efisiensi komputasi dan akurasi, terutama pada varian besar seperti D4 hingga D7. Namun, dalam hal kecepatan, YOLOv5 lebih unggul karena dirancang untuk real-time detection, bahkan di perangkat edge seperti Raspberry Pi. YOLOv5 juga lebih ringan dan mudah di-deploy, sedangkan EfficientDet lebih kompleks tapi memberikan akurasi lebih tinggi jika dijalankan di perangkat dengan kapasitas tinggi.</a:t>
            </a:r>
          </a:p>
          <a:p>
            <a:pPr algn="just">
              <a:lnSpc>
                <a:spcPts val="4200"/>
              </a:lnSpc>
            </a:pPr>
            <a:endParaRPr lang="en-US" sz="3000">
              <a:solidFill>
                <a:srgbClr val="000000"/>
              </a:solidFill>
              <a:latin typeface="Glacial Indifference"/>
              <a:ea typeface="Glacial Indifference"/>
              <a:cs typeface="Glacial Indifference"/>
              <a:sym typeface="Glacial Indifference"/>
            </a:endParaRPr>
          </a:p>
        </p:txBody>
      </p:sp>
      <p:sp>
        <p:nvSpPr>
          <p:cNvPr id="15" name="TextBox 15"/>
          <p:cNvSpPr txBox="1"/>
          <p:nvPr/>
        </p:nvSpPr>
        <p:spPr>
          <a:xfrm>
            <a:off x="-16453" y="4542861"/>
            <a:ext cx="2014105" cy="1193800"/>
          </a:xfrm>
          <a:prstGeom prst="rect">
            <a:avLst/>
          </a:prstGeom>
        </p:spPr>
        <p:txBody>
          <a:bodyPr lIns="0" tIns="0" rIns="0" bIns="0" rtlCol="0" anchor="t">
            <a:spAutoFit/>
          </a:bodyPr>
          <a:lstStyle/>
          <a:p>
            <a:pPr algn="ctr">
              <a:lnSpc>
                <a:spcPts val="9799"/>
              </a:lnSpc>
            </a:pPr>
            <a:r>
              <a:rPr lang="en-US" sz="6999">
                <a:solidFill>
                  <a:srgbClr val="080F46"/>
                </a:solidFill>
                <a:latin typeface="Peace Sans"/>
                <a:ea typeface="Peace Sans"/>
                <a:cs typeface="Peace Sans"/>
                <a:sym typeface="Peace Sans"/>
              </a:rPr>
              <a:t>1</a:t>
            </a:r>
          </a:p>
        </p:txBody>
      </p:sp>
      <p:grpSp>
        <p:nvGrpSpPr>
          <p:cNvPr id="16" name="Group 16"/>
          <p:cNvGrpSpPr/>
          <p:nvPr/>
        </p:nvGrpSpPr>
        <p:grpSpPr>
          <a:xfrm>
            <a:off x="13927633" y="172593"/>
            <a:ext cx="5037035" cy="1169660"/>
            <a:chOff x="0" y="0"/>
            <a:chExt cx="1326626" cy="308059"/>
          </a:xfrm>
        </p:grpSpPr>
        <p:sp>
          <p:nvSpPr>
            <p:cNvPr id="17" name="Freeform 17"/>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8" name="TextBox 18"/>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4277235" y="347848"/>
            <a:ext cx="4010765" cy="819150"/>
            <a:chOff x="0" y="0"/>
            <a:chExt cx="5347687" cy="1092200"/>
          </a:xfrm>
        </p:grpSpPr>
        <p:sp>
          <p:nvSpPr>
            <p:cNvPr id="20" name="TextBox 20"/>
            <p:cNvSpPr txBox="1"/>
            <p:nvPr/>
          </p:nvSpPr>
          <p:spPr>
            <a:xfrm>
              <a:off x="1740071" y="66675"/>
              <a:ext cx="3607616" cy="1025525"/>
            </a:xfrm>
            <a:prstGeom prst="rect">
              <a:avLst/>
            </a:prstGeom>
          </p:spPr>
          <p:txBody>
            <a:bodyPr lIns="0" tIns="0" rIns="0" bIns="0" rtlCol="0" anchor="t">
              <a:spAutoFit/>
            </a:bodyPr>
            <a:lstStyle/>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INGOUEDE </a:t>
              </a:r>
            </a:p>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UNIVERSITY</a:t>
              </a:r>
            </a:p>
          </p:txBody>
        </p:sp>
        <p:sp>
          <p:nvSpPr>
            <p:cNvPr id="21" name="Freeform 21"/>
            <p:cNvSpPr/>
            <p:nvPr/>
          </p:nvSpPr>
          <p:spPr>
            <a:xfrm>
              <a:off x="0" y="31635"/>
              <a:ext cx="1541994" cy="1028931"/>
            </a:xfrm>
            <a:custGeom>
              <a:avLst/>
              <a:gdLst/>
              <a:ahLst/>
              <a:cxnLst/>
              <a:rect l="l" t="t" r="r" b="b"/>
              <a:pathLst>
                <a:path w="1541994" h="1028931">
                  <a:moveTo>
                    <a:pt x="0" y="0"/>
                  </a:moveTo>
                  <a:lnTo>
                    <a:pt x="1541994" y="0"/>
                  </a:lnTo>
                  <a:lnTo>
                    <a:pt x="1541994" y="1028930"/>
                  </a:lnTo>
                  <a:lnTo>
                    <a:pt x="0" y="102893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22" name="TextBox 22"/>
          <p:cNvSpPr txBox="1"/>
          <p:nvPr/>
        </p:nvSpPr>
        <p:spPr>
          <a:xfrm>
            <a:off x="990600" y="9158562"/>
            <a:ext cx="6056588" cy="606425"/>
          </a:xfrm>
          <a:prstGeom prst="rect">
            <a:avLst/>
          </a:prstGeom>
        </p:spPr>
        <p:txBody>
          <a:bodyPr lIns="0" tIns="0" rIns="0" bIns="0" rtlCol="0" anchor="t">
            <a:spAutoFit/>
          </a:bodyPr>
          <a:lstStyle/>
          <a:p>
            <a:pPr algn="l">
              <a:lnSpc>
                <a:spcPts val="4900"/>
              </a:lnSpc>
            </a:pPr>
            <a:r>
              <a:rPr lang="en-US" sz="3500" b="1">
                <a:solidFill>
                  <a:srgbClr val="080F46"/>
                </a:solidFill>
                <a:latin typeface="Glacial Indifference Bold"/>
                <a:ea typeface="Glacial Indifference Bold"/>
                <a:cs typeface="Glacial Indifference Bold"/>
                <a:sym typeface="Glacial Indifference Bold"/>
              </a:rPr>
              <a:t>Thesis Presentation Title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06</a:t>
            </a:r>
          </a:p>
        </p:txBody>
      </p:sp>
      <p:sp>
        <p:nvSpPr>
          <p:cNvPr id="10" name="TextBox 10"/>
          <p:cNvSpPr txBox="1"/>
          <p:nvPr/>
        </p:nvSpPr>
        <p:spPr>
          <a:xfrm>
            <a:off x="992154" y="1180328"/>
            <a:ext cx="16760515" cy="1377949"/>
          </a:xfrm>
          <a:prstGeom prst="rect">
            <a:avLst/>
          </a:prstGeom>
        </p:spPr>
        <p:txBody>
          <a:bodyPr lIns="0" tIns="0" rIns="0" bIns="0" rtlCol="0" anchor="t">
            <a:spAutoFit/>
          </a:bodyPr>
          <a:lstStyle/>
          <a:p>
            <a:pPr algn="l">
              <a:lnSpc>
                <a:spcPts val="11200"/>
              </a:lnSpc>
            </a:pPr>
            <a:r>
              <a:rPr lang="en-US" sz="8000">
                <a:solidFill>
                  <a:srgbClr val="080F46"/>
                </a:solidFill>
                <a:latin typeface="Peace Sans"/>
                <a:ea typeface="Peace Sans"/>
                <a:cs typeface="Peace Sans"/>
                <a:sym typeface="Peace Sans"/>
              </a:rPr>
              <a:t>PERBANDINGAN ALGORITMA</a:t>
            </a:r>
          </a:p>
        </p:txBody>
      </p:sp>
      <p:sp>
        <p:nvSpPr>
          <p:cNvPr id="11" name="TextBox 11"/>
          <p:cNvSpPr txBox="1"/>
          <p:nvPr/>
        </p:nvSpPr>
        <p:spPr>
          <a:xfrm>
            <a:off x="2942866" y="3410495"/>
            <a:ext cx="14316434" cy="4791075"/>
          </a:xfrm>
          <a:prstGeom prst="rect">
            <a:avLst/>
          </a:prstGeom>
        </p:spPr>
        <p:txBody>
          <a:bodyPr lIns="0" tIns="0" rIns="0" bIns="0" rtlCol="0" anchor="t">
            <a:spAutoFit/>
          </a:bodyPr>
          <a:lstStyle/>
          <a:p>
            <a:pPr algn="just">
              <a:lnSpc>
                <a:spcPts val="4200"/>
              </a:lnSpc>
            </a:pPr>
            <a:r>
              <a:rPr lang="en-US" sz="3000" b="1">
                <a:solidFill>
                  <a:srgbClr val="000000"/>
                </a:solidFill>
                <a:latin typeface="Glacial Indifference Bold"/>
                <a:ea typeface="Glacial Indifference Bold"/>
                <a:cs typeface="Glacial Indifference Bold"/>
                <a:sym typeface="Glacial Indifference Bold"/>
              </a:rPr>
              <a:t>EfficientDet vs Faster R-CNN</a:t>
            </a:r>
          </a:p>
          <a:p>
            <a:pPr algn="just">
              <a:lnSpc>
                <a:spcPts val="4200"/>
              </a:lnSpc>
            </a:pPr>
            <a:r>
              <a:rPr lang="en-US" sz="3000">
                <a:solidFill>
                  <a:srgbClr val="000000"/>
                </a:solidFill>
                <a:latin typeface="Glacial Indifference"/>
                <a:ea typeface="Glacial Indifference"/>
                <a:cs typeface="Glacial Indifference"/>
                <a:sym typeface="Glacial Indifference"/>
              </a:rPr>
              <a:t>EfficientDet merupakan one-stage detector yang jauh lebih cepat dibandingkan two-stage detector seperti Faster R-CNN. Meskipun Faster R-CNN sangat akurat, terutama untuk klasifikasi dan deteksi yang kompleks, ia membutuhkan waktu inferensi yang lebih lama dan sumber daya komputasi yang lebih besar. EfficientDet menjadi pilihan lebih baik untuk aplikasi real-time dengan kebutuhan efisiensi tinggi, sedangkan Faster R-CNN cocok untuk pengolahan offline di bidang yang butuh presisi tinggi seperti analisis medis atau citra satelit.</a:t>
            </a:r>
          </a:p>
          <a:p>
            <a:pPr algn="just">
              <a:lnSpc>
                <a:spcPts val="4200"/>
              </a:lnSpc>
            </a:pPr>
            <a:endParaRPr lang="en-US" sz="3000">
              <a:solidFill>
                <a:srgbClr val="000000"/>
              </a:solidFill>
              <a:latin typeface="Glacial Indifference"/>
              <a:ea typeface="Glacial Indifference"/>
              <a:cs typeface="Glacial Indifference"/>
              <a:sym typeface="Glacial Indifference"/>
            </a:endParaRPr>
          </a:p>
        </p:txBody>
      </p:sp>
      <p:grpSp>
        <p:nvGrpSpPr>
          <p:cNvPr id="12" name="Group 12"/>
          <p:cNvGrpSpPr/>
          <p:nvPr/>
        </p:nvGrpSpPr>
        <p:grpSpPr>
          <a:xfrm>
            <a:off x="-470224" y="4937287"/>
            <a:ext cx="2508574" cy="1254287"/>
            <a:chOff x="0" y="0"/>
            <a:chExt cx="812800" cy="406400"/>
          </a:xfrm>
        </p:grpSpPr>
        <p:sp>
          <p:nvSpPr>
            <p:cNvPr id="13" name="Freeform 1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lnTo>
                    <a:pt x="609600" y="0"/>
                  </a:lnTo>
                  <a:close/>
                </a:path>
              </a:pathLst>
            </a:custGeom>
            <a:solidFill>
              <a:srgbClr val="C2CBF8"/>
            </a:solidFill>
          </p:spPr>
        </p:sp>
        <p:sp>
          <p:nvSpPr>
            <p:cNvPr id="14" name="TextBox 14"/>
            <p:cNvSpPr txBox="1"/>
            <p:nvPr/>
          </p:nvSpPr>
          <p:spPr>
            <a:xfrm>
              <a:off x="0" y="-47625"/>
              <a:ext cx="812800" cy="4540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6453" y="4997774"/>
            <a:ext cx="2014105" cy="1193800"/>
          </a:xfrm>
          <a:prstGeom prst="rect">
            <a:avLst/>
          </a:prstGeom>
        </p:spPr>
        <p:txBody>
          <a:bodyPr lIns="0" tIns="0" rIns="0" bIns="0" rtlCol="0" anchor="t">
            <a:spAutoFit/>
          </a:bodyPr>
          <a:lstStyle/>
          <a:p>
            <a:pPr algn="ctr">
              <a:lnSpc>
                <a:spcPts val="9799"/>
              </a:lnSpc>
            </a:pPr>
            <a:r>
              <a:rPr lang="en-US" sz="6999">
                <a:solidFill>
                  <a:srgbClr val="080F46"/>
                </a:solidFill>
                <a:latin typeface="Peace Sans"/>
                <a:ea typeface="Peace Sans"/>
                <a:cs typeface="Peace Sans"/>
                <a:sym typeface="Peace Sans"/>
              </a:rPr>
              <a:t>2</a:t>
            </a:r>
          </a:p>
        </p:txBody>
      </p:sp>
      <p:grpSp>
        <p:nvGrpSpPr>
          <p:cNvPr id="16" name="Group 16"/>
          <p:cNvGrpSpPr/>
          <p:nvPr/>
        </p:nvGrpSpPr>
        <p:grpSpPr>
          <a:xfrm>
            <a:off x="13927633" y="172593"/>
            <a:ext cx="5037035" cy="1169660"/>
            <a:chOff x="0" y="0"/>
            <a:chExt cx="1326626" cy="308059"/>
          </a:xfrm>
        </p:grpSpPr>
        <p:sp>
          <p:nvSpPr>
            <p:cNvPr id="17" name="Freeform 17"/>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8" name="TextBox 18"/>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4277235" y="347848"/>
            <a:ext cx="4010765" cy="819150"/>
            <a:chOff x="0" y="0"/>
            <a:chExt cx="5347687" cy="1092200"/>
          </a:xfrm>
        </p:grpSpPr>
        <p:sp>
          <p:nvSpPr>
            <p:cNvPr id="20" name="TextBox 20"/>
            <p:cNvSpPr txBox="1"/>
            <p:nvPr/>
          </p:nvSpPr>
          <p:spPr>
            <a:xfrm>
              <a:off x="1740071" y="66675"/>
              <a:ext cx="3607616" cy="1025525"/>
            </a:xfrm>
            <a:prstGeom prst="rect">
              <a:avLst/>
            </a:prstGeom>
          </p:spPr>
          <p:txBody>
            <a:bodyPr lIns="0" tIns="0" rIns="0" bIns="0" rtlCol="0" anchor="t">
              <a:spAutoFit/>
            </a:bodyPr>
            <a:lstStyle/>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INGOUEDE </a:t>
              </a:r>
            </a:p>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UNIVERSITY</a:t>
              </a:r>
            </a:p>
          </p:txBody>
        </p:sp>
        <p:sp>
          <p:nvSpPr>
            <p:cNvPr id="21" name="Freeform 21"/>
            <p:cNvSpPr/>
            <p:nvPr/>
          </p:nvSpPr>
          <p:spPr>
            <a:xfrm>
              <a:off x="0" y="31635"/>
              <a:ext cx="1541994" cy="1028931"/>
            </a:xfrm>
            <a:custGeom>
              <a:avLst/>
              <a:gdLst/>
              <a:ahLst/>
              <a:cxnLst/>
              <a:rect l="l" t="t" r="r" b="b"/>
              <a:pathLst>
                <a:path w="1541994" h="1028931">
                  <a:moveTo>
                    <a:pt x="0" y="0"/>
                  </a:moveTo>
                  <a:lnTo>
                    <a:pt x="1541994" y="0"/>
                  </a:lnTo>
                  <a:lnTo>
                    <a:pt x="1541994" y="1028930"/>
                  </a:lnTo>
                  <a:lnTo>
                    <a:pt x="0" y="102893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22" name="TextBox 22"/>
          <p:cNvSpPr txBox="1"/>
          <p:nvPr/>
        </p:nvSpPr>
        <p:spPr>
          <a:xfrm>
            <a:off x="990600" y="9158562"/>
            <a:ext cx="6056588" cy="606425"/>
          </a:xfrm>
          <a:prstGeom prst="rect">
            <a:avLst/>
          </a:prstGeom>
        </p:spPr>
        <p:txBody>
          <a:bodyPr lIns="0" tIns="0" rIns="0" bIns="0" rtlCol="0" anchor="t">
            <a:spAutoFit/>
          </a:bodyPr>
          <a:lstStyle/>
          <a:p>
            <a:pPr algn="l">
              <a:lnSpc>
                <a:spcPts val="4900"/>
              </a:lnSpc>
            </a:pPr>
            <a:r>
              <a:rPr lang="en-US" sz="3500" b="1">
                <a:solidFill>
                  <a:srgbClr val="080F46"/>
                </a:solidFill>
                <a:latin typeface="Glacial Indifference Bold"/>
                <a:ea typeface="Glacial Indifference Bold"/>
                <a:cs typeface="Glacial Indifference Bold"/>
                <a:sym typeface="Glacial Indifference Bold"/>
              </a:rPr>
              <a:t>Thesis Presentation Title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07</a:t>
            </a:r>
          </a:p>
        </p:txBody>
      </p:sp>
      <p:sp>
        <p:nvSpPr>
          <p:cNvPr id="10" name="TextBox 10"/>
          <p:cNvSpPr txBox="1"/>
          <p:nvPr/>
        </p:nvSpPr>
        <p:spPr>
          <a:xfrm>
            <a:off x="992154" y="1180328"/>
            <a:ext cx="16760515" cy="1377949"/>
          </a:xfrm>
          <a:prstGeom prst="rect">
            <a:avLst/>
          </a:prstGeom>
        </p:spPr>
        <p:txBody>
          <a:bodyPr lIns="0" tIns="0" rIns="0" bIns="0" rtlCol="0" anchor="t">
            <a:spAutoFit/>
          </a:bodyPr>
          <a:lstStyle/>
          <a:p>
            <a:pPr algn="l">
              <a:lnSpc>
                <a:spcPts val="11200"/>
              </a:lnSpc>
            </a:pPr>
            <a:r>
              <a:rPr lang="en-US" sz="8000">
                <a:solidFill>
                  <a:srgbClr val="080F46"/>
                </a:solidFill>
                <a:latin typeface="Peace Sans"/>
                <a:ea typeface="Peace Sans"/>
                <a:cs typeface="Peace Sans"/>
                <a:sym typeface="Peace Sans"/>
              </a:rPr>
              <a:t>PERBANDINGAN ALGORITMA</a:t>
            </a:r>
          </a:p>
        </p:txBody>
      </p:sp>
      <p:sp>
        <p:nvSpPr>
          <p:cNvPr id="11" name="TextBox 11"/>
          <p:cNvSpPr txBox="1"/>
          <p:nvPr/>
        </p:nvSpPr>
        <p:spPr>
          <a:xfrm>
            <a:off x="2942866" y="3574486"/>
            <a:ext cx="14316434" cy="4257675"/>
          </a:xfrm>
          <a:prstGeom prst="rect">
            <a:avLst/>
          </a:prstGeom>
        </p:spPr>
        <p:txBody>
          <a:bodyPr lIns="0" tIns="0" rIns="0" bIns="0" rtlCol="0" anchor="t">
            <a:spAutoFit/>
          </a:bodyPr>
          <a:lstStyle/>
          <a:p>
            <a:pPr algn="just">
              <a:lnSpc>
                <a:spcPts val="4200"/>
              </a:lnSpc>
            </a:pPr>
            <a:r>
              <a:rPr lang="en-US" sz="3000" b="1">
                <a:solidFill>
                  <a:srgbClr val="000000"/>
                </a:solidFill>
                <a:latin typeface="Glacial Indifference Bold"/>
                <a:ea typeface="Glacial Indifference Bold"/>
                <a:cs typeface="Glacial Indifference Bold"/>
                <a:sym typeface="Glacial Indifference Bold"/>
              </a:rPr>
              <a:t>EfficientDet vs RetinaNet</a:t>
            </a:r>
          </a:p>
          <a:p>
            <a:pPr algn="just">
              <a:lnSpc>
                <a:spcPts val="4200"/>
              </a:lnSpc>
            </a:pPr>
            <a:r>
              <a:rPr lang="en-US" sz="3000">
                <a:solidFill>
                  <a:srgbClr val="000000"/>
                </a:solidFill>
                <a:latin typeface="Glacial Indifference"/>
                <a:ea typeface="Glacial Indifference"/>
                <a:cs typeface="Glacial Indifference"/>
                <a:sym typeface="Glacial Indifference"/>
              </a:rPr>
              <a:t>Keduanya menggunakan konsep Focal Loss untuk menangani ketidakseimbangan kelas, tetapi EfficientDet menggunakan BiFPN (Bidirectional Feature Pyramid Network) yang lebih efisien dibanding FPN biasa pada RetinaNet. Hasilnya, EfficientDet biasanya menghasilkan akurasi yang lebih baik dengan kecepatan yang lebih tinggi. RetinaNet masih cukup kompetitif untuk deteksi objek kecil, tetapi dalam banyak kasus, EfficientDet menawarkan rasio akurasi-kecepatan yang lebih optimal.</a:t>
            </a:r>
          </a:p>
          <a:p>
            <a:pPr algn="just">
              <a:lnSpc>
                <a:spcPts val="4200"/>
              </a:lnSpc>
            </a:pPr>
            <a:endParaRPr lang="en-US" sz="3000">
              <a:solidFill>
                <a:srgbClr val="000000"/>
              </a:solidFill>
              <a:latin typeface="Glacial Indifference"/>
              <a:ea typeface="Glacial Indifference"/>
              <a:cs typeface="Glacial Indifference"/>
              <a:sym typeface="Glacial Indifference"/>
            </a:endParaRPr>
          </a:p>
        </p:txBody>
      </p:sp>
      <p:grpSp>
        <p:nvGrpSpPr>
          <p:cNvPr id="12" name="Group 12"/>
          <p:cNvGrpSpPr/>
          <p:nvPr/>
        </p:nvGrpSpPr>
        <p:grpSpPr>
          <a:xfrm>
            <a:off x="-470224" y="4937287"/>
            <a:ext cx="2508574" cy="1254287"/>
            <a:chOff x="0" y="0"/>
            <a:chExt cx="812800" cy="406400"/>
          </a:xfrm>
        </p:grpSpPr>
        <p:sp>
          <p:nvSpPr>
            <p:cNvPr id="13" name="Freeform 1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lnTo>
                    <a:pt x="609600" y="0"/>
                  </a:lnTo>
                  <a:close/>
                </a:path>
              </a:pathLst>
            </a:custGeom>
            <a:solidFill>
              <a:srgbClr val="C2CBF8"/>
            </a:solidFill>
          </p:spPr>
        </p:sp>
        <p:sp>
          <p:nvSpPr>
            <p:cNvPr id="14" name="TextBox 14"/>
            <p:cNvSpPr txBox="1"/>
            <p:nvPr/>
          </p:nvSpPr>
          <p:spPr>
            <a:xfrm>
              <a:off x="0" y="-47625"/>
              <a:ext cx="812800" cy="4540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6453" y="4997774"/>
            <a:ext cx="2014105" cy="1193800"/>
          </a:xfrm>
          <a:prstGeom prst="rect">
            <a:avLst/>
          </a:prstGeom>
        </p:spPr>
        <p:txBody>
          <a:bodyPr lIns="0" tIns="0" rIns="0" bIns="0" rtlCol="0" anchor="t">
            <a:spAutoFit/>
          </a:bodyPr>
          <a:lstStyle/>
          <a:p>
            <a:pPr algn="ctr">
              <a:lnSpc>
                <a:spcPts val="9799"/>
              </a:lnSpc>
            </a:pPr>
            <a:r>
              <a:rPr lang="en-US" sz="6999">
                <a:solidFill>
                  <a:srgbClr val="080F46"/>
                </a:solidFill>
                <a:latin typeface="Peace Sans"/>
                <a:ea typeface="Peace Sans"/>
                <a:cs typeface="Peace Sans"/>
                <a:sym typeface="Peace Sans"/>
              </a:rPr>
              <a:t>3</a:t>
            </a:r>
          </a:p>
        </p:txBody>
      </p:sp>
      <p:grpSp>
        <p:nvGrpSpPr>
          <p:cNvPr id="16" name="Group 16"/>
          <p:cNvGrpSpPr/>
          <p:nvPr/>
        </p:nvGrpSpPr>
        <p:grpSpPr>
          <a:xfrm>
            <a:off x="13927633" y="172593"/>
            <a:ext cx="5037035" cy="1169660"/>
            <a:chOff x="0" y="0"/>
            <a:chExt cx="1326626" cy="308059"/>
          </a:xfrm>
        </p:grpSpPr>
        <p:sp>
          <p:nvSpPr>
            <p:cNvPr id="17" name="Freeform 17"/>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8" name="TextBox 18"/>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4277235" y="347848"/>
            <a:ext cx="4010765" cy="819150"/>
            <a:chOff x="0" y="0"/>
            <a:chExt cx="5347687" cy="1092200"/>
          </a:xfrm>
        </p:grpSpPr>
        <p:sp>
          <p:nvSpPr>
            <p:cNvPr id="20" name="TextBox 20"/>
            <p:cNvSpPr txBox="1"/>
            <p:nvPr/>
          </p:nvSpPr>
          <p:spPr>
            <a:xfrm>
              <a:off x="1740071" y="66675"/>
              <a:ext cx="3607616" cy="1025525"/>
            </a:xfrm>
            <a:prstGeom prst="rect">
              <a:avLst/>
            </a:prstGeom>
          </p:spPr>
          <p:txBody>
            <a:bodyPr lIns="0" tIns="0" rIns="0" bIns="0" rtlCol="0" anchor="t">
              <a:spAutoFit/>
            </a:bodyPr>
            <a:lstStyle/>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INGOUEDE </a:t>
              </a:r>
            </a:p>
            <a:p>
              <a:pPr algn="l">
                <a:lnSpc>
                  <a:spcPts val="2850"/>
                </a:lnSpc>
              </a:pPr>
              <a:r>
                <a:rPr lang="en-US" sz="3000" b="1" spc="263">
                  <a:solidFill>
                    <a:srgbClr val="080F46"/>
                  </a:solidFill>
                  <a:latin typeface="Glacial Indifference Bold"/>
                  <a:ea typeface="Glacial Indifference Bold"/>
                  <a:cs typeface="Glacial Indifference Bold"/>
                  <a:sym typeface="Glacial Indifference Bold"/>
                </a:rPr>
                <a:t>UNIVERSITY</a:t>
              </a:r>
            </a:p>
          </p:txBody>
        </p:sp>
        <p:sp>
          <p:nvSpPr>
            <p:cNvPr id="21" name="Freeform 21"/>
            <p:cNvSpPr/>
            <p:nvPr/>
          </p:nvSpPr>
          <p:spPr>
            <a:xfrm>
              <a:off x="0" y="31635"/>
              <a:ext cx="1541994" cy="1028931"/>
            </a:xfrm>
            <a:custGeom>
              <a:avLst/>
              <a:gdLst/>
              <a:ahLst/>
              <a:cxnLst/>
              <a:rect l="l" t="t" r="r" b="b"/>
              <a:pathLst>
                <a:path w="1541994" h="1028931">
                  <a:moveTo>
                    <a:pt x="0" y="0"/>
                  </a:moveTo>
                  <a:lnTo>
                    <a:pt x="1541994" y="0"/>
                  </a:lnTo>
                  <a:lnTo>
                    <a:pt x="1541994" y="1028930"/>
                  </a:lnTo>
                  <a:lnTo>
                    <a:pt x="0" y="102893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22" name="TextBox 22"/>
          <p:cNvSpPr txBox="1"/>
          <p:nvPr/>
        </p:nvSpPr>
        <p:spPr>
          <a:xfrm>
            <a:off x="990600" y="9158562"/>
            <a:ext cx="6056588" cy="606425"/>
          </a:xfrm>
          <a:prstGeom prst="rect">
            <a:avLst/>
          </a:prstGeom>
        </p:spPr>
        <p:txBody>
          <a:bodyPr lIns="0" tIns="0" rIns="0" bIns="0" rtlCol="0" anchor="t">
            <a:spAutoFit/>
          </a:bodyPr>
          <a:lstStyle/>
          <a:p>
            <a:pPr algn="l">
              <a:lnSpc>
                <a:spcPts val="4900"/>
              </a:lnSpc>
            </a:pPr>
            <a:r>
              <a:rPr lang="en-US" sz="3500" b="1">
                <a:solidFill>
                  <a:srgbClr val="080F46"/>
                </a:solidFill>
                <a:latin typeface="Glacial Indifference Bold"/>
                <a:ea typeface="Glacial Indifference Bold"/>
                <a:cs typeface="Glacial Indifference Bold"/>
                <a:sym typeface="Glacial Indifference Bold"/>
              </a:rPr>
              <a:t>Thesis Presentation Title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111416" y="2793407"/>
            <a:ext cx="12744066" cy="1590675"/>
          </a:xfrm>
          <a:prstGeom prst="rect">
            <a:avLst/>
          </a:prstGeom>
        </p:spPr>
        <p:txBody>
          <a:bodyPr lIns="0" tIns="0" rIns="0" bIns="0" rtlCol="0" anchor="t">
            <a:spAutoFit/>
          </a:bodyPr>
          <a:lstStyle/>
          <a:p>
            <a:pPr algn="just">
              <a:lnSpc>
                <a:spcPts val="4200"/>
              </a:lnSpc>
            </a:pPr>
            <a:r>
              <a:rPr lang="en-US" sz="3000">
                <a:solidFill>
                  <a:srgbClr val="000000"/>
                </a:solidFill>
                <a:latin typeface="Glacial Indifference"/>
                <a:ea typeface="Glacial Indifference"/>
                <a:cs typeface="Glacial Indifference"/>
                <a:sym typeface="Glacial Indifference"/>
              </a:rPr>
              <a:t>Implementasi Deep Learning menggunakan Algoritma EfficientDet untuk Sistem Deteksi Kelayakan Penerima Bantuan Langsung Tunai berdasarkan Citra Rumah di Wilayah Kabupaten Kediri </a:t>
            </a:r>
          </a:p>
        </p:txBody>
      </p:sp>
      <p:sp>
        <p:nvSpPr>
          <p:cNvPr id="10" name="TextBox 10"/>
          <p:cNvSpPr txBox="1"/>
          <p:nvPr/>
        </p:nvSpPr>
        <p:spPr>
          <a:xfrm>
            <a:off x="2111416" y="4907986"/>
            <a:ext cx="12677124" cy="1590675"/>
          </a:xfrm>
          <a:prstGeom prst="rect">
            <a:avLst/>
          </a:prstGeom>
        </p:spPr>
        <p:txBody>
          <a:bodyPr lIns="0" tIns="0" rIns="0" bIns="0" rtlCol="0" anchor="t">
            <a:spAutoFit/>
          </a:bodyPr>
          <a:lstStyle/>
          <a:p>
            <a:pPr algn="just">
              <a:lnSpc>
                <a:spcPts val="4200"/>
              </a:lnSpc>
            </a:pPr>
            <a:r>
              <a:rPr lang="en-US" sz="3000">
                <a:solidFill>
                  <a:srgbClr val="000000"/>
                </a:solidFill>
                <a:latin typeface="Glacial Indifference"/>
                <a:ea typeface="Glacial Indifference"/>
                <a:cs typeface="Glacial Indifference"/>
                <a:sym typeface="Glacial Indifference"/>
              </a:rPr>
              <a:t>Perbandingan Kinerja YOLOv10 dan EfficientDet dalam Deteksi Mata Tertutup dan Mulut Terbuka sebagai Parameter Deteksi Pengemudi Mengantuk berbasis Citra Digital </a:t>
            </a:r>
          </a:p>
        </p:txBody>
      </p:sp>
      <p:grpSp>
        <p:nvGrpSpPr>
          <p:cNvPr id="11" name="Group 11"/>
          <p:cNvGrpSpPr/>
          <p:nvPr/>
        </p:nvGrpSpPr>
        <p:grpSpPr>
          <a:xfrm>
            <a:off x="1028700" y="3007318"/>
            <a:ext cx="614764" cy="61476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0F46"/>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028700" y="5143500"/>
            <a:ext cx="614764" cy="6147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0F46"/>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8700" y="572316"/>
            <a:ext cx="9193799" cy="1377949"/>
          </a:xfrm>
          <a:prstGeom prst="rect">
            <a:avLst/>
          </a:prstGeom>
        </p:spPr>
        <p:txBody>
          <a:bodyPr lIns="0" tIns="0" rIns="0" bIns="0" rtlCol="0" anchor="t">
            <a:spAutoFit/>
          </a:bodyPr>
          <a:lstStyle/>
          <a:p>
            <a:pPr algn="l">
              <a:lnSpc>
                <a:spcPts val="11200"/>
              </a:lnSpc>
            </a:pPr>
            <a:r>
              <a:rPr lang="en-US" sz="8000">
                <a:solidFill>
                  <a:srgbClr val="080F46"/>
                </a:solidFill>
                <a:latin typeface="Peace Sans"/>
                <a:ea typeface="Peace Sans"/>
                <a:cs typeface="Peace Sans"/>
                <a:sym typeface="Peace Sans"/>
              </a:rPr>
              <a:t>PAPER ACUAN</a:t>
            </a:r>
          </a:p>
        </p:txBody>
      </p:sp>
      <p:grpSp>
        <p:nvGrpSpPr>
          <p:cNvPr id="18" name="Group 18"/>
          <p:cNvGrpSpPr/>
          <p:nvPr/>
        </p:nvGrpSpPr>
        <p:grpSpPr>
          <a:xfrm>
            <a:off x="13927633" y="172593"/>
            <a:ext cx="5037035" cy="1169660"/>
            <a:chOff x="0" y="0"/>
            <a:chExt cx="1326626" cy="308059"/>
          </a:xfrm>
        </p:grpSpPr>
        <p:sp>
          <p:nvSpPr>
            <p:cNvPr id="19" name="Freeform 19"/>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20" name="TextBox 20"/>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336082" y="1874065"/>
            <a:ext cx="9222374" cy="606425"/>
          </a:xfrm>
          <a:prstGeom prst="rect">
            <a:avLst/>
          </a:prstGeom>
        </p:spPr>
        <p:txBody>
          <a:bodyPr lIns="0" tIns="0" rIns="0" bIns="0" rtlCol="0" anchor="t">
            <a:spAutoFit/>
          </a:bodyPr>
          <a:lstStyle/>
          <a:p>
            <a:pPr algn="l">
              <a:lnSpc>
                <a:spcPts val="4900"/>
              </a:lnSpc>
            </a:pPr>
            <a:r>
              <a:rPr lang="en-US" sz="3500" b="1">
                <a:solidFill>
                  <a:srgbClr val="080F46"/>
                </a:solidFill>
                <a:latin typeface="Glacial Indifference Bold"/>
                <a:ea typeface="Glacial Indifference Bold"/>
                <a:cs typeface="Glacial Indifference Bold"/>
                <a:sym typeface="Glacial Indifference Bold"/>
              </a:rPr>
              <a:t>Berikut 3 Judul Paper yang Menjadi Acuan:</a:t>
            </a:r>
          </a:p>
        </p:txBody>
      </p:sp>
      <p:sp>
        <p:nvSpPr>
          <p:cNvPr id="22" name="TextBox 22"/>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09</a:t>
            </a:r>
          </a:p>
        </p:txBody>
      </p:sp>
      <p:sp>
        <p:nvSpPr>
          <p:cNvPr id="23" name="TextBox 23"/>
          <p:cNvSpPr txBox="1"/>
          <p:nvPr/>
        </p:nvSpPr>
        <p:spPr>
          <a:xfrm>
            <a:off x="2111416" y="7041586"/>
            <a:ext cx="12677124" cy="523875"/>
          </a:xfrm>
          <a:prstGeom prst="rect">
            <a:avLst/>
          </a:prstGeom>
        </p:spPr>
        <p:txBody>
          <a:bodyPr lIns="0" tIns="0" rIns="0" bIns="0" rtlCol="0" anchor="t">
            <a:spAutoFit/>
          </a:bodyPr>
          <a:lstStyle/>
          <a:p>
            <a:pPr algn="just">
              <a:lnSpc>
                <a:spcPts val="4200"/>
              </a:lnSpc>
            </a:pPr>
            <a:r>
              <a:rPr lang="en-US" sz="3000">
                <a:solidFill>
                  <a:srgbClr val="000000"/>
                </a:solidFill>
                <a:latin typeface="Glacial Indifference"/>
                <a:ea typeface="Glacial Indifference"/>
                <a:cs typeface="Glacial Indifference"/>
                <a:sym typeface="Glacial Indifference"/>
              </a:rPr>
              <a:t>Deteksi Objek Masker Menggunakan EfficientDetLite3</a:t>
            </a:r>
          </a:p>
        </p:txBody>
      </p:sp>
      <p:grpSp>
        <p:nvGrpSpPr>
          <p:cNvPr id="24" name="Group 24"/>
          <p:cNvGrpSpPr/>
          <p:nvPr/>
        </p:nvGrpSpPr>
        <p:grpSpPr>
          <a:xfrm>
            <a:off x="1028700" y="7029272"/>
            <a:ext cx="614764" cy="614764"/>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0F46"/>
            </a:solidFill>
          </p:spPr>
        </p:sp>
        <p:sp>
          <p:nvSpPr>
            <p:cNvPr id="26" name="TextBox 2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43061" y="7008040"/>
            <a:ext cx="15659064" cy="2372451"/>
            <a:chOff x="0" y="0"/>
            <a:chExt cx="4124198" cy="624843"/>
          </a:xfrm>
        </p:grpSpPr>
        <p:sp>
          <p:nvSpPr>
            <p:cNvPr id="7" name="Freeform 7"/>
            <p:cNvSpPr/>
            <p:nvPr/>
          </p:nvSpPr>
          <p:spPr>
            <a:xfrm>
              <a:off x="0" y="0"/>
              <a:ext cx="4124198" cy="624843"/>
            </a:xfrm>
            <a:custGeom>
              <a:avLst/>
              <a:gdLst/>
              <a:ahLst/>
              <a:cxnLst/>
              <a:rect l="l" t="t" r="r" b="b"/>
              <a:pathLst>
                <a:path w="4124198" h="624843">
                  <a:moveTo>
                    <a:pt x="3920998" y="0"/>
                  </a:moveTo>
                  <a:cubicBezTo>
                    <a:pt x="4033222" y="0"/>
                    <a:pt x="4124198" y="139876"/>
                    <a:pt x="4124198" y="312421"/>
                  </a:cubicBezTo>
                  <a:cubicBezTo>
                    <a:pt x="4124198" y="484967"/>
                    <a:pt x="4033222" y="624843"/>
                    <a:pt x="3920998" y="624843"/>
                  </a:cubicBezTo>
                  <a:lnTo>
                    <a:pt x="203200" y="624843"/>
                  </a:lnTo>
                  <a:cubicBezTo>
                    <a:pt x="90976" y="624843"/>
                    <a:pt x="0" y="484967"/>
                    <a:pt x="0" y="312421"/>
                  </a:cubicBezTo>
                  <a:cubicBezTo>
                    <a:pt x="0" y="139876"/>
                    <a:pt x="90976" y="0"/>
                    <a:pt x="203200" y="0"/>
                  </a:cubicBezTo>
                  <a:lnTo>
                    <a:pt x="3920998" y="0"/>
                  </a:lnTo>
                  <a:close/>
                </a:path>
              </a:pathLst>
            </a:custGeom>
            <a:solidFill>
              <a:srgbClr val="C2CBF8"/>
            </a:solidFill>
          </p:spPr>
        </p:sp>
        <p:sp>
          <p:nvSpPr>
            <p:cNvPr id="8" name="TextBox 8"/>
            <p:cNvSpPr txBox="1"/>
            <p:nvPr/>
          </p:nvSpPr>
          <p:spPr>
            <a:xfrm>
              <a:off x="0" y="-38100"/>
              <a:ext cx="4124198" cy="66294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927633" y="172593"/>
            <a:ext cx="5037035" cy="1169660"/>
            <a:chOff x="0" y="0"/>
            <a:chExt cx="1326626" cy="308059"/>
          </a:xfrm>
        </p:grpSpPr>
        <p:sp>
          <p:nvSpPr>
            <p:cNvPr id="10" name="Freeform 10"/>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1" name="TextBox 11"/>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graphicFrame>
        <p:nvGraphicFramePr>
          <p:cNvPr id="12" name="Table 12"/>
          <p:cNvGraphicFramePr>
            <a:graphicFrameLocks noGrp="1"/>
          </p:cNvGraphicFramePr>
          <p:nvPr/>
        </p:nvGraphicFramePr>
        <p:xfrm>
          <a:off x="1028700" y="1950265"/>
          <a:ext cx="16230600" cy="4743450"/>
        </p:xfrm>
        <a:graphic>
          <a:graphicData uri="http://schemas.openxmlformats.org/drawingml/2006/table">
            <a:tbl>
              <a:tblPr/>
              <a:tblGrid>
                <a:gridCol w="3243416"/>
                <a:gridCol w="4871884"/>
                <a:gridCol w="3089282"/>
                <a:gridCol w="5026018"/>
              </a:tblGrid>
              <a:tr h="1027427">
                <a:tc>
                  <a:txBody>
                    <a:bodyPr/>
                    <a:lstStyle/>
                    <a:p>
                      <a:pPr algn="ctr">
                        <a:lnSpc>
                          <a:spcPts val="2940"/>
                        </a:lnSpc>
                        <a:defRPr/>
                      </a:pPr>
                      <a:r>
                        <a:rPr lang="en-US" sz="2100" b="1">
                          <a:solidFill>
                            <a:srgbClr val="000000"/>
                          </a:solidFill>
                          <a:latin typeface="Open Sans Bold"/>
                          <a:ea typeface="Open Sans Bold"/>
                          <a:cs typeface="Open Sans Bold"/>
                          <a:sym typeface="Open Sans Bold"/>
                        </a:rPr>
                        <a:t>Paper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2CBF8"/>
                    </a:solidFill>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Kasus Study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2CBF8"/>
                    </a:solidFill>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2CBF8"/>
                    </a:solidFill>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Alasan Relevansi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2CBF8"/>
                    </a:solidFill>
                  </a:tcPr>
                </a:tc>
              </a:tr>
              <a:tr h="1238674">
                <a:tc>
                  <a:txBody>
                    <a:bodyPr/>
                    <a:lstStyle/>
                    <a:p>
                      <a:pPr algn="ctr">
                        <a:lnSpc>
                          <a:spcPts val="2940"/>
                        </a:lnSpc>
                        <a:defRPr/>
                      </a:pPr>
                      <a:r>
                        <a:rPr lang="en-US" sz="2100" b="1">
                          <a:solidFill>
                            <a:srgbClr val="000000"/>
                          </a:solidFill>
                          <a:latin typeface="Open Sans Bold"/>
                          <a:ea typeface="Open Sans Bold"/>
                          <a:cs typeface="Open Sans Bold"/>
                          <a:sym typeface="Open Sans Bold"/>
                        </a:rPr>
                        <a:t>Deteksi Masker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Klasifikasi 5 Jenis Masker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EfficientDetLite3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Akurasi tinggi, efisien pada edge device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238674">
                <a:tc>
                  <a:txBody>
                    <a:bodyPr/>
                    <a:lstStyle/>
                    <a:p>
                      <a:pPr algn="ctr">
                        <a:lnSpc>
                          <a:spcPts val="2940"/>
                        </a:lnSpc>
                        <a:defRPr/>
                      </a:pPr>
                      <a:r>
                        <a:rPr lang="en-US" sz="2100" b="1">
                          <a:solidFill>
                            <a:srgbClr val="000000"/>
                          </a:solidFill>
                          <a:latin typeface="Open Sans Bold"/>
                          <a:ea typeface="Open Sans Bold"/>
                          <a:cs typeface="Open Sans Bold"/>
                          <a:sym typeface="Open Sans Bold"/>
                        </a:rPr>
                        <a:t>BLT Citra Rumah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Klasifikasi citra rumah untuk menentukan kelayakan.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EfficientDet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Penerapan klasifikasi objek rill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238674">
                <a:tc>
                  <a:txBody>
                    <a:bodyPr/>
                    <a:lstStyle/>
                    <a:p>
                      <a:pPr algn="ctr">
                        <a:lnSpc>
                          <a:spcPts val="2940"/>
                        </a:lnSpc>
                        <a:defRPr/>
                      </a:pPr>
                      <a:r>
                        <a:rPr lang="en-US" sz="2100" b="1">
                          <a:solidFill>
                            <a:srgbClr val="000000"/>
                          </a:solidFill>
                          <a:latin typeface="Open Sans Bold"/>
                          <a:ea typeface="Open Sans Bold"/>
                          <a:cs typeface="Open Sans Bold"/>
                          <a:sym typeface="Open Sans Bold"/>
                        </a:rPr>
                        <a:t>Deteksi Mengantuk</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Mata Tertutup, Mulut Terbuka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EfficientDes vs YOLOv10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Open Sans Bold"/>
                          <a:ea typeface="Open Sans Bold"/>
                          <a:cs typeface="Open Sans Bold"/>
                          <a:sym typeface="Open Sans Bold"/>
                        </a:rPr>
                        <a:t>Perbandingan performa inference dan akurasi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13" name="TextBox 13"/>
          <p:cNvSpPr txBox="1"/>
          <p:nvPr/>
        </p:nvSpPr>
        <p:spPr>
          <a:xfrm>
            <a:off x="4547100" y="258763"/>
            <a:ext cx="9193799" cy="1377949"/>
          </a:xfrm>
          <a:prstGeom prst="rect">
            <a:avLst/>
          </a:prstGeom>
        </p:spPr>
        <p:txBody>
          <a:bodyPr lIns="0" tIns="0" rIns="0" bIns="0" rtlCol="0" anchor="t">
            <a:spAutoFit/>
          </a:bodyPr>
          <a:lstStyle/>
          <a:p>
            <a:pPr algn="l">
              <a:lnSpc>
                <a:spcPts val="11200"/>
              </a:lnSpc>
            </a:pPr>
            <a:r>
              <a:rPr lang="en-US" sz="8000">
                <a:solidFill>
                  <a:srgbClr val="080F46"/>
                </a:solidFill>
                <a:latin typeface="Peace Sans"/>
                <a:ea typeface="Peace Sans"/>
                <a:cs typeface="Peace Sans"/>
                <a:sym typeface="Peace Sans"/>
              </a:rPr>
              <a:t>PAPER ACUAN</a:t>
            </a:r>
          </a:p>
        </p:txBody>
      </p:sp>
      <p:sp>
        <p:nvSpPr>
          <p:cNvPr id="14" name="TextBox 14"/>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09</a:t>
            </a:r>
          </a:p>
        </p:txBody>
      </p:sp>
      <p:sp>
        <p:nvSpPr>
          <p:cNvPr id="15" name="TextBox 15"/>
          <p:cNvSpPr txBox="1"/>
          <p:nvPr/>
        </p:nvSpPr>
        <p:spPr>
          <a:xfrm>
            <a:off x="1957394" y="7134225"/>
            <a:ext cx="14430398" cy="2124075"/>
          </a:xfrm>
          <a:prstGeom prst="rect">
            <a:avLst/>
          </a:prstGeom>
        </p:spPr>
        <p:txBody>
          <a:bodyPr lIns="0" tIns="0" rIns="0" bIns="0" rtlCol="0" anchor="t">
            <a:spAutoFit/>
          </a:bodyPr>
          <a:lstStyle/>
          <a:p>
            <a:pPr algn="just">
              <a:lnSpc>
                <a:spcPts val="4200"/>
              </a:lnSpc>
            </a:pPr>
            <a:r>
              <a:rPr lang="en-US" sz="3000">
                <a:solidFill>
                  <a:srgbClr val="000000"/>
                </a:solidFill>
                <a:latin typeface="Glacial Indifference"/>
                <a:ea typeface="Glacial Indifference"/>
                <a:cs typeface="Glacial Indifference"/>
                <a:sym typeface="Glacial Indifference"/>
              </a:rPr>
              <a:t>Ketiga penelitian tersebut menunjukkan bahwa EfficientDet adalah pilihan model deteksi objek yang efisien, akurat, dan adaptif untuk berbagai kasus, mulai dari wajah manusia, lingkungan fisik, hingga ekspresi wajah. Ini menjadi dasar kuat bagi kami untuk menggunakan EfficientDet sebagai model utama dalam pengembangan proyek ini.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602</Words>
  <Application>Microsoft Office PowerPoint</Application>
  <PresentationFormat>Custom</PresentationFormat>
  <Paragraphs>83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Peace Sans</vt:lpstr>
      <vt:lpstr>Alice Bold</vt:lpstr>
      <vt:lpstr>Calibri</vt:lpstr>
      <vt:lpstr>Open Sans Bold</vt:lpstr>
      <vt:lpstr>Glacial Indifference Bold</vt:lpstr>
      <vt:lpstr>Glacial Indifference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 Robotik uts</dc:title>
  <cp:lastModifiedBy>cuydemo@hotmail.com</cp:lastModifiedBy>
  <cp:revision>2</cp:revision>
  <dcterms:created xsi:type="dcterms:W3CDTF">2006-08-16T00:00:00Z</dcterms:created>
  <dcterms:modified xsi:type="dcterms:W3CDTF">2025-04-24T01:37:14Z</dcterms:modified>
  <dc:identifier>DAGkm4Q19dA</dc:identifier>
</cp:coreProperties>
</file>