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592" r:id="rId3"/>
    <p:sldId id="1548" r:id="rId4"/>
    <p:sldId id="1547" r:id="rId5"/>
    <p:sldId id="1549" r:id="rId6"/>
    <p:sldId id="1480" r:id="rId7"/>
    <p:sldId id="1550" r:id="rId8"/>
    <p:sldId id="1551" r:id="rId9"/>
    <p:sldId id="1556" r:id="rId10"/>
    <p:sldId id="1554" r:id="rId11"/>
    <p:sldId id="1555" r:id="rId12"/>
    <p:sldId id="1557" r:id="rId13"/>
    <p:sldId id="1558" r:id="rId14"/>
    <p:sldId id="1561" r:id="rId15"/>
    <p:sldId id="1560" r:id="rId16"/>
    <p:sldId id="262" r:id="rId17"/>
  </p:sldIdLst>
  <p:sldSz cx="12192000" cy="6858000"/>
  <p:notesSz cx="9345613" cy="704532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90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>
      <p:cViewPr varScale="1">
        <p:scale>
          <a:sx n="108" d="100"/>
          <a:sy n="108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3F2603-3AF1-452C-8476-0BF457C83416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0E46E412-5502-4383-8DF5-47EC3F6D0DEC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Logistic Regression</a:t>
          </a:r>
          <a:endParaRPr lang="en-PK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81A5C1-1D9D-4B9C-B8E0-963695447E70}" type="parTrans" cxnId="{F5AC0C01-65EA-42A5-AC91-C3D8EDE1D478}">
      <dgm:prSet/>
      <dgm:spPr/>
      <dgm:t>
        <a:bodyPr/>
        <a:lstStyle/>
        <a:p>
          <a:endParaRPr lang="en-PK" sz="24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A0D288-8B2D-4240-85B0-7CEEFA15DF87}" type="sibTrans" cxnId="{F5AC0C01-65EA-42A5-AC91-C3D8EDE1D478}">
      <dgm:prSet/>
      <dgm:spPr/>
      <dgm:t>
        <a:bodyPr/>
        <a:lstStyle/>
        <a:p>
          <a:endParaRPr lang="en-PK" sz="24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C50B3F-5804-4B0F-B3CB-1FE1355DF30B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Binary</a:t>
          </a:r>
          <a:endParaRPr lang="en-PK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79491D-2D4C-4309-961C-13AE23C1AFC0}" type="parTrans" cxnId="{C2C919D6-A6E5-4D06-9E1D-0819DDD79E97}">
      <dgm:prSet/>
      <dgm:spPr/>
      <dgm:t>
        <a:bodyPr/>
        <a:lstStyle/>
        <a:p>
          <a:endParaRPr lang="en-PK" sz="24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8A4FA2-1EF4-444F-AD89-ADD946418BC9}" type="sibTrans" cxnId="{C2C919D6-A6E5-4D06-9E1D-0819DDD79E97}">
      <dgm:prSet/>
      <dgm:spPr/>
      <dgm:t>
        <a:bodyPr/>
        <a:lstStyle/>
        <a:p>
          <a:endParaRPr lang="en-PK" sz="24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77F900-B7E7-4EBE-8C87-CD9E911FEB8C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Nominal</a:t>
          </a:r>
          <a:endParaRPr lang="en-PK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6158D1-8A54-4157-97D5-E73DF7AD2897}" type="parTrans" cxnId="{43263BDF-BDFF-4F79-A609-D41BD8CE1BEC}">
      <dgm:prSet/>
      <dgm:spPr/>
      <dgm:t>
        <a:bodyPr/>
        <a:lstStyle/>
        <a:p>
          <a:endParaRPr lang="en-PK" sz="24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CCAB54-E857-4730-81FA-38A28F777296}" type="sibTrans" cxnId="{43263BDF-BDFF-4F79-A609-D41BD8CE1BEC}">
      <dgm:prSet/>
      <dgm:spPr/>
      <dgm:t>
        <a:bodyPr/>
        <a:lstStyle/>
        <a:p>
          <a:endParaRPr lang="en-PK" sz="24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38D58F-50BC-4EFE-B342-9370CCEEBCF0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Ordinal</a:t>
          </a:r>
          <a:endParaRPr lang="en-PK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C79FF9-9299-488D-91BC-6CF9F01C8A1F}" type="parTrans" cxnId="{36A79BF2-BD4D-4074-9B0E-5B76370EC32B}">
      <dgm:prSet/>
      <dgm:spPr/>
      <dgm:t>
        <a:bodyPr/>
        <a:lstStyle/>
        <a:p>
          <a:endParaRPr lang="en-PK" sz="24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6D41D7-30EE-4923-A6D1-960E4DFCE297}" type="sibTrans" cxnId="{36A79BF2-BD4D-4074-9B0E-5B76370EC32B}">
      <dgm:prSet/>
      <dgm:spPr/>
      <dgm:t>
        <a:bodyPr/>
        <a:lstStyle/>
        <a:p>
          <a:endParaRPr lang="en-PK" sz="24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88EE3A-310F-4DD8-9757-777CED147844}" type="pres">
      <dgm:prSet presAssocID="{253F2603-3AF1-452C-8476-0BF457C834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20AFED9-887F-43D6-A9D0-2A2631A0C9C4}" type="pres">
      <dgm:prSet presAssocID="{0E46E412-5502-4383-8DF5-47EC3F6D0DEC}" presName="hierRoot1" presStyleCnt="0">
        <dgm:presLayoutVars>
          <dgm:hierBranch val="init"/>
        </dgm:presLayoutVars>
      </dgm:prSet>
      <dgm:spPr/>
    </dgm:pt>
    <dgm:pt modelId="{6C14F9B6-370F-44EF-85F6-DF85CE4CEAAB}" type="pres">
      <dgm:prSet presAssocID="{0E46E412-5502-4383-8DF5-47EC3F6D0DEC}" presName="rootComposite1" presStyleCnt="0"/>
      <dgm:spPr/>
    </dgm:pt>
    <dgm:pt modelId="{EBA6C675-4CB4-4D48-BFE3-4B35E55B2CA2}" type="pres">
      <dgm:prSet presAssocID="{0E46E412-5502-4383-8DF5-47EC3F6D0DEC}" presName="rootText1" presStyleLbl="node0" presStyleIdx="0" presStyleCnt="1" custScaleY="70570" custLinFactNeighborX="-70" custLinFactNeighborY="-17133">
        <dgm:presLayoutVars>
          <dgm:chPref val="3"/>
        </dgm:presLayoutVars>
      </dgm:prSet>
      <dgm:spPr/>
    </dgm:pt>
    <dgm:pt modelId="{86D0FDD9-CED9-45B9-B83E-D4AB165379F1}" type="pres">
      <dgm:prSet presAssocID="{0E46E412-5502-4383-8DF5-47EC3F6D0DEC}" presName="rootConnector1" presStyleLbl="node1" presStyleIdx="0" presStyleCnt="0"/>
      <dgm:spPr/>
    </dgm:pt>
    <dgm:pt modelId="{5193259F-7183-4A6F-A7D7-FEC113F84369}" type="pres">
      <dgm:prSet presAssocID="{0E46E412-5502-4383-8DF5-47EC3F6D0DEC}" presName="hierChild2" presStyleCnt="0"/>
      <dgm:spPr/>
    </dgm:pt>
    <dgm:pt modelId="{015A29EF-4DA9-4B13-889F-B80C3A13BA10}" type="pres">
      <dgm:prSet presAssocID="{7779491D-2D4C-4309-961C-13AE23C1AFC0}" presName="Name37" presStyleLbl="parChTrans1D2" presStyleIdx="0" presStyleCnt="3"/>
      <dgm:spPr/>
    </dgm:pt>
    <dgm:pt modelId="{CB3CA7D4-CBD0-48B7-B190-EB5C6B2F985A}" type="pres">
      <dgm:prSet presAssocID="{C3C50B3F-5804-4B0F-B3CB-1FE1355DF30B}" presName="hierRoot2" presStyleCnt="0">
        <dgm:presLayoutVars>
          <dgm:hierBranch val="init"/>
        </dgm:presLayoutVars>
      </dgm:prSet>
      <dgm:spPr/>
    </dgm:pt>
    <dgm:pt modelId="{2DA135C7-E037-4939-BD30-7C2CAAF42FEB}" type="pres">
      <dgm:prSet presAssocID="{C3C50B3F-5804-4B0F-B3CB-1FE1355DF30B}" presName="rootComposite" presStyleCnt="0"/>
      <dgm:spPr/>
    </dgm:pt>
    <dgm:pt modelId="{518C82BA-45D2-489C-8222-93196E24D6ED}" type="pres">
      <dgm:prSet presAssocID="{C3C50B3F-5804-4B0F-B3CB-1FE1355DF30B}" presName="rootText" presStyleLbl="node2" presStyleIdx="0" presStyleCnt="3" custScaleY="39379" custLinFactNeighborX="-65164" custLinFactNeighborY="69">
        <dgm:presLayoutVars>
          <dgm:chPref val="3"/>
        </dgm:presLayoutVars>
      </dgm:prSet>
      <dgm:spPr/>
    </dgm:pt>
    <dgm:pt modelId="{29BE6374-8525-47DF-AE58-34CB27865DF4}" type="pres">
      <dgm:prSet presAssocID="{C3C50B3F-5804-4B0F-B3CB-1FE1355DF30B}" presName="rootConnector" presStyleLbl="node2" presStyleIdx="0" presStyleCnt="3"/>
      <dgm:spPr/>
    </dgm:pt>
    <dgm:pt modelId="{82196A6B-C43F-4C19-835F-6D93740D7AEF}" type="pres">
      <dgm:prSet presAssocID="{C3C50B3F-5804-4B0F-B3CB-1FE1355DF30B}" presName="hierChild4" presStyleCnt="0"/>
      <dgm:spPr/>
    </dgm:pt>
    <dgm:pt modelId="{7BFDD497-3DE0-4F6E-A5AE-843932E426DD}" type="pres">
      <dgm:prSet presAssocID="{C3C50B3F-5804-4B0F-B3CB-1FE1355DF30B}" presName="hierChild5" presStyleCnt="0"/>
      <dgm:spPr/>
    </dgm:pt>
    <dgm:pt modelId="{A139F6C6-BAF9-4333-8129-5413891FDD54}" type="pres">
      <dgm:prSet presAssocID="{B66158D1-8A54-4157-97D5-E73DF7AD2897}" presName="Name37" presStyleLbl="parChTrans1D2" presStyleIdx="1" presStyleCnt="3"/>
      <dgm:spPr/>
    </dgm:pt>
    <dgm:pt modelId="{52B5B405-3958-4202-82F7-94D47C284B78}" type="pres">
      <dgm:prSet presAssocID="{FB77F900-B7E7-4EBE-8C87-CD9E911FEB8C}" presName="hierRoot2" presStyleCnt="0">
        <dgm:presLayoutVars>
          <dgm:hierBranch val="init"/>
        </dgm:presLayoutVars>
      </dgm:prSet>
      <dgm:spPr/>
    </dgm:pt>
    <dgm:pt modelId="{F7379C20-F50A-40D9-A4E2-BEDEBBECC8AC}" type="pres">
      <dgm:prSet presAssocID="{FB77F900-B7E7-4EBE-8C87-CD9E911FEB8C}" presName="rootComposite" presStyleCnt="0"/>
      <dgm:spPr/>
    </dgm:pt>
    <dgm:pt modelId="{566AF2F6-68C2-43AA-8FDF-038274EBA22A}" type="pres">
      <dgm:prSet presAssocID="{FB77F900-B7E7-4EBE-8C87-CD9E911FEB8C}" presName="rootText" presStyleLbl="node2" presStyleIdx="1" presStyleCnt="3" custScaleY="39379" custLinFactNeighborX="0" custLinFactNeighborY="1935">
        <dgm:presLayoutVars>
          <dgm:chPref val="3"/>
        </dgm:presLayoutVars>
      </dgm:prSet>
      <dgm:spPr/>
    </dgm:pt>
    <dgm:pt modelId="{3812B398-0034-4699-9155-4513E9ABD07C}" type="pres">
      <dgm:prSet presAssocID="{FB77F900-B7E7-4EBE-8C87-CD9E911FEB8C}" presName="rootConnector" presStyleLbl="node2" presStyleIdx="1" presStyleCnt="3"/>
      <dgm:spPr/>
    </dgm:pt>
    <dgm:pt modelId="{7845AAA8-4D53-4BB9-B7FB-56049E0B93CC}" type="pres">
      <dgm:prSet presAssocID="{FB77F900-B7E7-4EBE-8C87-CD9E911FEB8C}" presName="hierChild4" presStyleCnt="0"/>
      <dgm:spPr/>
    </dgm:pt>
    <dgm:pt modelId="{2FE747B2-5B20-4004-9D42-80E90133CB2B}" type="pres">
      <dgm:prSet presAssocID="{FB77F900-B7E7-4EBE-8C87-CD9E911FEB8C}" presName="hierChild5" presStyleCnt="0"/>
      <dgm:spPr/>
    </dgm:pt>
    <dgm:pt modelId="{7B8A80D5-F916-4948-94C9-4CEB34D3226C}" type="pres">
      <dgm:prSet presAssocID="{2EC79FF9-9299-488D-91BC-6CF9F01C8A1F}" presName="Name37" presStyleLbl="parChTrans1D2" presStyleIdx="2" presStyleCnt="3"/>
      <dgm:spPr/>
    </dgm:pt>
    <dgm:pt modelId="{0F02C210-D96C-4003-B618-6F18929E33C3}" type="pres">
      <dgm:prSet presAssocID="{C238D58F-50BC-4EFE-B342-9370CCEEBCF0}" presName="hierRoot2" presStyleCnt="0">
        <dgm:presLayoutVars>
          <dgm:hierBranch val="init"/>
        </dgm:presLayoutVars>
      </dgm:prSet>
      <dgm:spPr/>
    </dgm:pt>
    <dgm:pt modelId="{40797F00-39B3-4658-B268-6182391E4459}" type="pres">
      <dgm:prSet presAssocID="{C238D58F-50BC-4EFE-B342-9370CCEEBCF0}" presName="rootComposite" presStyleCnt="0"/>
      <dgm:spPr/>
    </dgm:pt>
    <dgm:pt modelId="{6DA60F40-413C-4A13-A6E0-06FD6DC01232}" type="pres">
      <dgm:prSet presAssocID="{C238D58F-50BC-4EFE-B342-9370CCEEBCF0}" presName="rootText" presStyleLbl="node2" presStyleIdx="2" presStyleCnt="3" custScaleY="39379" custLinFactNeighborX="72729" custLinFactNeighborY="999">
        <dgm:presLayoutVars>
          <dgm:chPref val="3"/>
        </dgm:presLayoutVars>
      </dgm:prSet>
      <dgm:spPr/>
    </dgm:pt>
    <dgm:pt modelId="{CB50EB21-CE9C-4FD2-AF94-8135A097DEFD}" type="pres">
      <dgm:prSet presAssocID="{C238D58F-50BC-4EFE-B342-9370CCEEBCF0}" presName="rootConnector" presStyleLbl="node2" presStyleIdx="2" presStyleCnt="3"/>
      <dgm:spPr/>
    </dgm:pt>
    <dgm:pt modelId="{8B18F389-7E1B-4099-BA35-CBBC2705A2F0}" type="pres">
      <dgm:prSet presAssocID="{C238D58F-50BC-4EFE-B342-9370CCEEBCF0}" presName="hierChild4" presStyleCnt="0"/>
      <dgm:spPr/>
    </dgm:pt>
    <dgm:pt modelId="{0D5670F6-B476-4758-BAD8-3B8D5CE88EC3}" type="pres">
      <dgm:prSet presAssocID="{C238D58F-50BC-4EFE-B342-9370CCEEBCF0}" presName="hierChild5" presStyleCnt="0"/>
      <dgm:spPr/>
    </dgm:pt>
    <dgm:pt modelId="{E1803916-3FFC-418E-B48C-B546DB050D1F}" type="pres">
      <dgm:prSet presAssocID="{0E46E412-5502-4383-8DF5-47EC3F6D0DEC}" presName="hierChild3" presStyleCnt="0"/>
      <dgm:spPr/>
    </dgm:pt>
  </dgm:ptLst>
  <dgm:cxnLst>
    <dgm:cxn modelId="{F5AC0C01-65EA-42A5-AC91-C3D8EDE1D478}" srcId="{253F2603-3AF1-452C-8476-0BF457C83416}" destId="{0E46E412-5502-4383-8DF5-47EC3F6D0DEC}" srcOrd="0" destOrd="0" parTransId="{2481A5C1-1D9D-4B9C-B8E0-963695447E70}" sibTransId="{7EA0D288-8B2D-4240-85B0-7CEEFA15DF87}"/>
    <dgm:cxn modelId="{EE9F0518-F34C-495D-A012-0703AED6B687}" type="presOf" srcId="{C238D58F-50BC-4EFE-B342-9370CCEEBCF0}" destId="{CB50EB21-CE9C-4FD2-AF94-8135A097DEFD}" srcOrd="1" destOrd="0" presId="urn:microsoft.com/office/officeart/2005/8/layout/orgChart1"/>
    <dgm:cxn modelId="{AC2B9C29-FCF0-4998-941E-0732C6412FB8}" type="presOf" srcId="{FB77F900-B7E7-4EBE-8C87-CD9E911FEB8C}" destId="{566AF2F6-68C2-43AA-8FDF-038274EBA22A}" srcOrd="0" destOrd="0" presId="urn:microsoft.com/office/officeart/2005/8/layout/orgChart1"/>
    <dgm:cxn modelId="{06530B3C-3020-4346-81F9-BFC8EC540E02}" type="presOf" srcId="{C238D58F-50BC-4EFE-B342-9370CCEEBCF0}" destId="{6DA60F40-413C-4A13-A6E0-06FD6DC01232}" srcOrd="0" destOrd="0" presId="urn:microsoft.com/office/officeart/2005/8/layout/orgChart1"/>
    <dgm:cxn modelId="{B3D2C93D-16A5-49D5-9811-DC1575723F48}" type="presOf" srcId="{C3C50B3F-5804-4B0F-B3CB-1FE1355DF30B}" destId="{29BE6374-8525-47DF-AE58-34CB27865DF4}" srcOrd="1" destOrd="0" presId="urn:microsoft.com/office/officeart/2005/8/layout/orgChart1"/>
    <dgm:cxn modelId="{49F0B44E-7FC6-4A0A-AF69-C35432F00725}" type="presOf" srcId="{253F2603-3AF1-452C-8476-0BF457C83416}" destId="{7B88EE3A-310F-4DD8-9757-777CED147844}" srcOrd="0" destOrd="0" presId="urn:microsoft.com/office/officeart/2005/8/layout/orgChart1"/>
    <dgm:cxn modelId="{27760596-B66C-445A-A7C1-3C3D42E0CA57}" type="presOf" srcId="{2EC79FF9-9299-488D-91BC-6CF9F01C8A1F}" destId="{7B8A80D5-F916-4948-94C9-4CEB34D3226C}" srcOrd="0" destOrd="0" presId="urn:microsoft.com/office/officeart/2005/8/layout/orgChart1"/>
    <dgm:cxn modelId="{D7C00F96-25C9-4742-9190-A558812A815B}" type="presOf" srcId="{C3C50B3F-5804-4B0F-B3CB-1FE1355DF30B}" destId="{518C82BA-45D2-489C-8222-93196E24D6ED}" srcOrd="0" destOrd="0" presId="urn:microsoft.com/office/officeart/2005/8/layout/orgChart1"/>
    <dgm:cxn modelId="{13B9ECAB-EBF1-4354-81A1-068FD6205F41}" type="presOf" srcId="{0E46E412-5502-4383-8DF5-47EC3F6D0DEC}" destId="{86D0FDD9-CED9-45B9-B83E-D4AB165379F1}" srcOrd="1" destOrd="0" presId="urn:microsoft.com/office/officeart/2005/8/layout/orgChart1"/>
    <dgm:cxn modelId="{F7C0D1BA-45C3-4DB6-B091-5444568C89B8}" type="presOf" srcId="{B66158D1-8A54-4157-97D5-E73DF7AD2897}" destId="{A139F6C6-BAF9-4333-8129-5413891FDD54}" srcOrd="0" destOrd="0" presId="urn:microsoft.com/office/officeart/2005/8/layout/orgChart1"/>
    <dgm:cxn modelId="{64918EBE-64FA-4154-AF69-18D16A9BA9B4}" type="presOf" srcId="{FB77F900-B7E7-4EBE-8C87-CD9E911FEB8C}" destId="{3812B398-0034-4699-9155-4513E9ABD07C}" srcOrd="1" destOrd="0" presId="urn:microsoft.com/office/officeart/2005/8/layout/orgChart1"/>
    <dgm:cxn modelId="{3B1D27CB-8B46-48FA-94D2-7030E425B455}" type="presOf" srcId="{0E46E412-5502-4383-8DF5-47EC3F6D0DEC}" destId="{EBA6C675-4CB4-4D48-BFE3-4B35E55B2CA2}" srcOrd="0" destOrd="0" presId="urn:microsoft.com/office/officeart/2005/8/layout/orgChart1"/>
    <dgm:cxn modelId="{3462BFD4-8CD2-4DB9-85DF-B94EF83F6699}" type="presOf" srcId="{7779491D-2D4C-4309-961C-13AE23C1AFC0}" destId="{015A29EF-4DA9-4B13-889F-B80C3A13BA10}" srcOrd="0" destOrd="0" presId="urn:microsoft.com/office/officeart/2005/8/layout/orgChart1"/>
    <dgm:cxn modelId="{C2C919D6-A6E5-4D06-9E1D-0819DDD79E97}" srcId="{0E46E412-5502-4383-8DF5-47EC3F6D0DEC}" destId="{C3C50B3F-5804-4B0F-B3CB-1FE1355DF30B}" srcOrd="0" destOrd="0" parTransId="{7779491D-2D4C-4309-961C-13AE23C1AFC0}" sibTransId="{838A4FA2-1EF4-444F-AD89-ADD946418BC9}"/>
    <dgm:cxn modelId="{43263BDF-BDFF-4F79-A609-D41BD8CE1BEC}" srcId="{0E46E412-5502-4383-8DF5-47EC3F6D0DEC}" destId="{FB77F900-B7E7-4EBE-8C87-CD9E911FEB8C}" srcOrd="1" destOrd="0" parTransId="{B66158D1-8A54-4157-97D5-E73DF7AD2897}" sibTransId="{F6CCAB54-E857-4730-81FA-38A28F777296}"/>
    <dgm:cxn modelId="{36A79BF2-BD4D-4074-9B0E-5B76370EC32B}" srcId="{0E46E412-5502-4383-8DF5-47EC3F6D0DEC}" destId="{C238D58F-50BC-4EFE-B342-9370CCEEBCF0}" srcOrd="2" destOrd="0" parTransId="{2EC79FF9-9299-488D-91BC-6CF9F01C8A1F}" sibTransId="{3D6D41D7-30EE-4923-A6D1-960E4DFCE297}"/>
    <dgm:cxn modelId="{0C9E2FD3-B008-48BD-B4B6-CDF756CCCB18}" type="presParOf" srcId="{7B88EE3A-310F-4DD8-9757-777CED147844}" destId="{A20AFED9-887F-43D6-A9D0-2A2631A0C9C4}" srcOrd="0" destOrd="0" presId="urn:microsoft.com/office/officeart/2005/8/layout/orgChart1"/>
    <dgm:cxn modelId="{6AC3B94B-B540-44FC-9170-DF9FE2D470E0}" type="presParOf" srcId="{A20AFED9-887F-43D6-A9D0-2A2631A0C9C4}" destId="{6C14F9B6-370F-44EF-85F6-DF85CE4CEAAB}" srcOrd="0" destOrd="0" presId="urn:microsoft.com/office/officeart/2005/8/layout/orgChart1"/>
    <dgm:cxn modelId="{F9DFE69B-F0B3-4CB1-BC16-44A749720820}" type="presParOf" srcId="{6C14F9B6-370F-44EF-85F6-DF85CE4CEAAB}" destId="{EBA6C675-4CB4-4D48-BFE3-4B35E55B2CA2}" srcOrd="0" destOrd="0" presId="urn:microsoft.com/office/officeart/2005/8/layout/orgChart1"/>
    <dgm:cxn modelId="{91BE38A1-A6B2-4439-8191-CF7572CCD365}" type="presParOf" srcId="{6C14F9B6-370F-44EF-85F6-DF85CE4CEAAB}" destId="{86D0FDD9-CED9-45B9-B83E-D4AB165379F1}" srcOrd="1" destOrd="0" presId="urn:microsoft.com/office/officeart/2005/8/layout/orgChart1"/>
    <dgm:cxn modelId="{ECAD3C8C-EE06-4777-AC44-749B57130005}" type="presParOf" srcId="{A20AFED9-887F-43D6-A9D0-2A2631A0C9C4}" destId="{5193259F-7183-4A6F-A7D7-FEC113F84369}" srcOrd="1" destOrd="0" presId="urn:microsoft.com/office/officeart/2005/8/layout/orgChart1"/>
    <dgm:cxn modelId="{5BAE727F-0AEF-4FF5-B1EF-42E37BDBB0E1}" type="presParOf" srcId="{5193259F-7183-4A6F-A7D7-FEC113F84369}" destId="{015A29EF-4DA9-4B13-889F-B80C3A13BA10}" srcOrd="0" destOrd="0" presId="urn:microsoft.com/office/officeart/2005/8/layout/orgChart1"/>
    <dgm:cxn modelId="{93123E70-9EC4-4B09-AC6F-A43E5C9882CA}" type="presParOf" srcId="{5193259F-7183-4A6F-A7D7-FEC113F84369}" destId="{CB3CA7D4-CBD0-48B7-B190-EB5C6B2F985A}" srcOrd="1" destOrd="0" presId="urn:microsoft.com/office/officeart/2005/8/layout/orgChart1"/>
    <dgm:cxn modelId="{CCCD5154-B5E2-4E65-804E-DB6B5F3ECC9E}" type="presParOf" srcId="{CB3CA7D4-CBD0-48B7-B190-EB5C6B2F985A}" destId="{2DA135C7-E037-4939-BD30-7C2CAAF42FEB}" srcOrd="0" destOrd="0" presId="urn:microsoft.com/office/officeart/2005/8/layout/orgChart1"/>
    <dgm:cxn modelId="{4B4F822D-27D9-4D07-AB67-88DE14F8F587}" type="presParOf" srcId="{2DA135C7-E037-4939-BD30-7C2CAAF42FEB}" destId="{518C82BA-45D2-489C-8222-93196E24D6ED}" srcOrd="0" destOrd="0" presId="urn:microsoft.com/office/officeart/2005/8/layout/orgChart1"/>
    <dgm:cxn modelId="{82D7FDA8-3586-4ECD-BB29-269CCDD5D622}" type="presParOf" srcId="{2DA135C7-E037-4939-BD30-7C2CAAF42FEB}" destId="{29BE6374-8525-47DF-AE58-34CB27865DF4}" srcOrd="1" destOrd="0" presId="urn:microsoft.com/office/officeart/2005/8/layout/orgChart1"/>
    <dgm:cxn modelId="{20C943E6-77AF-46EF-AD14-95CE70A40BF7}" type="presParOf" srcId="{CB3CA7D4-CBD0-48B7-B190-EB5C6B2F985A}" destId="{82196A6B-C43F-4C19-835F-6D93740D7AEF}" srcOrd="1" destOrd="0" presId="urn:microsoft.com/office/officeart/2005/8/layout/orgChart1"/>
    <dgm:cxn modelId="{6878665B-8FAA-4635-A79E-D08DE3D53DE4}" type="presParOf" srcId="{CB3CA7D4-CBD0-48B7-B190-EB5C6B2F985A}" destId="{7BFDD497-3DE0-4F6E-A5AE-843932E426DD}" srcOrd="2" destOrd="0" presId="urn:microsoft.com/office/officeart/2005/8/layout/orgChart1"/>
    <dgm:cxn modelId="{3B39EC24-8E2A-4CCE-AFB0-5C53C7A199B7}" type="presParOf" srcId="{5193259F-7183-4A6F-A7D7-FEC113F84369}" destId="{A139F6C6-BAF9-4333-8129-5413891FDD54}" srcOrd="2" destOrd="0" presId="urn:microsoft.com/office/officeart/2005/8/layout/orgChart1"/>
    <dgm:cxn modelId="{37B545E3-DAB7-492F-9330-6D0061919C56}" type="presParOf" srcId="{5193259F-7183-4A6F-A7D7-FEC113F84369}" destId="{52B5B405-3958-4202-82F7-94D47C284B78}" srcOrd="3" destOrd="0" presId="urn:microsoft.com/office/officeart/2005/8/layout/orgChart1"/>
    <dgm:cxn modelId="{74371881-84A2-4BC1-9F7F-516EBDC2EE54}" type="presParOf" srcId="{52B5B405-3958-4202-82F7-94D47C284B78}" destId="{F7379C20-F50A-40D9-A4E2-BEDEBBECC8AC}" srcOrd="0" destOrd="0" presId="urn:microsoft.com/office/officeart/2005/8/layout/orgChart1"/>
    <dgm:cxn modelId="{AD687600-0E38-4A3C-B2FE-89B547D24AF9}" type="presParOf" srcId="{F7379C20-F50A-40D9-A4E2-BEDEBBECC8AC}" destId="{566AF2F6-68C2-43AA-8FDF-038274EBA22A}" srcOrd="0" destOrd="0" presId="urn:microsoft.com/office/officeart/2005/8/layout/orgChart1"/>
    <dgm:cxn modelId="{394859E4-23C8-432D-938E-4E38175D8C7B}" type="presParOf" srcId="{F7379C20-F50A-40D9-A4E2-BEDEBBECC8AC}" destId="{3812B398-0034-4699-9155-4513E9ABD07C}" srcOrd="1" destOrd="0" presId="urn:microsoft.com/office/officeart/2005/8/layout/orgChart1"/>
    <dgm:cxn modelId="{141A02DE-8756-4861-B3BA-6210B2DB1DD9}" type="presParOf" srcId="{52B5B405-3958-4202-82F7-94D47C284B78}" destId="{7845AAA8-4D53-4BB9-B7FB-56049E0B93CC}" srcOrd="1" destOrd="0" presId="urn:microsoft.com/office/officeart/2005/8/layout/orgChart1"/>
    <dgm:cxn modelId="{9DA92332-1458-4D04-BCBF-1FAC05C5ED72}" type="presParOf" srcId="{52B5B405-3958-4202-82F7-94D47C284B78}" destId="{2FE747B2-5B20-4004-9D42-80E90133CB2B}" srcOrd="2" destOrd="0" presId="urn:microsoft.com/office/officeart/2005/8/layout/orgChart1"/>
    <dgm:cxn modelId="{34BDB1CB-25CA-4DD7-B149-54E4C6CE055E}" type="presParOf" srcId="{5193259F-7183-4A6F-A7D7-FEC113F84369}" destId="{7B8A80D5-F916-4948-94C9-4CEB34D3226C}" srcOrd="4" destOrd="0" presId="urn:microsoft.com/office/officeart/2005/8/layout/orgChart1"/>
    <dgm:cxn modelId="{229D6F7C-A3F5-45DA-A2C7-B11B9A33D95F}" type="presParOf" srcId="{5193259F-7183-4A6F-A7D7-FEC113F84369}" destId="{0F02C210-D96C-4003-B618-6F18929E33C3}" srcOrd="5" destOrd="0" presId="urn:microsoft.com/office/officeart/2005/8/layout/orgChart1"/>
    <dgm:cxn modelId="{005042A6-4A2B-4235-BDF8-9AB43EE8C28C}" type="presParOf" srcId="{0F02C210-D96C-4003-B618-6F18929E33C3}" destId="{40797F00-39B3-4658-B268-6182391E4459}" srcOrd="0" destOrd="0" presId="urn:microsoft.com/office/officeart/2005/8/layout/orgChart1"/>
    <dgm:cxn modelId="{D530DB84-5C98-4063-AB74-B6B413E00C35}" type="presParOf" srcId="{40797F00-39B3-4658-B268-6182391E4459}" destId="{6DA60F40-413C-4A13-A6E0-06FD6DC01232}" srcOrd="0" destOrd="0" presId="urn:microsoft.com/office/officeart/2005/8/layout/orgChart1"/>
    <dgm:cxn modelId="{AB143F43-F040-44B3-8D87-3C8AF7A3294E}" type="presParOf" srcId="{40797F00-39B3-4658-B268-6182391E4459}" destId="{CB50EB21-CE9C-4FD2-AF94-8135A097DEFD}" srcOrd="1" destOrd="0" presId="urn:microsoft.com/office/officeart/2005/8/layout/orgChart1"/>
    <dgm:cxn modelId="{2E7818BE-3876-43F6-A1C3-0FD79FEA130E}" type="presParOf" srcId="{0F02C210-D96C-4003-B618-6F18929E33C3}" destId="{8B18F389-7E1B-4099-BA35-CBBC2705A2F0}" srcOrd="1" destOrd="0" presId="urn:microsoft.com/office/officeart/2005/8/layout/orgChart1"/>
    <dgm:cxn modelId="{7E90ECC2-DC37-4ACE-BBD2-6BA06796FB32}" type="presParOf" srcId="{0F02C210-D96C-4003-B618-6F18929E33C3}" destId="{0D5670F6-B476-4758-BAD8-3B8D5CE88EC3}" srcOrd="2" destOrd="0" presId="urn:microsoft.com/office/officeart/2005/8/layout/orgChart1"/>
    <dgm:cxn modelId="{120DFEE5-6043-406E-9C93-F1604D938655}" type="presParOf" srcId="{A20AFED9-887F-43D6-A9D0-2A2631A0C9C4}" destId="{E1803916-3FFC-418E-B48C-B546DB050D1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A80D5-F916-4948-94C9-4CEB34D3226C}">
      <dsp:nvSpPr>
        <dsp:cNvPr id="0" name=""/>
        <dsp:cNvSpPr/>
      </dsp:nvSpPr>
      <dsp:spPr>
        <a:xfrm>
          <a:off x="5750745" y="1310455"/>
          <a:ext cx="4073487" cy="1011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8187"/>
              </a:lnTo>
              <a:lnTo>
                <a:pt x="4073487" y="658187"/>
              </a:lnTo>
              <a:lnTo>
                <a:pt x="4073487" y="10114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9F6C6-BAF9-4333-8129-5413891FDD54}">
      <dsp:nvSpPr>
        <dsp:cNvPr id="0" name=""/>
        <dsp:cNvSpPr/>
      </dsp:nvSpPr>
      <dsp:spPr>
        <a:xfrm>
          <a:off x="5705025" y="1310455"/>
          <a:ext cx="91440" cy="10271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930"/>
              </a:lnTo>
              <a:lnTo>
                <a:pt x="48074" y="673930"/>
              </a:lnTo>
              <a:lnTo>
                <a:pt x="48074" y="10271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A29EF-4DA9-4B13-889F-B80C3A13BA10}">
      <dsp:nvSpPr>
        <dsp:cNvPr id="0" name=""/>
        <dsp:cNvSpPr/>
      </dsp:nvSpPr>
      <dsp:spPr>
        <a:xfrm>
          <a:off x="1681967" y="1310455"/>
          <a:ext cx="4068778" cy="995758"/>
        </a:xfrm>
        <a:custGeom>
          <a:avLst/>
          <a:gdLst/>
          <a:ahLst/>
          <a:cxnLst/>
          <a:rect l="0" t="0" r="0" b="0"/>
          <a:pathLst>
            <a:path>
              <a:moveTo>
                <a:pt x="4068778" y="0"/>
              </a:moveTo>
              <a:lnTo>
                <a:pt x="4068778" y="642545"/>
              </a:lnTo>
              <a:lnTo>
                <a:pt x="0" y="642545"/>
              </a:lnTo>
              <a:lnTo>
                <a:pt x="0" y="9957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6C675-4CB4-4D48-BFE3-4B35E55B2CA2}">
      <dsp:nvSpPr>
        <dsp:cNvPr id="0" name=""/>
        <dsp:cNvSpPr/>
      </dsp:nvSpPr>
      <dsp:spPr>
        <a:xfrm>
          <a:off x="4068778" y="123491"/>
          <a:ext cx="3363934" cy="1186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Logistic Regression</a:t>
          </a:r>
          <a:endParaRPr lang="en-PK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68778" y="123491"/>
        <a:ext cx="3363934" cy="1186964"/>
      </dsp:txXfrm>
    </dsp:sp>
    <dsp:sp modelId="{518C82BA-45D2-489C-8222-93196E24D6ED}">
      <dsp:nvSpPr>
        <dsp:cNvPr id="0" name=""/>
        <dsp:cNvSpPr/>
      </dsp:nvSpPr>
      <dsp:spPr>
        <a:xfrm>
          <a:off x="0" y="2306213"/>
          <a:ext cx="3363934" cy="662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Binary</a:t>
          </a:r>
          <a:endParaRPr lang="en-PK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306213"/>
        <a:ext cx="3363934" cy="662341"/>
      </dsp:txXfrm>
    </dsp:sp>
    <dsp:sp modelId="{566AF2F6-68C2-43AA-8FDF-038274EBA22A}">
      <dsp:nvSpPr>
        <dsp:cNvPr id="0" name=""/>
        <dsp:cNvSpPr/>
      </dsp:nvSpPr>
      <dsp:spPr>
        <a:xfrm>
          <a:off x="4071132" y="2337599"/>
          <a:ext cx="3363934" cy="662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Nominal</a:t>
          </a:r>
          <a:endParaRPr lang="en-PK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71132" y="2337599"/>
        <a:ext cx="3363934" cy="662341"/>
      </dsp:txXfrm>
    </dsp:sp>
    <dsp:sp modelId="{6DA60F40-413C-4A13-A6E0-06FD6DC01232}">
      <dsp:nvSpPr>
        <dsp:cNvPr id="0" name=""/>
        <dsp:cNvSpPr/>
      </dsp:nvSpPr>
      <dsp:spPr>
        <a:xfrm>
          <a:off x="8142265" y="2321856"/>
          <a:ext cx="3363934" cy="662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Ordinal</a:t>
          </a:r>
          <a:endParaRPr lang="en-PK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42265" y="2321856"/>
        <a:ext cx="3363934" cy="662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49713" cy="352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94313" y="0"/>
            <a:ext cx="4049712" cy="352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B1C01C-6895-4658-8CC1-937C051D9850}" type="datetimeFigureOut">
              <a:rPr lang="en-US"/>
              <a:pPr>
                <a:defRPr/>
              </a:pPr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2900"/>
            <a:ext cx="4049713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94313" y="6692900"/>
            <a:ext cx="4049712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17F5BB6-0C40-4056-87E6-5E09CFB5A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3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497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94313" y="0"/>
            <a:ext cx="4049712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25688" y="528638"/>
            <a:ext cx="4694237" cy="2641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3346450"/>
            <a:ext cx="7475537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91313"/>
            <a:ext cx="40497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94313" y="6691313"/>
            <a:ext cx="4049712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3F5A207-DF0B-4E05-A2B2-4625190D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3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7332D-97EB-4774-979F-2A68C788E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13D11-666E-458E-B86F-1391D3A76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82A39-433B-4BF9-8AC7-0FAE6D503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E3289-E87A-4E5F-92EF-744602802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A0314-A7D6-4ACE-B4C5-3925D578E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0B761-2985-42CE-8C9C-0EE69533F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3DBF8-5824-43E4-B8E0-F2280FF6E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483C4-DCC7-4059-9142-CD401525D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F8B7F-0C8C-4984-83D1-17C4BB82C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3F450-8BBB-4CBF-81DF-A8A3A1509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A4B5F-89A1-475C-8D9A-BF3060893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A0280B6-EEDE-45DB-9083-14C8CC478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14500" y="467895"/>
            <a:ext cx="8763000" cy="2286000"/>
          </a:xfrm>
        </p:spPr>
        <p:txBody>
          <a:bodyPr/>
          <a:lstStyle/>
          <a:p>
            <a:pPr eaLnBrk="1" hangingPunct="1"/>
            <a:r>
              <a:rPr lang="en-US" sz="7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9FD4-989B-4230-82E5-4E5C387ABA0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3075057"/>
            <a:ext cx="1143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Using R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4500" y="5624513"/>
            <a:ext cx="8458200" cy="914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4113-5D23-49E0-95AD-76DD7599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15" y="136524"/>
            <a:ext cx="10782686" cy="639762"/>
          </a:xfrm>
        </p:spPr>
        <p:txBody>
          <a:bodyPr/>
          <a:lstStyle/>
          <a:p>
            <a:pPr marL="12700" algn="just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Logistic Regression Using R: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Example…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46EAF-B24B-4988-94CB-0E0F1CAA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1"/>
            <a:ext cx="609600" cy="365125"/>
          </a:xfrm>
        </p:spPr>
        <p:txBody>
          <a:bodyPr/>
          <a:lstStyle/>
          <a:p>
            <a:pPr>
              <a:defRPr/>
            </a:pPr>
            <a:fld id="{AE3E3289-E87A-4E5F-92EF-744602802DF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AD3D03-C346-4993-A95C-16B90C4A86E6}"/>
              </a:ext>
            </a:extLst>
          </p:cNvPr>
          <p:cNvCxnSpPr/>
          <p:nvPr/>
        </p:nvCxnSpPr>
        <p:spPr>
          <a:xfrm>
            <a:off x="418715" y="776286"/>
            <a:ext cx="10867869" cy="0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E49B3A-2838-4331-8C16-B23FE0647D96}"/>
              </a:ext>
            </a:extLst>
          </p:cNvPr>
          <p:cNvSpPr txBox="1"/>
          <p:nvPr/>
        </p:nvSpPr>
        <p:spPr>
          <a:xfrm>
            <a:off x="418715" y="906693"/>
            <a:ext cx="8496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goodness of Model fit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Deviance (Null Vs Residual) </a:t>
            </a:r>
            <a:endParaRPr lang="en-PK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4A6826-F7FB-44CB-A02F-5A23A0C61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77" t="22390" r="2177" b="14444"/>
          <a:stretch/>
        </p:blipFill>
        <p:spPr>
          <a:xfrm>
            <a:off x="418715" y="1868096"/>
            <a:ext cx="5562600" cy="432999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FEE3AE-D2F8-4D27-B605-69AB1C6C46F8}"/>
              </a:ext>
            </a:extLst>
          </p:cNvPr>
          <p:cNvSpPr/>
          <p:nvPr/>
        </p:nvSpPr>
        <p:spPr>
          <a:xfrm>
            <a:off x="418715" y="5363464"/>
            <a:ext cx="4191000" cy="3908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C0FC0-8C7D-4B78-9A06-46262B1FAC7C}"/>
              </a:ext>
            </a:extLst>
          </p:cNvPr>
          <p:cNvSpPr txBox="1"/>
          <p:nvPr/>
        </p:nvSpPr>
        <p:spPr>
          <a:xfrm>
            <a:off x="6095154" y="5351449"/>
            <a:ext cx="5719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Smaller the Deviance value better the model is </a:t>
            </a:r>
            <a:endParaRPr lang="en-PK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285E30-63A1-4C79-9E1E-46FD38278DCE}"/>
              </a:ext>
            </a:extLst>
          </p:cNvPr>
          <p:cNvSpPr txBox="1"/>
          <p:nvPr/>
        </p:nvSpPr>
        <p:spPr>
          <a:xfrm>
            <a:off x="6113206" y="423029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deviance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model has only "CONSTANT TERM“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</a:t>
            </a:r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deviance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Fitted Model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0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4113-5D23-49E0-95AD-76DD7599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15" y="136524"/>
            <a:ext cx="10782686" cy="639762"/>
          </a:xfrm>
        </p:spPr>
        <p:txBody>
          <a:bodyPr/>
          <a:lstStyle/>
          <a:p>
            <a:pPr marL="12700" algn="just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Logistic Regression Using R: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Example…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46EAF-B24B-4988-94CB-0E0F1CAA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1"/>
            <a:ext cx="609600" cy="365125"/>
          </a:xfrm>
        </p:spPr>
        <p:txBody>
          <a:bodyPr/>
          <a:lstStyle/>
          <a:p>
            <a:pPr>
              <a:defRPr/>
            </a:pPr>
            <a:fld id="{AE3E3289-E87A-4E5F-92EF-744602802DF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AD3D03-C346-4993-A95C-16B90C4A86E6}"/>
              </a:ext>
            </a:extLst>
          </p:cNvPr>
          <p:cNvCxnSpPr/>
          <p:nvPr/>
        </p:nvCxnSpPr>
        <p:spPr>
          <a:xfrm>
            <a:off x="418715" y="776286"/>
            <a:ext cx="10867869" cy="0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E49B3A-2838-4331-8C16-B23FE0647D96}"/>
              </a:ext>
            </a:extLst>
          </p:cNvPr>
          <p:cNvSpPr txBox="1"/>
          <p:nvPr/>
        </p:nvSpPr>
        <p:spPr>
          <a:xfrm>
            <a:off x="418715" y="803287"/>
            <a:ext cx="84966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goodness of Model fit</a:t>
            </a:r>
          </a:p>
          <a:p>
            <a:pPr marL="514350" indent="-514350" algn="just">
              <a:buFont typeface="+mj-lt"/>
              <a:buAutoNum type="romanLcPeriod" startAt="2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Akaike information criterion (AIC): 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Vs Fitted Model </a:t>
            </a:r>
            <a:endParaRPr lang="en-PK" sz="2000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F8179-7753-434D-A4EC-935659550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5" t="25338" r="51250" b="58889"/>
          <a:stretch/>
        </p:blipFill>
        <p:spPr>
          <a:xfrm>
            <a:off x="6196780" y="1962029"/>
            <a:ext cx="5410200" cy="1081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DB859D-107F-4770-862C-DD5A22DC4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5" t="45130" r="52500" b="42753"/>
          <a:stretch/>
        </p:blipFill>
        <p:spPr>
          <a:xfrm>
            <a:off x="329380" y="1979226"/>
            <a:ext cx="5257800" cy="830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D98477-9D67-4475-9E62-F19648ACD977}"/>
              </a:ext>
            </a:extLst>
          </p:cNvPr>
          <p:cNvSpPr txBox="1"/>
          <p:nvPr/>
        </p:nvSpPr>
        <p:spPr>
          <a:xfrm>
            <a:off x="6445046" y="1572479"/>
            <a:ext cx="4940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Fitted Model </a:t>
            </a:r>
            <a:endParaRPr lang="en-PK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9F1CC-6E7D-4F43-9C8E-CA18CECED3A4}"/>
              </a:ext>
            </a:extLst>
          </p:cNvPr>
          <p:cNvSpPr txBox="1"/>
          <p:nvPr/>
        </p:nvSpPr>
        <p:spPr>
          <a:xfrm>
            <a:off x="427703" y="1566835"/>
            <a:ext cx="5257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Model </a:t>
            </a:r>
            <a:endParaRPr lang="en-PK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2FEF35-50A2-491F-B36B-343AA24AED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500" t="42697" r="6250" b="14444"/>
          <a:stretch/>
        </p:blipFill>
        <p:spPr>
          <a:xfrm>
            <a:off x="329380" y="3417147"/>
            <a:ext cx="5029200" cy="293920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3923BF3-7D58-4620-A3D4-A705BDF9C858}"/>
              </a:ext>
            </a:extLst>
          </p:cNvPr>
          <p:cNvSpPr/>
          <p:nvPr/>
        </p:nvSpPr>
        <p:spPr>
          <a:xfrm>
            <a:off x="339212" y="5857494"/>
            <a:ext cx="1056968" cy="19352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F84CF3-3C5A-423A-966D-EE618ECDCF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966" t="31111" r="1875" b="14444"/>
          <a:stretch/>
        </p:blipFill>
        <p:spPr>
          <a:xfrm>
            <a:off x="6196780" y="3276600"/>
            <a:ext cx="5385620" cy="348835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CC3EF8F-1ADC-4CDC-BDB5-8C9BAE208516}"/>
              </a:ext>
            </a:extLst>
          </p:cNvPr>
          <p:cNvSpPr/>
          <p:nvPr/>
        </p:nvSpPr>
        <p:spPr>
          <a:xfrm>
            <a:off x="6206612" y="6279254"/>
            <a:ext cx="1056968" cy="19352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2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4113-5D23-49E0-95AD-76DD7599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15" y="136524"/>
            <a:ext cx="10782686" cy="639762"/>
          </a:xfrm>
        </p:spPr>
        <p:txBody>
          <a:bodyPr/>
          <a:lstStyle/>
          <a:p>
            <a:pPr marL="12700" algn="just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Logistic Regression Using R: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Example…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46EAF-B24B-4988-94CB-0E0F1CAA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1"/>
            <a:ext cx="609600" cy="365125"/>
          </a:xfrm>
        </p:spPr>
        <p:txBody>
          <a:bodyPr/>
          <a:lstStyle/>
          <a:p>
            <a:pPr>
              <a:defRPr/>
            </a:pPr>
            <a:fld id="{AE3E3289-E87A-4E5F-92EF-744602802DF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AD3D03-C346-4993-A95C-16B90C4A86E6}"/>
              </a:ext>
            </a:extLst>
          </p:cNvPr>
          <p:cNvCxnSpPr/>
          <p:nvPr/>
        </p:nvCxnSpPr>
        <p:spPr>
          <a:xfrm>
            <a:off x="418715" y="776286"/>
            <a:ext cx="10867869" cy="0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735F41D-E2C7-4596-851D-7D3FBC720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00" t="20000" r="1875" b="25555"/>
          <a:stretch/>
        </p:blipFill>
        <p:spPr>
          <a:xfrm>
            <a:off x="418715" y="1828800"/>
            <a:ext cx="5692278" cy="38208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EBE7B2-7295-4A93-B93C-8C4303C9D626}"/>
              </a:ext>
            </a:extLst>
          </p:cNvPr>
          <p:cNvSpPr txBox="1"/>
          <p:nvPr/>
        </p:nvSpPr>
        <p:spPr>
          <a:xfrm>
            <a:off x="418715" y="1102487"/>
            <a:ext cx="8496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Significance of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827F2E-BCA6-4A38-B37F-086DF11B9BC2}"/>
                  </a:ext>
                </a:extLst>
              </p:cNvPr>
              <p:cNvSpPr txBox="1"/>
              <p:nvPr/>
            </p:nvSpPr>
            <p:spPr>
              <a:xfrm>
                <a:off x="6096000" y="2831281"/>
                <a:ext cx="5486400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600" b="1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Fitted Model: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16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Wald test shows 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en-US" sz="16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P-Value &lt; (At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=0.10</m:t>
                    </m:r>
                  </m:oMath>
                </a14:m>
                <a:r>
                  <a:rPr lang="en-US" sz="16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predictors Children and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ViewAd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a statistically significant relationship with the response. 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endParaRPr lang="en-US" sz="1600" b="0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en-US" sz="16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Income does not have a statistically significant relationship with the response because the p-value is greater than 0.10.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827F2E-BCA6-4A38-B37F-086DF11B9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31281"/>
                <a:ext cx="5486400" cy="1815882"/>
              </a:xfrm>
              <a:prstGeom prst="rect">
                <a:avLst/>
              </a:prstGeom>
              <a:blipFill>
                <a:blip r:embed="rId3"/>
                <a:stretch>
                  <a:fillRect l="-556" t="-1007" r="-556" b="-335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D388FAEC-DE24-4530-9CDA-4459AF4FCE3B}"/>
              </a:ext>
            </a:extLst>
          </p:cNvPr>
          <p:cNvSpPr/>
          <p:nvPr/>
        </p:nvSpPr>
        <p:spPr>
          <a:xfrm>
            <a:off x="3581400" y="3235479"/>
            <a:ext cx="914400" cy="87932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74BE98-6AD7-4F3E-9915-C2CAC381DDD5}"/>
              </a:ext>
            </a:extLst>
          </p:cNvPr>
          <p:cNvSpPr txBox="1"/>
          <p:nvPr/>
        </p:nvSpPr>
        <p:spPr>
          <a:xfrm>
            <a:off x="1219200" y="5787647"/>
            <a:ext cx="9372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consultant may want to refit the model without the income variable.</a:t>
            </a:r>
            <a:endParaRPr lang="en-PK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5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4113-5D23-49E0-95AD-76DD7599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15" y="136524"/>
            <a:ext cx="10782686" cy="639762"/>
          </a:xfrm>
        </p:spPr>
        <p:txBody>
          <a:bodyPr/>
          <a:lstStyle/>
          <a:p>
            <a:pPr marL="12700" algn="just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Logistic Regression Using R: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Example…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46EAF-B24B-4988-94CB-0E0F1CAA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1"/>
            <a:ext cx="609600" cy="365125"/>
          </a:xfrm>
        </p:spPr>
        <p:txBody>
          <a:bodyPr/>
          <a:lstStyle/>
          <a:p>
            <a:pPr>
              <a:defRPr/>
            </a:pPr>
            <a:fld id="{AE3E3289-E87A-4E5F-92EF-744602802DF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AD3D03-C346-4993-A95C-16B90C4A86E6}"/>
              </a:ext>
            </a:extLst>
          </p:cNvPr>
          <p:cNvCxnSpPr/>
          <p:nvPr/>
        </p:nvCxnSpPr>
        <p:spPr>
          <a:xfrm>
            <a:off x="418715" y="776286"/>
            <a:ext cx="10867869" cy="0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63EF1C-1EB5-4E1B-A51F-8B4BA3604E22}"/>
                  </a:ext>
                </a:extLst>
              </p:cNvPr>
              <p:cNvSpPr txBox="1"/>
              <p:nvPr/>
            </p:nvSpPr>
            <p:spPr>
              <a:xfrm>
                <a:off x="609600" y="4648200"/>
                <a:ext cx="1067698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Wald test shows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P-Value &lt; (At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=0.05</m:t>
                    </m:r>
                  </m:oMath>
                </a14:m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predictors Children and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ViewAd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a statistically significant relationship with the response. 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63EF1C-1EB5-4E1B-A51F-8B4BA3604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648200"/>
                <a:ext cx="10676984" cy="1015663"/>
              </a:xfrm>
              <a:prstGeom prst="rect">
                <a:avLst/>
              </a:prstGeom>
              <a:blipFill>
                <a:blip r:embed="rId2"/>
                <a:stretch>
                  <a:fillRect l="-571" t="-3614" r="-571" b="-963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E5C798B-3AD6-450E-9E0E-462E9DDAFA67}"/>
              </a:ext>
            </a:extLst>
          </p:cNvPr>
          <p:cNvSpPr txBox="1"/>
          <p:nvPr/>
        </p:nvSpPr>
        <p:spPr>
          <a:xfrm>
            <a:off x="435921" y="1066800"/>
            <a:ext cx="107654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PK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Model-2:</a:t>
            </a:r>
          </a:p>
          <a:p>
            <a:pPr algn="just"/>
            <a:r>
              <a:rPr lang="en-P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BLG2 &lt;- </a:t>
            </a:r>
            <a:r>
              <a:rPr lang="en-PK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glm</a:t>
            </a:r>
            <a:r>
              <a:rPr lang="en-P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(Bought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K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ViewAd</a:t>
            </a:r>
            <a:r>
              <a:rPr lang="en-P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family = "binomial", data = </a:t>
            </a:r>
            <a:r>
              <a:rPr lang="en-PK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CerealPur</a:t>
            </a:r>
            <a:r>
              <a:rPr lang="en-P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P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summary(BLG2)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8C2002-4D08-4816-92EF-C4E957DD5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74" t="51111" r="6876" b="31111"/>
          <a:stretch/>
        </p:blipFill>
        <p:spPr>
          <a:xfrm>
            <a:off x="838200" y="2368060"/>
            <a:ext cx="8635304" cy="209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4113-5D23-49E0-95AD-76DD7599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15" y="136524"/>
            <a:ext cx="10782686" cy="639762"/>
          </a:xfrm>
        </p:spPr>
        <p:txBody>
          <a:bodyPr/>
          <a:lstStyle/>
          <a:p>
            <a:pPr marL="12700" algn="just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Logistic Regression Using R: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Example…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46EAF-B24B-4988-94CB-0E0F1CAA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1"/>
            <a:ext cx="609600" cy="365125"/>
          </a:xfrm>
        </p:spPr>
        <p:txBody>
          <a:bodyPr/>
          <a:lstStyle/>
          <a:p>
            <a:pPr>
              <a:defRPr/>
            </a:pPr>
            <a:fld id="{AE3E3289-E87A-4E5F-92EF-744602802DF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AD3D03-C346-4993-A95C-16B90C4A86E6}"/>
              </a:ext>
            </a:extLst>
          </p:cNvPr>
          <p:cNvCxnSpPr/>
          <p:nvPr/>
        </p:nvCxnSpPr>
        <p:spPr>
          <a:xfrm>
            <a:off x="418715" y="776286"/>
            <a:ext cx="10867869" cy="0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15A081-DEE3-49AE-9DFC-2CB4A1E4B12E}"/>
              </a:ext>
            </a:extLst>
          </p:cNvPr>
          <p:cNvSpPr txBox="1"/>
          <p:nvPr/>
        </p:nvSpPr>
        <p:spPr>
          <a:xfrm>
            <a:off x="457200" y="887456"/>
            <a:ext cx="108293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PK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PK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Comparison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(Model-1 Vs Model-2)</a:t>
            </a:r>
            <a:endParaRPr lang="en-PK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P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pair of models is nested (i.e. the smaller model is a special case of the larger one) then we can test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PK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smaller model is true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PK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larger model is true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8561DE-1011-4B2C-8A00-BEF8F082B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00" t="66667" r="18125" b="12222"/>
          <a:stretch/>
        </p:blipFill>
        <p:spPr>
          <a:xfrm>
            <a:off x="609600" y="2478877"/>
            <a:ext cx="6874178" cy="2778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1B00B-DF66-4352-AADF-F979378C74E3}"/>
                  </a:ext>
                </a:extLst>
              </p:cNvPr>
              <p:cNvSpPr txBox="1"/>
              <p:nvPr/>
            </p:nvSpPr>
            <p:spPr>
              <a:xfrm>
                <a:off x="4876800" y="5262658"/>
                <a:ext cx="654336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P-Value &gt; (At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=0.05</m:t>
                    </m:r>
                  </m:oMath>
                </a14:m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not reject H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means Smaller model (i.e., model – 2) is better compare to model–1.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1B00B-DF66-4352-AADF-F979378C7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262658"/>
                <a:ext cx="6543367" cy="707886"/>
              </a:xfrm>
              <a:prstGeom prst="rect">
                <a:avLst/>
              </a:prstGeom>
              <a:blipFill>
                <a:blip r:embed="rId3"/>
                <a:stretch>
                  <a:fillRect l="-932" t="-4310" r="-932" b="-14655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68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4113-5D23-49E0-95AD-76DD7599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15" y="136524"/>
            <a:ext cx="10782686" cy="639762"/>
          </a:xfrm>
        </p:spPr>
        <p:txBody>
          <a:bodyPr/>
          <a:lstStyle/>
          <a:p>
            <a:pPr marL="12700" algn="just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Logistic Regression Using R: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Example…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46EAF-B24B-4988-94CB-0E0F1CAA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1"/>
            <a:ext cx="609600" cy="365125"/>
          </a:xfrm>
        </p:spPr>
        <p:txBody>
          <a:bodyPr/>
          <a:lstStyle/>
          <a:p>
            <a:pPr>
              <a:defRPr/>
            </a:pPr>
            <a:fld id="{AE3E3289-E87A-4E5F-92EF-744602802DF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AD3D03-C346-4993-A95C-16B90C4A86E6}"/>
              </a:ext>
            </a:extLst>
          </p:cNvPr>
          <p:cNvCxnSpPr/>
          <p:nvPr/>
        </p:nvCxnSpPr>
        <p:spPr>
          <a:xfrm>
            <a:off x="418715" y="776286"/>
            <a:ext cx="10867869" cy="0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4C817C86-835F-43B0-8534-201052B1F7B8}"/>
              </a:ext>
            </a:extLst>
          </p:cNvPr>
          <p:cNvSpPr txBox="1">
            <a:spLocks/>
          </p:cNvSpPr>
          <p:nvPr/>
        </p:nvSpPr>
        <p:spPr bwMode="auto">
          <a:xfrm>
            <a:off x="453128" y="852102"/>
            <a:ext cx="10122375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 algn="just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Odds Ratio</a:t>
            </a:r>
            <a:endParaRPr lang="en-PK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128432-1785-44F0-AF91-47DFC6CD8C42}"/>
              </a:ext>
            </a:extLst>
          </p:cNvPr>
          <p:cNvSpPr txBox="1"/>
          <p:nvPr/>
        </p:nvSpPr>
        <p:spPr>
          <a:xfrm>
            <a:off x="609600" y="1297245"/>
            <a:ext cx="10776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odds ratio (OR) is a statistic that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quantifies the strength of the association between two events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and B.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43E614-0BB5-4E58-B6D2-4C26BDB55D64}"/>
              </a:ext>
            </a:extLst>
          </p:cNvPr>
          <p:cNvSpPr txBox="1"/>
          <p:nvPr/>
        </p:nvSpPr>
        <p:spPr>
          <a:xfrm>
            <a:off x="322006" y="1776458"/>
            <a:ext cx="11582400" cy="11558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= 1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higher or lower odds of the outcome happening (NO effect on outcome) (or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Event is as likely to happen in both groups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&gt; 1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greater likelihood of having the outcome ( or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Event is more likely to happen than base group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&lt; 1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lesser likelihood of having the outcome 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Event is less likely to happen than base group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B09E86-CB46-4368-A136-63A76CA6C244}"/>
              </a:ext>
            </a:extLst>
          </p:cNvPr>
          <p:cNvSpPr txBox="1"/>
          <p:nvPr/>
        </p:nvSpPr>
        <p:spPr>
          <a:xfrm>
            <a:off x="379126" y="3035181"/>
            <a:ext cx="2074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PK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Parameters</a:t>
            </a:r>
          </a:p>
          <a:p>
            <a:pPr algn="just"/>
            <a:r>
              <a:rPr lang="en-PK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</a:t>
            </a:r>
            <a:r>
              <a:rPr lang="en-PK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(BLG2)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BBC4CD7-C49A-4530-AF88-89B288791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00" t="80501" r="24167" b="12223"/>
          <a:stretch/>
        </p:blipFill>
        <p:spPr>
          <a:xfrm>
            <a:off x="2571012" y="3178152"/>
            <a:ext cx="3524987" cy="6183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38F7B4-2575-4177-BFCE-B7F90870ACD7}"/>
              </a:ext>
            </a:extLst>
          </p:cNvPr>
          <p:cNvSpPr txBox="1"/>
          <p:nvPr/>
        </p:nvSpPr>
        <p:spPr>
          <a:xfrm>
            <a:off x="379126" y="3938347"/>
            <a:ext cx="18987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Odds Ratios</a:t>
            </a:r>
          </a:p>
          <a:p>
            <a:pPr algn="l"/>
            <a:r>
              <a:rPr lang="en-PK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exp(</a:t>
            </a:r>
            <a:r>
              <a:rPr lang="en-PK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</a:t>
            </a:r>
            <a:r>
              <a:rPr lang="en-PK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(BLG2))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FA14470-3F32-4C59-98EC-BEC05361A4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77" t="80501" r="24589" b="12223"/>
          <a:stretch/>
        </p:blipFill>
        <p:spPr>
          <a:xfrm>
            <a:off x="2539060" y="4114800"/>
            <a:ext cx="3524987" cy="6183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B90EB74-FDD0-415E-AB9B-22DB9D8B8CD0}"/>
              </a:ext>
            </a:extLst>
          </p:cNvPr>
          <p:cNvSpPr txBox="1"/>
          <p:nvPr/>
        </p:nvSpPr>
        <p:spPr>
          <a:xfrm>
            <a:off x="2290148" y="4854191"/>
            <a:ext cx="73872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odds ratio indicates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adults with children are approximately 5.1628 times more likely to purchase the cereal than adults without children.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adults that saw the ad indicates that they are 3.0218 times more likely to purchase the cereal than adults who have not seen the ad.</a:t>
            </a:r>
            <a:endParaRPr lang="en-P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8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8229600" cy="2209800"/>
          </a:xfrm>
        </p:spPr>
        <p:txBody>
          <a:bodyPr/>
          <a:lstStyle/>
          <a:p>
            <a:pPr eaLnBrk="1" hangingPunct="1"/>
            <a:r>
              <a:rPr lang="en-US" sz="9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  <p:graphicFrame>
        <p:nvGraphicFramePr>
          <p:cNvPr id="1026" name="Object 2" descr="Canvas"/>
          <p:cNvGraphicFramePr>
            <a:graphicFrameLocks noChangeAspect="1"/>
          </p:cNvGraphicFramePr>
          <p:nvPr/>
        </p:nvGraphicFramePr>
        <p:xfrm>
          <a:off x="4624388" y="2819401"/>
          <a:ext cx="2919412" cy="304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671000" imgH="4874760" progId="">
                  <p:embed/>
                </p:oleObj>
              </mc:Choice>
              <mc:Fallback>
                <p:oleObj name="Clip" r:id="rId2" imgW="4671000" imgH="4874760" progId="">
                  <p:embed/>
                  <p:pic>
                    <p:nvPicPr>
                      <p:cNvPr id="0" name="Object 2" descr="Canvas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2819401"/>
                        <a:ext cx="2919412" cy="3046413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A5768-5CA6-48A0-A2DE-C1F31039318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4CBB-E5AA-4AAC-97B8-1C1F9555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6548"/>
            <a:ext cx="11201400" cy="609600"/>
          </a:xfrm>
        </p:spPr>
        <p:txBody>
          <a:bodyPr>
            <a:normAutofit/>
          </a:bodyPr>
          <a:lstStyle/>
          <a:p>
            <a:pPr marL="12700" algn="just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1789C2-9F18-48D3-82CB-1B833DD72B19}"/>
              </a:ext>
            </a:extLst>
          </p:cNvPr>
          <p:cNvSpPr txBox="1"/>
          <p:nvPr/>
        </p:nvSpPr>
        <p:spPr>
          <a:xfrm>
            <a:off x="838200" y="1162653"/>
            <a:ext cx="8863781" cy="430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Vs Logistics Regression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Logistic Regression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Logistics Regression Using 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892537-4542-4010-BAD9-05406FFF85AF}"/>
              </a:ext>
            </a:extLst>
          </p:cNvPr>
          <p:cNvCxnSpPr/>
          <p:nvPr/>
        </p:nvCxnSpPr>
        <p:spPr>
          <a:xfrm>
            <a:off x="485931" y="914400"/>
            <a:ext cx="10867869" cy="0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8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4113-5D23-49E0-95AD-76DD7599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47" y="244013"/>
            <a:ext cx="6443353" cy="639762"/>
          </a:xfrm>
        </p:spPr>
        <p:txBody>
          <a:bodyPr/>
          <a:lstStyle/>
          <a:p>
            <a:pPr marL="12700" algn="just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PK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46EAF-B24B-4988-94CB-0E0F1CAA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E3289-E87A-4E5F-92EF-744602802DF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E9B9D-2346-4356-950A-FDDB2BEEE762}"/>
              </a:ext>
            </a:extLst>
          </p:cNvPr>
          <p:cNvSpPr txBox="1"/>
          <p:nvPr/>
        </p:nvSpPr>
        <p:spPr>
          <a:xfrm>
            <a:off x="685800" y="975187"/>
            <a:ext cx="1066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statistical approach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Machine Learning Algorithm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 when the dependent variable is categorical type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Classification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is based on the concept of probability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667E46-4B32-44FB-8188-BEEE31B6A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822" y="2606403"/>
            <a:ext cx="6513956" cy="400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18F558-02F8-4FD7-BA27-942DE2F71A53}"/>
              </a:ext>
            </a:extLst>
          </p:cNvPr>
          <p:cNvCxnSpPr/>
          <p:nvPr/>
        </p:nvCxnSpPr>
        <p:spPr>
          <a:xfrm>
            <a:off x="485931" y="914400"/>
            <a:ext cx="10867869" cy="0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9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4113-5D23-49E0-95AD-76DD7599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37" y="235310"/>
            <a:ext cx="10972800" cy="639762"/>
          </a:xfrm>
        </p:spPr>
        <p:txBody>
          <a:bodyPr/>
          <a:lstStyle/>
          <a:p>
            <a:pPr marL="12700" algn="just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Vs Logistic Regression</a:t>
            </a:r>
            <a:endParaRPr lang="en-PK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46EAF-B24B-4988-94CB-0E0F1CAA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E3289-E87A-4E5F-92EF-744602802DF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0410210-A6A9-4A17-85E5-E0467A85E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04149"/>
              </p:ext>
            </p:extLst>
          </p:nvPr>
        </p:nvGraphicFramePr>
        <p:xfrm>
          <a:off x="503137" y="1219200"/>
          <a:ext cx="10867870" cy="4218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3935">
                  <a:extLst>
                    <a:ext uri="{9D8B030D-6E8A-4147-A177-3AD203B41FA5}">
                      <a16:colId xmlns:a16="http://schemas.microsoft.com/office/drawing/2014/main" val="2380296321"/>
                    </a:ext>
                  </a:extLst>
                </a:gridCol>
                <a:gridCol w="5433935">
                  <a:extLst>
                    <a:ext uri="{9D8B030D-6E8A-4147-A177-3AD203B41FA5}">
                      <a16:colId xmlns:a16="http://schemas.microsoft.com/office/drawing/2014/main" val="868235174"/>
                    </a:ext>
                  </a:extLst>
                </a:gridCol>
              </a:tblGrid>
              <a:tr h="8462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en-PK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PK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006645"/>
                  </a:ext>
                </a:extLst>
              </a:tr>
              <a:tr h="8462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 Response Variable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 Response Variable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881870"/>
                  </a:ext>
                </a:extLst>
              </a:tr>
              <a:tr h="167984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values are the Y (Dependent) Variable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the given values of the 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(Independent)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variable(s)  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Predict the probability of Y occurring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given values of the 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(Independent)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variable(s) 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996088"/>
                  </a:ext>
                </a:extLst>
              </a:tr>
              <a:tr h="8462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 is straight line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 is S-Curve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5505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0C05FA-186C-4703-B5C4-FAD53B83CE0D}"/>
              </a:ext>
            </a:extLst>
          </p:cNvPr>
          <p:cNvCxnSpPr/>
          <p:nvPr/>
        </p:nvCxnSpPr>
        <p:spPr>
          <a:xfrm>
            <a:off x="485931" y="914400"/>
            <a:ext cx="10867869" cy="0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74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4113-5D23-49E0-95AD-76DD7599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37" y="235310"/>
            <a:ext cx="10972800" cy="639762"/>
          </a:xfrm>
        </p:spPr>
        <p:txBody>
          <a:bodyPr/>
          <a:lstStyle/>
          <a:p>
            <a:pPr marL="12700" algn="just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Vs Logistic Regression…</a:t>
            </a:r>
            <a:endParaRPr lang="en-PK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46EAF-B24B-4988-94CB-0E0F1CAA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E3289-E87A-4E5F-92EF-744602802DF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0C05FA-186C-4703-B5C4-FAD53B83CE0D}"/>
              </a:ext>
            </a:extLst>
          </p:cNvPr>
          <p:cNvCxnSpPr/>
          <p:nvPr/>
        </p:nvCxnSpPr>
        <p:spPr>
          <a:xfrm>
            <a:off x="485931" y="914400"/>
            <a:ext cx="10867869" cy="0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linear and logistic regression in machine learning Online Shopping">
            <a:extLst>
              <a:ext uri="{FF2B5EF4-FFF2-40B4-BE49-F238E27FC236}">
                <a16:creationId xmlns:a16="http://schemas.microsoft.com/office/drawing/2014/main" id="{31DA172E-4D8A-4C2B-A454-3ABEC6A4A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14"/>
          <a:stretch/>
        </p:blipFill>
        <p:spPr bwMode="auto">
          <a:xfrm>
            <a:off x="609600" y="963561"/>
            <a:ext cx="3327933" cy="283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inear and logistic regression in machine learning Online Shopping">
            <a:extLst>
              <a:ext uri="{FF2B5EF4-FFF2-40B4-BE49-F238E27FC236}">
                <a16:creationId xmlns:a16="http://schemas.microsoft.com/office/drawing/2014/main" id="{B07904CB-DB9A-4471-A46C-D6DD6B10C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2"/>
          <a:stretch/>
        </p:blipFill>
        <p:spPr bwMode="auto">
          <a:xfrm>
            <a:off x="762000" y="4089905"/>
            <a:ext cx="3048000" cy="259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Logistic Regression">
            <a:extLst>
              <a:ext uri="{FF2B5EF4-FFF2-40B4-BE49-F238E27FC236}">
                <a16:creationId xmlns:a16="http://schemas.microsoft.com/office/drawing/2014/main" id="{66EFC3AA-262F-4D25-9A36-2EF8FB22B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3" t="10119" b="7411"/>
          <a:stretch/>
        </p:blipFill>
        <p:spPr bwMode="auto">
          <a:xfrm>
            <a:off x="4544605" y="1669510"/>
            <a:ext cx="6885395" cy="427409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9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46EAF-B24B-4988-94CB-0E0F1CAA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E3289-E87A-4E5F-92EF-744602802DF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09B91-AA0B-488A-B20C-85E168C1AF77}"/>
              </a:ext>
            </a:extLst>
          </p:cNvPr>
          <p:cNvSpPr txBox="1"/>
          <p:nvPr/>
        </p:nvSpPr>
        <p:spPr>
          <a:xfrm>
            <a:off x="485931" y="4001071"/>
            <a:ext cx="28193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Variable 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Two categories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/ not-go,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pass/fail,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buy/doesn’t  buy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male/female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5D384-1A50-4EF8-A8AF-04FB200BE247}"/>
              </a:ext>
            </a:extLst>
          </p:cNvPr>
          <p:cNvSpPr txBox="1"/>
          <p:nvPr/>
        </p:nvSpPr>
        <p:spPr>
          <a:xfrm>
            <a:off x="8393288" y="4107154"/>
            <a:ext cx="35150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Variable 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ordered categories</a:t>
            </a:r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/ Good / Excellent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Dissatisfied / Neutral / Satisfied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/ Mild / Severe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2A099-585C-443F-878F-6A3B66AD726A}"/>
              </a:ext>
            </a:extLst>
          </p:cNvPr>
          <p:cNvSpPr txBox="1"/>
          <p:nvPr/>
        </p:nvSpPr>
        <p:spPr>
          <a:xfrm>
            <a:off x="4162348" y="4108519"/>
            <a:ext cx="3515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Variable 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more than two unordered categories</a:t>
            </a:r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Married / Widowed / Divorced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Hair / Brown hair / Blonde hair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Sunny / Rainy / Cloudy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606748F-37B5-43A5-990F-350B0A32E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514782"/>
              </p:ext>
            </p:extLst>
          </p:nvPr>
        </p:nvGraphicFramePr>
        <p:xfrm>
          <a:off x="166765" y="875073"/>
          <a:ext cx="11506200" cy="337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4D48B029-D93A-4A35-AF4F-48805372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37" y="235310"/>
            <a:ext cx="10972800" cy="639762"/>
          </a:xfrm>
        </p:spPr>
        <p:txBody>
          <a:bodyPr/>
          <a:lstStyle/>
          <a:p>
            <a:pPr marL="12700" algn="just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Logistic Regression</a:t>
            </a:r>
            <a:endParaRPr lang="en-PK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179254-643B-43F2-92DF-2B78ADE1EDF6}"/>
              </a:ext>
            </a:extLst>
          </p:cNvPr>
          <p:cNvCxnSpPr/>
          <p:nvPr/>
        </p:nvCxnSpPr>
        <p:spPr>
          <a:xfrm>
            <a:off x="485931" y="914400"/>
            <a:ext cx="10867869" cy="0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2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4113-5D23-49E0-95AD-76DD7599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36524"/>
            <a:ext cx="10972800" cy="639762"/>
          </a:xfrm>
        </p:spPr>
        <p:txBody>
          <a:bodyPr/>
          <a:lstStyle/>
          <a:p>
            <a:pPr marL="12700" algn="just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Logistic Regression Using R: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46EAF-B24B-4988-94CB-0E0F1CAA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1"/>
            <a:ext cx="609600" cy="365125"/>
          </a:xfrm>
        </p:spPr>
        <p:txBody>
          <a:bodyPr/>
          <a:lstStyle/>
          <a:p>
            <a:pPr>
              <a:defRPr/>
            </a:pPr>
            <a:fld id="{AE3E3289-E87A-4E5F-92EF-744602802DF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76B0D-2ADA-4B43-871C-6A091318299D}"/>
              </a:ext>
            </a:extLst>
          </p:cNvPr>
          <p:cNvSpPr txBox="1"/>
          <p:nvPr/>
        </p:nvSpPr>
        <p:spPr>
          <a:xfrm>
            <a:off x="391676" y="782965"/>
            <a:ext cx="1086786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marketing consultant for a cereal company investigates the effectiveness of a TV advertisement for a new cereal product.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consultant shows the advertisement in a specific community for one week.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the consultant randomly samples adults as they leave a local supermarket to ask whether they saw the advertisements and bought the new cereal.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consultant also asks adults what their annual household income is.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consultant wants to know who will bought the cereal based on the collected data. 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787CB-6978-461A-A375-D4317FE844D8}"/>
              </a:ext>
            </a:extLst>
          </p:cNvPr>
          <p:cNvSpPr txBox="1"/>
          <p:nvPr/>
        </p:nvSpPr>
        <p:spPr>
          <a:xfrm>
            <a:off x="418715" y="2984569"/>
            <a:ext cx="4343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file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CerealPurchase.csv”</a:t>
            </a:r>
            <a:endParaRPr lang="en-PK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AD3D03-C346-4993-A95C-16B90C4A86E6}"/>
              </a:ext>
            </a:extLst>
          </p:cNvPr>
          <p:cNvCxnSpPr/>
          <p:nvPr/>
        </p:nvCxnSpPr>
        <p:spPr>
          <a:xfrm>
            <a:off x="418715" y="776286"/>
            <a:ext cx="10867869" cy="0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8C196B8-8C82-45C7-86AE-E1419700A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56" r="74375" b="7314"/>
          <a:stretch/>
        </p:blipFill>
        <p:spPr>
          <a:xfrm>
            <a:off x="5995420" y="3036412"/>
            <a:ext cx="2487416" cy="366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1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4113-5D23-49E0-95AD-76DD7599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36524"/>
            <a:ext cx="10972800" cy="639762"/>
          </a:xfrm>
        </p:spPr>
        <p:txBody>
          <a:bodyPr/>
          <a:lstStyle/>
          <a:p>
            <a:pPr marL="12700" algn="just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Logistic Regression Using R: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Example…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46EAF-B24B-4988-94CB-0E0F1CAA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1"/>
            <a:ext cx="609600" cy="365125"/>
          </a:xfrm>
        </p:spPr>
        <p:txBody>
          <a:bodyPr/>
          <a:lstStyle/>
          <a:p>
            <a:pPr>
              <a:defRPr/>
            </a:pPr>
            <a:fld id="{AE3E3289-E87A-4E5F-92EF-744602802D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AD3D03-C346-4993-A95C-16B90C4A86E6}"/>
              </a:ext>
            </a:extLst>
          </p:cNvPr>
          <p:cNvCxnSpPr/>
          <p:nvPr/>
        </p:nvCxnSpPr>
        <p:spPr>
          <a:xfrm>
            <a:off x="418715" y="776286"/>
            <a:ext cx="10867869" cy="0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4E0E42-8AD9-414E-B0E5-AD1F678AD963}"/>
              </a:ext>
            </a:extLst>
          </p:cNvPr>
          <p:cNvSpPr txBox="1"/>
          <p:nvPr/>
        </p:nvSpPr>
        <p:spPr>
          <a:xfrm>
            <a:off x="418714" y="1219200"/>
            <a:ext cx="1086786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P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P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CerealPur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read.csv(</a:t>
            </a:r>
            <a:r>
              <a:rPr lang="en-P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file.choose</a:t>
            </a: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header = TRUE)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data</a:t>
            </a:r>
          </a:p>
          <a:p>
            <a:pPr lvl="1" algn="just"/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P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CerealPur</a:t>
            </a: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the Model</a:t>
            </a:r>
          </a:p>
          <a:p>
            <a:pPr lvl="1" algn="just"/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BLG1 &lt;- </a:t>
            </a:r>
            <a:r>
              <a:rPr lang="en-P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glm</a:t>
            </a: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(Bought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ViewAd</a:t>
            </a: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family = "binomial",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P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CerealPur</a:t>
            </a: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Results</a:t>
            </a:r>
          </a:p>
          <a:p>
            <a:pPr lvl="1" algn="just"/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summary(BLG1)</a:t>
            </a:r>
          </a:p>
        </p:txBody>
      </p:sp>
    </p:spTree>
    <p:extLst>
      <p:ext uri="{BB962C8B-B14F-4D97-AF65-F5344CB8AC3E}">
        <p14:creationId xmlns:p14="http://schemas.microsoft.com/office/powerpoint/2010/main" val="338363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4113-5D23-49E0-95AD-76DD7599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15" y="136524"/>
            <a:ext cx="10782686" cy="639762"/>
          </a:xfrm>
        </p:spPr>
        <p:txBody>
          <a:bodyPr/>
          <a:lstStyle/>
          <a:p>
            <a:pPr marL="12700" algn="just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Logistic Regression Using R: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Example…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46EAF-B24B-4988-94CB-0E0F1CAA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1"/>
            <a:ext cx="609600" cy="365125"/>
          </a:xfrm>
        </p:spPr>
        <p:txBody>
          <a:bodyPr/>
          <a:lstStyle/>
          <a:p>
            <a:pPr>
              <a:defRPr/>
            </a:pPr>
            <a:fld id="{AE3E3289-E87A-4E5F-92EF-744602802DF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AD3D03-C346-4993-A95C-16B90C4A86E6}"/>
              </a:ext>
            </a:extLst>
          </p:cNvPr>
          <p:cNvCxnSpPr/>
          <p:nvPr/>
        </p:nvCxnSpPr>
        <p:spPr>
          <a:xfrm>
            <a:off x="418715" y="776286"/>
            <a:ext cx="10867869" cy="0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E49B3A-2838-4331-8C16-B23FE0647D96}"/>
              </a:ext>
            </a:extLst>
          </p:cNvPr>
          <p:cNvSpPr txBox="1"/>
          <p:nvPr/>
        </p:nvSpPr>
        <p:spPr>
          <a:xfrm>
            <a:off x="1066800" y="1752600"/>
            <a:ext cx="8496685" cy="270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sz="24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goodness of Model fit</a:t>
            </a:r>
          </a:p>
          <a:p>
            <a:pPr marL="1071563" indent="-514350" algn="just">
              <a:lnSpc>
                <a:spcPct val="250000"/>
              </a:lnSpc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Deviance (Null Vs Residual) </a:t>
            </a:r>
          </a:p>
          <a:p>
            <a:pPr marL="1071563" indent="-514350" algn="just">
              <a:lnSpc>
                <a:spcPct val="250000"/>
              </a:lnSpc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Akaike information criterion (AIC)</a:t>
            </a:r>
          </a:p>
        </p:txBody>
      </p:sp>
    </p:spTree>
    <p:extLst>
      <p:ext uri="{BB962C8B-B14F-4D97-AF65-F5344CB8AC3E}">
        <p14:creationId xmlns:p14="http://schemas.microsoft.com/office/powerpoint/2010/main" val="151162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8767</TotalTime>
  <Words>878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Tahoma</vt:lpstr>
      <vt:lpstr>Times New Roman</vt:lpstr>
      <vt:lpstr>Wingdings</vt:lpstr>
      <vt:lpstr>Office Theme</vt:lpstr>
      <vt:lpstr>Clip</vt:lpstr>
      <vt:lpstr>Business Analytics</vt:lpstr>
      <vt:lpstr>Outline</vt:lpstr>
      <vt:lpstr>Logistic Regression</vt:lpstr>
      <vt:lpstr>Linear Vs Logistic Regression</vt:lpstr>
      <vt:lpstr>Linear Vs Logistic Regression…</vt:lpstr>
      <vt:lpstr>Type of Logistic Regression</vt:lpstr>
      <vt:lpstr>Binary Logistic Regression Using R: Example</vt:lpstr>
      <vt:lpstr>Binary Logistic Regression Using R: Example…</vt:lpstr>
      <vt:lpstr>Binary Logistic Regression Using R: Example…</vt:lpstr>
      <vt:lpstr>Binary Logistic Regression Using R: Example…</vt:lpstr>
      <vt:lpstr>Binary Logistic Regression Using R: Example…</vt:lpstr>
      <vt:lpstr>Binary Logistic Regression Using R: Example…</vt:lpstr>
      <vt:lpstr>Binary Logistic Regression Using R: Example…</vt:lpstr>
      <vt:lpstr>Binary Logistic Regression Using R: Example…</vt:lpstr>
      <vt:lpstr>Binary Logistic Regression Using R: Example…</vt:lpstr>
      <vt:lpstr>QUESTIONS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Quality Management</dc:title>
  <dc:creator>Hakeem-Ur-Rehman</dc:creator>
  <cp:lastModifiedBy>Rafique Raza</cp:lastModifiedBy>
  <cp:revision>1509</cp:revision>
  <dcterms:created xsi:type="dcterms:W3CDTF">2007-09-06T14:51:50Z</dcterms:created>
  <dcterms:modified xsi:type="dcterms:W3CDTF">2024-04-03T13:01:46Z</dcterms:modified>
</cp:coreProperties>
</file>