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256" r:id="rId2"/>
    <p:sldId id="259" r:id="rId3"/>
    <p:sldId id="298" r:id="rId4"/>
    <p:sldId id="300" r:id="rId5"/>
    <p:sldId id="305" r:id="rId6"/>
    <p:sldId id="307" r:id="rId7"/>
    <p:sldId id="299" r:id="rId8"/>
    <p:sldId id="309" r:id="rId9"/>
    <p:sldId id="310" r:id="rId10"/>
    <p:sldId id="311" r:id="rId11"/>
    <p:sldId id="308" r:id="rId12"/>
    <p:sldId id="301" r:id="rId13"/>
    <p:sldId id="265" r:id="rId14"/>
  </p:sldIdLst>
  <p:sldSz cx="18288000" cy="10287000"/>
  <p:notesSz cx="6858000" cy="9144000"/>
  <p:embeddedFontLst>
    <p:embeddedFont>
      <p:font typeface="Abadi" panose="020B0604020104020204" pitchFamily="34" charset="0"/>
      <p:regular r:id="rId16"/>
    </p:embeddedFont>
    <p:embeddedFont>
      <p:font typeface="Public Sans Bold" panose="020B0604020202020204" charset="0"/>
      <p:regular r:id="rId17"/>
    </p:embeddedFont>
    <p:embeddedFont>
      <p:font typeface="Quicksand" panose="020B0604020202020204" charset="0"/>
      <p:regular r:id="rId18"/>
    </p:embeddedFont>
    <p:embeddedFont>
      <p:font typeface="Roboto" panose="02000000000000000000" pitchFamily="2"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F7D0"/>
    <a:srgbClr val="373430"/>
    <a:srgbClr val="F75B56"/>
    <a:srgbClr val="3735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56A854-09A3-401D-8EE5-8D56B435B516}" v="729" dt="2023-11-13T00:09:17.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6" d="100"/>
          <a:sy n="76" d="100"/>
        </p:scale>
        <p:origin x="47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7711773"/>
            <a:ext cx="18288000" cy="2491305"/>
          </a:xfrm>
          <a:prstGeom prst="rect">
            <a:avLst/>
          </a:prstGeom>
          <a:solidFill>
            <a:srgbClr val="EDECED"/>
          </a:solidFill>
        </p:spPr>
        <p:txBody>
          <a:bodyPr/>
          <a:lstStyle/>
          <a:p>
            <a:endParaRPr lang="en-US"/>
          </a:p>
        </p:txBody>
      </p:sp>
      <p:sp>
        <p:nvSpPr>
          <p:cNvPr id="3" name="TextBox 3"/>
          <p:cNvSpPr txBox="1"/>
          <p:nvPr/>
        </p:nvSpPr>
        <p:spPr>
          <a:xfrm>
            <a:off x="1295400" y="8629570"/>
            <a:ext cx="16535400" cy="1034899"/>
          </a:xfrm>
          <a:prstGeom prst="rect">
            <a:avLst/>
          </a:prstGeom>
        </p:spPr>
        <p:txBody>
          <a:bodyPr wrap="square" lIns="0" tIns="0" rIns="0" bIns="0" rtlCol="0" anchor="t">
            <a:spAutoFit/>
          </a:bodyPr>
          <a:lstStyle/>
          <a:p>
            <a:pPr algn="ctr">
              <a:lnSpc>
                <a:spcPts val="4200"/>
              </a:lnSpc>
            </a:pPr>
            <a:r>
              <a:rPr lang="en-US" sz="3000" dirty="0">
                <a:solidFill>
                  <a:srgbClr val="000000"/>
                </a:solidFill>
                <a:latin typeface="Quicksand"/>
              </a:rPr>
              <a:t>Sinh </a:t>
            </a:r>
            <a:r>
              <a:rPr lang="en-US" sz="3000" dirty="0" err="1">
                <a:solidFill>
                  <a:srgbClr val="000000"/>
                </a:solidFill>
                <a:latin typeface="Quicksand"/>
              </a:rPr>
              <a:t>viên</a:t>
            </a:r>
            <a:r>
              <a:rPr lang="en-US" sz="3000" dirty="0">
                <a:solidFill>
                  <a:srgbClr val="000000"/>
                </a:solidFill>
                <a:latin typeface="Quicksand"/>
              </a:rPr>
              <a:t> </a:t>
            </a:r>
            <a:r>
              <a:rPr lang="en-US" sz="3000" dirty="0" err="1">
                <a:solidFill>
                  <a:srgbClr val="000000"/>
                </a:solidFill>
                <a:latin typeface="Quicksand"/>
              </a:rPr>
              <a:t>nhóm</a:t>
            </a:r>
            <a:r>
              <a:rPr lang="en-US" sz="3000" dirty="0">
                <a:solidFill>
                  <a:srgbClr val="000000"/>
                </a:solidFill>
                <a:latin typeface="Quicksand"/>
              </a:rPr>
              <a:t> </a:t>
            </a:r>
            <a:r>
              <a:rPr lang="en-US" sz="3000" dirty="0" err="1">
                <a:solidFill>
                  <a:srgbClr val="000000"/>
                </a:solidFill>
                <a:latin typeface="Quicksand"/>
              </a:rPr>
              <a:t>báo</a:t>
            </a:r>
            <a:r>
              <a:rPr lang="en-US" sz="3000" dirty="0">
                <a:solidFill>
                  <a:srgbClr val="000000"/>
                </a:solidFill>
                <a:latin typeface="Quicksand"/>
              </a:rPr>
              <a:t> </a:t>
            </a:r>
            <a:r>
              <a:rPr lang="en-US" sz="3000" dirty="0" err="1">
                <a:solidFill>
                  <a:srgbClr val="000000"/>
                </a:solidFill>
                <a:latin typeface="Quicksand"/>
              </a:rPr>
              <a:t>cáo</a:t>
            </a:r>
            <a:r>
              <a:rPr lang="en-US" sz="3000" dirty="0">
                <a:solidFill>
                  <a:srgbClr val="000000"/>
                </a:solidFill>
                <a:latin typeface="Quicksand"/>
              </a:rPr>
              <a:t>: Đỗ Mạnh Đô, Duy Lê </a:t>
            </a:r>
            <a:r>
              <a:rPr lang="en-US" sz="3000" dirty="0" err="1">
                <a:solidFill>
                  <a:srgbClr val="000000"/>
                </a:solidFill>
                <a:latin typeface="Quicksand"/>
              </a:rPr>
              <a:t>Đức</a:t>
            </a:r>
            <a:r>
              <a:rPr lang="en-US" sz="3000" dirty="0">
                <a:solidFill>
                  <a:srgbClr val="000000"/>
                </a:solidFill>
                <a:latin typeface="Quicksand"/>
              </a:rPr>
              <a:t> Anh, Lê Trung </a:t>
            </a:r>
            <a:r>
              <a:rPr lang="en-US" sz="3000" dirty="0" err="1">
                <a:solidFill>
                  <a:srgbClr val="000000"/>
                </a:solidFill>
                <a:latin typeface="Quicksand"/>
              </a:rPr>
              <a:t>Kiên</a:t>
            </a:r>
            <a:endParaRPr lang="en-US" sz="3000" dirty="0">
              <a:solidFill>
                <a:srgbClr val="000000"/>
              </a:solidFill>
              <a:latin typeface="Quicksand"/>
            </a:endParaRPr>
          </a:p>
          <a:p>
            <a:pPr algn="ctr">
              <a:lnSpc>
                <a:spcPts val="4200"/>
              </a:lnSpc>
            </a:pPr>
            <a:r>
              <a:rPr lang="en-US" sz="3000" dirty="0" err="1">
                <a:solidFill>
                  <a:srgbClr val="000000"/>
                </a:solidFill>
                <a:latin typeface="Quicksand"/>
              </a:rPr>
              <a:t>Giảng</a:t>
            </a:r>
            <a:r>
              <a:rPr lang="en-US" sz="3000" dirty="0">
                <a:solidFill>
                  <a:srgbClr val="000000"/>
                </a:solidFill>
                <a:latin typeface="Quicksand"/>
              </a:rPr>
              <a:t> </a:t>
            </a:r>
            <a:r>
              <a:rPr lang="en-US" sz="3000" dirty="0" err="1">
                <a:solidFill>
                  <a:srgbClr val="000000"/>
                </a:solidFill>
                <a:latin typeface="Quicksand"/>
              </a:rPr>
              <a:t>viên</a:t>
            </a:r>
            <a:r>
              <a:rPr lang="en-US" sz="3000" dirty="0">
                <a:solidFill>
                  <a:srgbClr val="000000"/>
                </a:solidFill>
                <a:latin typeface="Quicksand"/>
              </a:rPr>
              <a:t> </a:t>
            </a:r>
            <a:r>
              <a:rPr lang="en-US" sz="3000" dirty="0" err="1">
                <a:solidFill>
                  <a:srgbClr val="000000"/>
                </a:solidFill>
                <a:latin typeface="Quicksand"/>
              </a:rPr>
              <a:t>hướng</a:t>
            </a:r>
            <a:r>
              <a:rPr lang="en-US" sz="3000" dirty="0">
                <a:solidFill>
                  <a:srgbClr val="000000"/>
                </a:solidFill>
                <a:latin typeface="Quicksand"/>
              </a:rPr>
              <a:t> </a:t>
            </a:r>
            <a:r>
              <a:rPr lang="en-US" sz="3000" dirty="0" err="1">
                <a:solidFill>
                  <a:srgbClr val="000000"/>
                </a:solidFill>
                <a:latin typeface="Quicksand"/>
              </a:rPr>
              <a:t>dẫn</a:t>
            </a:r>
            <a:r>
              <a:rPr lang="en-US" sz="3000" dirty="0">
                <a:solidFill>
                  <a:srgbClr val="000000"/>
                </a:solidFill>
                <a:latin typeface="Quicksand"/>
              </a:rPr>
              <a:t>: TS. </a:t>
            </a:r>
            <a:r>
              <a:rPr lang="en-US" sz="3000" dirty="0" err="1">
                <a:solidFill>
                  <a:srgbClr val="000000"/>
                </a:solidFill>
                <a:latin typeface="Quicksand"/>
              </a:rPr>
              <a:t>Phạm</a:t>
            </a:r>
            <a:r>
              <a:rPr lang="en-US" sz="3000" dirty="0">
                <a:solidFill>
                  <a:srgbClr val="000000"/>
                </a:solidFill>
                <a:latin typeface="Quicksand"/>
              </a:rPr>
              <a:t> </a:t>
            </a:r>
            <a:r>
              <a:rPr lang="en-US" sz="3000" dirty="0" err="1">
                <a:solidFill>
                  <a:srgbClr val="000000"/>
                </a:solidFill>
                <a:latin typeface="Quicksand"/>
              </a:rPr>
              <a:t>Tiến</a:t>
            </a:r>
            <a:r>
              <a:rPr lang="en-US" sz="3000" dirty="0">
                <a:solidFill>
                  <a:srgbClr val="000000"/>
                </a:solidFill>
                <a:latin typeface="Quicksand"/>
              </a:rPr>
              <a:t> Lâm</a:t>
            </a:r>
          </a:p>
        </p:txBody>
      </p:sp>
      <p:grpSp>
        <p:nvGrpSpPr>
          <p:cNvPr id="9" name="Group 9"/>
          <p:cNvGrpSpPr/>
          <p:nvPr/>
        </p:nvGrpSpPr>
        <p:grpSpPr>
          <a:xfrm>
            <a:off x="2489254" y="3080263"/>
            <a:ext cx="13309493" cy="3214089"/>
            <a:chOff x="-2539717" y="-69497"/>
            <a:chExt cx="16329922" cy="4285451"/>
          </a:xfrm>
        </p:grpSpPr>
        <p:sp>
          <p:nvSpPr>
            <p:cNvPr id="10" name="TextBox 10"/>
            <p:cNvSpPr txBox="1"/>
            <p:nvPr/>
          </p:nvSpPr>
          <p:spPr>
            <a:xfrm>
              <a:off x="-1269858" y="1770463"/>
              <a:ext cx="13790203" cy="1504685"/>
            </a:xfrm>
            <a:prstGeom prst="rect">
              <a:avLst/>
            </a:prstGeom>
          </p:spPr>
          <p:txBody>
            <a:bodyPr wrap="square" lIns="0" tIns="0" rIns="0" bIns="0" rtlCol="0" anchor="t">
              <a:spAutoFit/>
            </a:bodyPr>
            <a:lstStyle/>
            <a:p>
              <a:pPr algn="ctr">
                <a:lnSpc>
                  <a:spcPts val="8800"/>
                </a:lnSpc>
              </a:pPr>
              <a:r>
                <a:rPr lang="en-US" sz="8000" dirty="0" err="1">
                  <a:solidFill>
                    <a:srgbClr val="1D4E89"/>
                  </a:solidFill>
                  <a:latin typeface="Public Sans Bold"/>
                </a:rPr>
                <a:t>Báo</a:t>
              </a:r>
              <a:r>
                <a:rPr lang="en-US" sz="8000" dirty="0">
                  <a:solidFill>
                    <a:srgbClr val="1D4E89"/>
                  </a:solidFill>
                  <a:latin typeface="Public Sans Bold"/>
                </a:rPr>
                <a:t> </a:t>
              </a:r>
              <a:r>
                <a:rPr lang="en-US" sz="8000" dirty="0" err="1">
                  <a:solidFill>
                    <a:srgbClr val="1D4E89"/>
                  </a:solidFill>
                  <a:latin typeface="Public Sans Bold"/>
                </a:rPr>
                <a:t>cáo</a:t>
              </a:r>
              <a:r>
                <a:rPr lang="en-US" sz="8000" dirty="0">
                  <a:solidFill>
                    <a:srgbClr val="1D4E89"/>
                  </a:solidFill>
                  <a:latin typeface="Public Sans Bold"/>
                </a:rPr>
                <a:t> </a:t>
              </a:r>
              <a:r>
                <a:rPr lang="en-US" sz="8000" dirty="0" err="1">
                  <a:solidFill>
                    <a:srgbClr val="1D4E89"/>
                  </a:solidFill>
                  <a:latin typeface="Public Sans Bold"/>
                </a:rPr>
                <a:t>đề</a:t>
              </a:r>
              <a:r>
                <a:rPr lang="en-US" sz="8000" dirty="0">
                  <a:solidFill>
                    <a:srgbClr val="1D4E89"/>
                  </a:solidFill>
                  <a:latin typeface="Public Sans Bold"/>
                </a:rPr>
                <a:t> </a:t>
              </a:r>
              <a:r>
                <a:rPr lang="en-US" sz="8000" dirty="0" err="1">
                  <a:solidFill>
                    <a:srgbClr val="1D4E89"/>
                  </a:solidFill>
                  <a:latin typeface="Public Sans Bold"/>
                </a:rPr>
                <a:t>tài</a:t>
              </a:r>
              <a:r>
                <a:rPr lang="en-US" sz="8000" dirty="0">
                  <a:solidFill>
                    <a:srgbClr val="1D4E89"/>
                  </a:solidFill>
                  <a:latin typeface="Public Sans Bold"/>
                </a:rPr>
                <a:t> </a:t>
              </a:r>
              <a:r>
                <a:rPr lang="en-US" sz="8000" dirty="0" err="1">
                  <a:solidFill>
                    <a:srgbClr val="1D4E89"/>
                  </a:solidFill>
                  <a:latin typeface="Public Sans Bold"/>
                </a:rPr>
                <a:t>cuối</a:t>
              </a:r>
              <a:r>
                <a:rPr lang="en-US" sz="8000" dirty="0">
                  <a:solidFill>
                    <a:srgbClr val="1D4E89"/>
                  </a:solidFill>
                  <a:latin typeface="Public Sans Bold"/>
                </a:rPr>
                <a:t> </a:t>
              </a:r>
              <a:r>
                <a:rPr lang="en-US" sz="8000" dirty="0" err="1">
                  <a:solidFill>
                    <a:srgbClr val="1D4E89"/>
                  </a:solidFill>
                  <a:latin typeface="Public Sans Bold"/>
                </a:rPr>
                <a:t>kỳ</a:t>
              </a:r>
              <a:endParaRPr lang="en-US" sz="8000" dirty="0">
                <a:solidFill>
                  <a:srgbClr val="1D4E89"/>
                </a:solidFill>
                <a:latin typeface="Public Sans Bold"/>
              </a:endParaRPr>
            </a:p>
          </p:txBody>
        </p:sp>
        <p:sp>
          <p:nvSpPr>
            <p:cNvPr id="11" name="TextBox 11"/>
            <p:cNvSpPr txBox="1"/>
            <p:nvPr/>
          </p:nvSpPr>
          <p:spPr>
            <a:xfrm>
              <a:off x="0" y="-69497"/>
              <a:ext cx="11250486" cy="1387475"/>
            </a:xfrm>
            <a:prstGeom prst="rect">
              <a:avLst/>
            </a:prstGeom>
          </p:spPr>
          <p:txBody>
            <a:bodyPr lIns="0" tIns="0" rIns="0" bIns="0" rtlCol="0" anchor="t">
              <a:spAutoFit/>
            </a:bodyPr>
            <a:lstStyle/>
            <a:p>
              <a:pPr algn="ctr">
                <a:lnSpc>
                  <a:spcPts val="4200"/>
                </a:lnSpc>
              </a:pPr>
              <a:r>
                <a:rPr lang="en-US" sz="3000" dirty="0">
                  <a:solidFill>
                    <a:srgbClr val="000000"/>
                  </a:solidFill>
                  <a:latin typeface="Quicksand"/>
                </a:rPr>
                <a:t>VNU Hanoi-University of Science </a:t>
              </a:r>
            </a:p>
            <a:p>
              <a:pPr algn="ctr">
                <a:lnSpc>
                  <a:spcPts val="4200"/>
                </a:lnSpc>
              </a:pPr>
              <a:r>
                <a:rPr lang="en-US" sz="3000" dirty="0">
                  <a:solidFill>
                    <a:srgbClr val="000000"/>
                  </a:solidFill>
                  <a:latin typeface="Quicksand"/>
                </a:rPr>
                <a:t>Department of Physics</a:t>
              </a:r>
            </a:p>
          </p:txBody>
        </p:sp>
        <p:sp>
          <p:nvSpPr>
            <p:cNvPr id="12" name="TextBox 11">
              <a:extLst>
                <a:ext uri="{FF2B5EF4-FFF2-40B4-BE49-F238E27FC236}">
                  <a16:creationId xmlns:a16="http://schemas.microsoft.com/office/drawing/2014/main" id="{2874C0C2-B051-AABB-B70A-DD7216744342}"/>
                </a:ext>
              </a:extLst>
            </p:cNvPr>
            <p:cNvSpPr txBox="1"/>
            <p:nvPr/>
          </p:nvSpPr>
          <p:spPr>
            <a:xfrm>
              <a:off x="-2539717" y="3554234"/>
              <a:ext cx="16329922" cy="661720"/>
            </a:xfrm>
            <a:prstGeom prst="rect">
              <a:avLst/>
            </a:prstGeom>
          </p:spPr>
          <p:txBody>
            <a:bodyPr wrap="square" lIns="0" tIns="0" rIns="0" bIns="0" rtlCol="0" anchor="t">
              <a:spAutoFit/>
            </a:bodyPr>
            <a:lstStyle/>
            <a:p>
              <a:pPr algn="ctr">
                <a:lnSpc>
                  <a:spcPts val="4200"/>
                </a:lnSpc>
              </a:pPr>
              <a:r>
                <a:rPr lang="en-US" sz="3000" dirty="0" err="1">
                  <a:solidFill>
                    <a:srgbClr val="000000"/>
                  </a:solidFill>
                  <a:latin typeface="Quicksand"/>
                </a:rPr>
                <a:t>Tên</a:t>
              </a:r>
              <a:r>
                <a:rPr lang="en-US" sz="3000" dirty="0">
                  <a:solidFill>
                    <a:srgbClr val="000000"/>
                  </a:solidFill>
                  <a:latin typeface="Quicksand"/>
                </a:rPr>
                <a:t> </a:t>
              </a:r>
              <a:r>
                <a:rPr lang="en-US" sz="3000" dirty="0" err="1">
                  <a:solidFill>
                    <a:srgbClr val="000000"/>
                  </a:solidFill>
                  <a:latin typeface="Quicksand"/>
                </a:rPr>
                <a:t>đề</a:t>
              </a:r>
              <a:r>
                <a:rPr lang="en-US" sz="3000" dirty="0">
                  <a:solidFill>
                    <a:srgbClr val="000000"/>
                  </a:solidFill>
                  <a:latin typeface="Quicksand"/>
                </a:rPr>
                <a:t> </a:t>
              </a:r>
              <a:r>
                <a:rPr lang="en-US" sz="3000" dirty="0" err="1">
                  <a:solidFill>
                    <a:srgbClr val="000000"/>
                  </a:solidFill>
                  <a:latin typeface="Quicksand"/>
                </a:rPr>
                <a:t>tài</a:t>
              </a:r>
              <a:r>
                <a:rPr lang="en-US" sz="3000" dirty="0">
                  <a:solidFill>
                    <a:srgbClr val="000000"/>
                  </a:solidFill>
                  <a:latin typeface="Quicksand"/>
                </a:rPr>
                <a:t>: </a:t>
              </a:r>
              <a:r>
                <a:rPr lang="en-US" sz="3000" dirty="0" err="1">
                  <a:solidFill>
                    <a:srgbClr val="000000"/>
                  </a:solidFill>
                  <a:latin typeface="Quicksand"/>
                </a:rPr>
                <a:t>Dự</a:t>
              </a:r>
              <a:r>
                <a:rPr lang="en-US" sz="3000" dirty="0">
                  <a:solidFill>
                    <a:srgbClr val="000000"/>
                  </a:solidFill>
                  <a:latin typeface="Quicksand"/>
                </a:rPr>
                <a:t> </a:t>
              </a:r>
              <a:r>
                <a:rPr lang="en-US" sz="3000" dirty="0" err="1">
                  <a:solidFill>
                    <a:srgbClr val="000000"/>
                  </a:solidFill>
                  <a:latin typeface="Quicksand"/>
                </a:rPr>
                <a:t>đoán</a:t>
              </a:r>
              <a:r>
                <a:rPr lang="en-US" sz="3000" dirty="0">
                  <a:solidFill>
                    <a:srgbClr val="000000"/>
                  </a:solidFill>
                  <a:latin typeface="Quicksand"/>
                </a:rPr>
                <a:t> </a:t>
              </a:r>
              <a:r>
                <a:rPr lang="en-US" sz="3000" dirty="0" err="1">
                  <a:solidFill>
                    <a:srgbClr val="000000"/>
                  </a:solidFill>
                  <a:latin typeface="Quicksand"/>
                </a:rPr>
                <a:t>giá</a:t>
              </a:r>
              <a:r>
                <a:rPr lang="en-US" sz="3000" dirty="0">
                  <a:solidFill>
                    <a:srgbClr val="000000"/>
                  </a:solidFill>
                  <a:latin typeface="Quicksand"/>
                </a:rPr>
                <a:t> </a:t>
              </a:r>
              <a:r>
                <a:rPr lang="en-US" sz="3000" dirty="0" err="1">
                  <a:solidFill>
                    <a:srgbClr val="000000"/>
                  </a:solidFill>
                  <a:latin typeface="Quicksand"/>
                </a:rPr>
                <a:t>cổ</a:t>
              </a:r>
              <a:r>
                <a:rPr lang="en-US" sz="3000" dirty="0">
                  <a:solidFill>
                    <a:srgbClr val="000000"/>
                  </a:solidFill>
                  <a:latin typeface="Quicksand"/>
                </a:rPr>
                <a:t> </a:t>
              </a:r>
              <a:r>
                <a:rPr lang="en-US" sz="3000" dirty="0" err="1">
                  <a:solidFill>
                    <a:srgbClr val="000000"/>
                  </a:solidFill>
                  <a:latin typeface="Quicksand"/>
                </a:rPr>
                <a:t>phiếu</a:t>
              </a:r>
              <a:r>
                <a:rPr lang="en-US" sz="3000" dirty="0">
                  <a:solidFill>
                    <a:srgbClr val="000000"/>
                  </a:solidFill>
                  <a:latin typeface="Quicksand"/>
                </a:rPr>
                <a:t> </a:t>
              </a:r>
              <a:r>
                <a:rPr lang="en-US" sz="3000" dirty="0" err="1">
                  <a:solidFill>
                    <a:srgbClr val="000000"/>
                  </a:solidFill>
                  <a:latin typeface="Quicksand"/>
                </a:rPr>
                <a:t>với</a:t>
              </a:r>
              <a:r>
                <a:rPr lang="en-US" sz="3000" dirty="0">
                  <a:solidFill>
                    <a:srgbClr val="000000"/>
                  </a:solidFill>
                  <a:latin typeface="Quicksand"/>
                </a:rPr>
                <a:t> LSTM</a:t>
              </a:r>
            </a:p>
          </p:txBody>
        </p:sp>
      </p:grpSp>
      <p:pic>
        <p:nvPicPr>
          <p:cNvPr id="1026" name="Picture 2">
            <a:extLst>
              <a:ext uri="{FF2B5EF4-FFF2-40B4-BE49-F238E27FC236}">
                <a16:creationId xmlns:a16="http://schemas.microsoft.com/office/drawing/2014/main" id="{BB92AD04-1489-2969-DB3E-F320E1A113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1001346"/>
            <a:ext cx="1363863" cy="18168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40FD828-7E61-CB82-9990-3C18AF4C88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2639" y="1151210"/>
            <a:ext cx="2819400" cy="16669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990600" y="756105"/>
            <a:ext cx="11791950" cy="1002390"/>
          </a:xfrm>
          <a:prstGeom prst="rect">
            <a:avLst/>
          </a:prstGeom>
        </p:spPr>
        <p:txBody>
          <a:bodyPr wrap="square" lIns="0" tIns="0" rIns="0" bIns="0" rtlCol="0" anchor="t">
            <a:spAutoFit/>
          </a:bodyPr>
          <a:lstStyle/>
          <a:p>
            <a:pPr>
              <a:lnSpc>
                <a:spcPts val="8400"/>
              </a:lnSpc>
              <a:spcBef>
                <a:spcPct val="0"/>
              </a:spcBef>
            </a:pPr>
            <a:r>
              <a:rPr lang="en-US" sz="5400" dirty="0">
                <a:latin typeface="Public Sans Bold" panose="020B0604020202020204" charset="0"/>
                <a:ea typeface="Roboto" panose="02000000000000000000" pitchFamily="2" charset="0"/>
                <a:cs typeface="Roboto" panose="02000000000000000000" pitchFamily="2" charset="0"/>
              </a:rPr>
              <a:t>3. Model LSTM</a:t>
            </a:r>
          </a:p>
        </p:txBody>
      </p:sp>
      <p:cxnSp>
        <p:nvCxnSpPr>
          <p:cNvPr id="8" name="Straight Connector 7">
            <a:extLst>
              <a:ext uri="{FF2B5EF4-FFF2-40B4-BE49-F238E27FC236}">
                <a16:creationId xmlns:a16="http://schemas.microsoft.com/office/drawing/2014/main" id="{C111E20D-4EAB-5D95-639F-04E1372AA9BA}"/>
              </a:ext>
            </a:extLst>
          </p:cNvPr>
          <p:cNvCxnSpPr>
            <a:cxnSpLocks/>
          </p:cNvCxnSpPr>
          <p:nvPr/>
        </p:nvCxnSpPr>
        <p:spPr>
          <a:xfrm>
            <a:off x="990600" y="1866900"/>
            <a:ext cx="1645920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7EB96909-725D-1A61-2404-42685ABA1899}"/>
              </a:ext>
            </a:extLst>
          </p:cNvPr>
          <p:cNvSpPr txBox="1"/>
          <p:nvPr/>
        </p:nvSpPr>
        <p:spPr>
          <a:xfrm>
            <a:off x="990600" y="2247900"/>
            <a:ext cx="16459200" cy="2062103"/>
          </a:xfrm>
          <a:prstGeom prst="rect">
            <a:avLst/>
          </a:prstGeom>
          <a:noFill/>
        </p:spPr>
        <p:txBody>
          <a:bodyPr wrap="square">
            <a:spAutoFit/>
          </a:bodyPr>
          <a:lstStyle/>
          <a:p>
            <a:r>
              <a:rPr lang="vi-VN" sz="3200" dirty="0"/>
              <a:t>LSTM có khả năng bỏ đi hoặc thêm vào các thông tin cần thiết cho trạng thái tế báo, chúng được điều chỉnh cẩn thận bởi các nhóm được gọi là cổng (gate).</a:t>
            </a:r>
          </a:p>
          <a:p>
            <a:r>
              <a:rPr lang="vi-VN" sz="3200" dirty="0"/>
              <a:t>Các cổng là nơi sàng lọc thông tin đi qua nó, chúng được kết hợp bởi một tầng mạng sigmoid và một phép nhân.</a:t>
            </a:r>
          </a:p>
        </p:txBody>
      </p:sp>
      <p:grpSp>
        <p:nvGrpSpPr>
          <p:cNvPr id="17" name="Group 16">
            <a:extLst>
              <a:ext uri="{FF2B5EF4-FFF2-40B4-BE49-F238E27FC236}">
                <a16:creationId xmlns:a16="http://schemas.microsoft.com/office/drawing/2014/main" id="{5635474D-C381-F0AB-1116-0C9A504BF289}"/>
              </a:ext>
            </a:extLst>
          </p:cNvPr>
          <p:cNvGrpSpPr/>
          <p:nvPr/>
        </p:nvGrpSpPr>
        <p:grpSpPr>
          <a:xfrm>
            <a:off x="12115800" y="4229100"/>
            <a:ext cx="3441616" cy="5232975"/>
            <a:chOff x="12115800" y="4229100"/>
            <a:chExt cx="3441616" cy="5232975"/>
          </a:xfrm>
        </p:grpSpPr>
        <p:pic>
          <p:nvPicPr>
            <p:cNvPr id="6" name="Picture 5" descr="A black background with a yellow and pink rectangle with a black letter&#10;&#10;Description automatically generated">
              <a:extLst>
                <a:ext uri="{FF2B5EF4-FFF2-40B4-BE49-F238E27FC236}">
                  <a16:creationId xmlns:a16="http://schemas.microsoft.com/office/drawing/2014/main" id="{C3822480-319A-5742-38E0-6971D628F9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15800" y="4229100"/>
              <a:ext cx="3441616" cy="4191000"/>
            </a:xfrm>
            <a:prstGeom prst="rect">
              <a:avLst/>
            </a:prstGeom>
            <a:noFill/>
            <a:ln>
              <a:noFill/>
            </a:ln>
          </p:spPr>
        </p:pic>
        <p:sp>
          <p:nvSpPr>
            <p:cNvPr id="9" name="TextBox 8">
              <a:extLst>
                <a:ext uri="{FF2B5EF4-FFF2-40B4-BE49-F238E27FC236}">
                  <a16:creationId xmlns:a16="http://schemas.microsoft.com/office/drawing/2014/main" id="{1650911D-5587-467E-B529-37EA8FAA368A}"/>
                </a:ext>
              </a:extLst>
            </p:cNvPr>
            <p:cNvSpPr txBox="1"/>
            <p:nvPr/>
          </p:nvSpPr>
          <p:spPr>
            <a:xfrm>
              <a:off x="13411200" y="8877300"/>
              <a:ext cx="1219200" cy="584775"/>
            </a:xfrm>
            <a:prstGeom prst="rect">
              <a:avLst/>
            </a:prstGeom>
            <a:noFill/>
          </p:spPr>
          <p:txBody>
            <a:bodyPr wrap="square">
              <a:spAutoFit/>
            </a:bodyPr>
            <a:lstStyle/>
            <a:p>
              <a:r>
                <a:rPr lang="en-US" sz="3200" dirty="0">
                  <a:latin typeface="Abadi" panose="020B0604020104020204" pitchFamily="34" charset="0"/>
                </a:rPr>
                <a:t>Gate</a:t>
              </a:r>
            </a:p>
          </p:txBody>
        </p:sp>
      </p:grpSp>
    </p:spTree>
    <p:extLst>
      <p:ext uri="{BB962C8B-B14F-4D97-AF65-F5344CB8AC3E}">
        <p14:creationId xmlns:p14="http://schemas.microsoft.com/office/powerpoint/2010/main" val="11043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arn(inVertical)">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990600" y="756105"/>
            <a:ext cx="11791950" cy="1002390"/>
          </a:xfrm>
          <a:prstGeom prst="rect">
            <a:avLst/>
          </a:prstGeom>
        </p:spPr>
        <p:txBody>
          <a:bodyPr wrap="square" lIns="0" tIns="0" rIns="0" bIns="0" rtlCol="0" anchor="t">
            <a:spAutoFit/>
          </a:bodyPr>
          <a:lstStyle/>
          <a:p>
            <a:pPr>
              <a:lnSpc>
                <a:spcPts val="8400"/>
              </a:lnSpc>
              <a:spcBef>
                <a:spcPct val="0"/>
              </a:spcBef>
            </a:pPr>
            <a:r>
              <a:rPr lang="en-US" sz="5400" dirty="0">
                <a:latin typeface="Public Sans Bold" panose="020B0604020202020204" charset="0"/>
                <a:ea typeface="Roboto" panose="02000000000000000000" pitchFamily="2" charset="0"/>
                <a:cs typeface="Roboto" panose="02000000000000000000" pitchFamily="2" charset="0"/>
              </a:rPr>
              <a:t>3. Model LSTM</a:t>
            </a:r>
          </a:p>
        </p:txBody>
      </p:sp>
      <p:cxnSp>
        <p:nvCxnSpPr>
          <p:cNvPr id="8" name="Straight Connector 7">
            <a:extLst>
              <a:ext uri="{FF2B5EF4-FFF2-40B4-BE49-F238E27FC236}">
                <a16:creationId xmlns:a16="http://schemas.microsoft.com/office/drawing/2014/main" id="{C111E20D-4EAB-5D95-639F-04E1372AA9BA}"/>
              </a:ext>
            </a:extLst>
          </p:cNvPr>
          <p:cNvCxnSpPr>
            <a:cxnSpLocks/>
          </p:cNvCxnSpPr>
          <p:nvPr/>
        </p:nvCxnSpPr>
        <p:spPr>
          <a:xfrm>
            <a:off x="990600" y="1866900"/>
            <a:ext cx="1645920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41AAA381-4448-D75F-168B-7D7ECF626421}"/>
              </a:ext>
            </a:extLst>
          </p:cNvPr>
          <p:cNvSpPr txBox="1"/>
          <p:nvPr/>
        </p:nvSpPr>
        <p:spPr>
          <a:xfrm>
            <a:off x="995680" y="2247900"/>
            <a:ext cx="15697200" cy="584775"/>
          </a:xfrm>
          <a:prstGeom prst="rect">
            <a:avLst/>
          </a:prstGeom>
          <a:noFill/>
        </p:spPr>
        <p:txBody>
          <a:bodyPr wrap="square">
            <a:spAutoFit/>
          </a:bodyPr>
          <a:lstStyle/>
          <a:p>
            <a:r>
              <a:rPr lang="en-US" sz="3200" dirty="0" err="1"/>
              <a:t>Quá</a:t>
            </a:r>
            <a:r>
              <a:rPr lang="en-US" sz="3200" dirty="0"/>
              <a:t> </a:t>
            </a:r>
            <a:r>
              <a:rPr lang="en-US" sz="3200" dirty="0" err="1"/>
              <a:t>trình</a:t>
            </a:r>
            <a:r>
              <a:rPr lang="en-US" sz="3200" dirty="0"/>
              <a:t> </a:t>
            </a:r>
            <a:r>
              <a:rPr lang="en-US" sz="3200" dirty="0" err="1"/>
              <a:t>hoạt</a:t>
            </a:r>
            <a:r>
              <a:rPr lang="en-US" sz="3200" dirty="0"/>
              <a:t> </a:t>
            </a:r>
            <a:r>
              <a:rPr lang="en-US" sz="3200" dirty="0" err="1"/>
              <a:t>động</a:t>
            </a:r>
            <a:r>
              <a:rPr lang="en-US" sz="3200" dirty="0"/>
              <a:t> </a:t>
            </a:r>
            <a:r>
              <a:rPr lang="en-US" sz="3200" dirty="0" err="1"/>
              <a:t>của</a:t>
            </a:r>
            <a:r>
              <a:rPr lang="en-US" sz="3200" dirty="0"/>
              <a:t> LSTM</a:t>
            </a:r>
          </a:p>
        </p:txBody>
      </p:sp>
      <p:sp>
        <p:nvSpPr>
          <p:cNvPr id="4" name="TextBox 3">
            <a:extLst>
              <a:ext uri="{FF2B5EF4-FFF2-40B4-BE49-F238E27FC236}">
                <a16:creationId xmlns:a16="http://schemas.microsoft.com/office/drawing/2014/main" id="{A0557F59-3126-8727-F888-7BA014585E68}"/>
              </a:ext>
            </a:extLst>
          </p:cNvPr>
          <p:cNvSpPr txBox="1"/>
          <p:nvPr/>
        </p:nvSpPr>
        <p:spPr>
          <a:xfrm>
            <a:off x="4572000" y="4956294"/>
            <a:ext cx="9144000" cy="369332"/>
          </a:xfrm>
          <a:prstGeom prst="rect">
            <a:avLst/>
          </a:prstGeom>
          <a:noFill/>
        </p:spPr>
        <p:txBody>
          <a:bodyPr wrap="square">
            <a:spAutoFit/>
          </a:bodyPr>
          <a:lstStyle/>
          <a:p>
            <a:endParaRPr lang="en-US" dirty="0"/>
          </a:p>
        </p:txBody>
      </p:sp>
      <p:grpSp>
        <p:nvGrpSpPr>
          <p:cNvPr id="17" name="Group 16">
            <a:extLst>
              <a:ext uri="{FF2B5EF4-FFF2-40B4-BE49-F238E27FC236}">
                <a16:creationId xmlns:a16="http://schemas.microsoft.com/office/drawing/2014/main" id="{006C159D-E75B-958D-99F5-A4FE9D48F9F5}"/>
              </a:ext>
            </a:extLst>
          </p:cNvPr>
          <p:cNvGrpSpPr/>
          <p:nvPr/>
        </p:nvGrpSpPr>
        <p:grpSpPr>
          <a:xfrm>
            <a:off x="609600" y="3211310"/>
            <a:ext cx="5621031" cy="4355304"/>
            <a:chOff x="990600" y="3790952"/>
            <a:chExt cx="4384018" cy="3789374"/>
          </a:xfrm>
        </p:grpSpPr>
        <p:pic>
          <p:nvPicPr>
            <p:cNvPr id="2" name="Picture 1" descr="A diagram of a rectangular object with arrows pointing to the side&#10;&#10;Description automatically generated">
              <a:extLst>
                <a:ext uri="{FF2B5EF4-FFF2-40B4-BE49-F238E27FC236}">
                  <a16:creationId xmlns:a16="http://schemas.microsoft.com/office/drawing/2014/main" id="{E9E522FC-47B5-5686-565E-C39BAA6412E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9846"/>
            <a:stretch/>
          </p:blipFill>
          <p:spPr bwMode="auto">
            <a:xfrm>
              <a:off x="990600" y="3790952"/>
              <a:ext cx="4384018" cy="2700018"/>
            </a:xfrm>
            <a:prstGeom prst="rect">
              <a:avLst/>
            </a:prstGeom>
            <a:noFill/>
            <a:ln>
              <a:noFill/>
            </a:ln>
          </p:spPr>
        </p:pic>
        <p:sp>
          <p:nvSpPr>
            <p:cNvPr id="12" name="TextBox 11">
              <a:extLst>
                <a:ext uri="{FF2B5EF4-FFF2-40B4-BE49-F238E27FC236}">
                  <a16:creationId xmlns:a16="http://schemas.microsoft.com/office/drawing/2014/main" id="{552D631D-F000-C4F5-861F-30EA2413633A}"/>
                </a:ext>
              </a:extLst>
            </p:cNvPr>
            <p:cNvSpPr txBox="1"/>
            <p:nvPr/>
          </p:nvSpPr>
          <p:spPr>
            <a:xfrm>
              <a:off x="1620509" y="7071537"/>
              <a:ext cx="3124200" cy="508789"/>
            </a:xfrm>
            <a:prstGeom prst="rect">
              <a:avLst/>
            </a:prstGeom>
            <a:noFill/>
          </p:spPr>
          <p:txBody>
            <a:bodyPr wrap="square">
              <a:spAutoFit/>
            </a:bodyPr>
            <a:lstStyle/>
            <a:p>
              <a:r>
                <a:rPr lang="en-US" sz="3200" dirty="0">
                  <a:latin typeface="Abadi" panose="020B0604020104020204" pitchFamily="34" charset="0"/>
                </a:rPr>
                <a:t>Forget gate layer</a:t>
              </a:r>
            </a:p>
          </p:txBody>
        </p:sp>
      </p:grpSp>
      <p:grpSp>
        <p:nvGrpSpPr>
          <p:cNvPr id="19" name="Group 18">
            <a:extLst>
              <a:ext uri="{FF2B5EF4-FFF2-40B4-BE49-F238E27FC236}">
                <a16:creationId xmlns:a16="http://schemas.microsoft.com/office/drawing/2014/main" id="{05B49412-F624-FB4B-7DB7-53031DB25E4F}"/>
              </a:ext>
            </a:extLst>
          </p:cNvPr>
          <p:cNvGrpSpPr/>
          <p:nvPr/>
        </p:nvGrpSpPr>
        <p:grpSpPr>
          <a:xfrm>
            <a:off x="12308860" y="3009902"/>
            <a:ext cx="5140940" cy="4541335"/>
            <a:chOff x="12308860" y="3790950"/>
            <a:chExt cx="4384020" cy="3780030"/>
          </a:xfrm>
        </p:grpSpPr>
        <p:pic>
          <p:nvPicPr>
            <p:cNvPr id="6" name="Picture 5" descr="A diagram of a graphing diagram&#10;&#10;Description automatically generated with medium confidence">
              <a:extLst>
                <a:ext uri="{FF2B5EF4-FFF2-40B4-BE49-F238E27FC236}">
                  <a16:creationId xmlns:a16="http://schemas.microsoft.com/office/drawing/2014/main" id="{CEB58746-2172-3B42-BBBF-8541E7D25A3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9845"/>
            <a:stretch/>
          </p:blipFill>
          <p:spPr bwMode="auto">
            <a:xfrm>
              <a:off x="12308860" y="3790950"/>
              <a:ext cx="4384020" cy="2700019"/>
            </a:xfrm>
            <a:prstGeom prst="rect">
              <a:avLst/>
            </a:prstGeom>
            <a:noFill/>
            <a:ln>
              <a:noFill/>
            </a:ln>
          </p:spPr>
        </p:pic>
        <p:sp>
          <p:nvSpPr>
            <p:cNvPr id="15" name="TextBox 14">
              <a:extLst>
                <a:ext uri="{FF2B5EF4-FFF2-40B4-BE49-F238E27FC236}">
                  <a16:creationId xmlns:a16="http://schemas.microsoft.com/office/drawing/2014/main" id="{FA1FDE9F-2B8A-9614-5660-74E71E8E8CDC}"/>
                </a:ext>
              </a:extLst>
            </p:cNvPr>
            <p:cNvSpPr txBox="1"/>
            <p:nvPr/>
          </p:nvSpPr>
          <p:spPr>
            <a:xfrm>
              <a:off x="12862571" y="7084236"/>
              <a:ext cx="3124200" cy="486744"/>
            </a:xfrm>
            <a:prstGeom prst="rect">
              <a:avLst/>
            </a:prstGeom>
            <a:noFill/>
          </p:spPr>
          <p:txBody>
            <a:bodyPr wrap="square">
              <a:spAutoFit/>
            </a:bodyPr>
            <a:lstStyle/>
            <a:p>
              <a:r>
                <a:rPr lang="en-US" sz="3200" dirty="0">
                  <a:latin typeface="Abadi" panose="020B0604020104020204" pitchFamily="34" charset="0"/>
                </a:rPr>
                <a:t>Output gate layer</a:t>
              </a:r>
            </a:p>
          </p:txBody>
        </p:sp>
      </p:grpSp>
      <p:grpSp>
        <p:nvGrpSpPr>
          <p:cNvPr id="18" name="Group 17">
            <a:extLst>
              <a:ext uri="{FF2B5EF4-FFF2-40B4-BE49-F238E27FC236}">
                <a16:creationId xmlns:a16="http://schemas.microsoft.com/office/drawing/2014/main" id="{67A800CF-B9C1-3AE3-1683-889C1CD8385A}"/>
              </a:ext>
            </a:extLst>
          </p:cNvPr>
          <p:cNvGrpSpPr/>
          <p:nvPr/>
        </p:nvGrpSpPr>
        <p:grpSpPr>
          <a:xfrm>
            <a:off x="6662514" y="3101164"/>
            <a:ext cx="5445740" cy="4461149"/>
            <a:chOff x="6611631" y="3790951"/>
            <a:chExt cx="4384018" cy="3772762"/>
          </a:xfrm>
        </p:grpSpPr>
        <p:pic>
          <p:nvPicPr>
            <p:cNvPr id="3" name="Picture 2" descr="A diagram of a rectangular object with arrows pointing to the side&#10;&#10;Description automatically generated">
              <a:extLst>
                <a:ext uri="{FF2B5EF4-FFF2-40B4-BE49-F238E27FC236}">
                  <a16:creationId xmlns:a16="http://schemas.microsoft.com/office/drawing/2014/main" id="{E98F5056-2653-09A6-421A-56851EDA23E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49847"/>
            <a:stretch/>
          </p:blipFill>
          <p:spPr bwMode="auto">
            <a:xfrm>
              <a:off x="6611631" y="3790951"/>
              <a:ext cx="4384018" cy="2700019"/>
            </a:xfrm>
            <a:prstGeom prst="rect">
              <a:avLst/>
            </a:prstGeom>
            <a:noFill/>
            <a:ln>
              <a:noFill/>
            </a:ln>
          </p:spPr>
        </p:pic>
        <p:sp>
          <p:nvSpPr>
            <p:cNvPr id="16" name="TextBox 15">
              <a:extLst>
                <a:ext uri="{FF2B5EF4-FFF2-40B4-BE49-F238E27FC236}">
                  <a16:creationId xmlns:a16="http://schemas.microsoft.com/office/drawing/2014/main" id="{8452D8FB-E0EE-6049-707B-D0EE4B27736F}"/>
                </a:ext>
              </a:extLst>
            </p:cNvPr>
            <p:cNvSpPr txBox="1"/>
            <p:nvPr/>
          </p:nvSpPr>
          <p:spPr>
            <a:xfrm>
              <a:off x="7282180" y="7069173"/>
              <a:ext cx="3124200" cy="494540"/>
            </a:xfrm>
            <a:prstGeom prst="rect">
              <a:avLst/>
            </a:prstGeom>
            <a:noFill/>
          </p:spPr>
          <p:txBody>
            <a:bodyPr wrap="square">
              <a:spAutoFit/>
            </a:bodyPr>
            <a:lstStyle/>
            <a:p>
              <a:r>
                <a:rPr lang="en-US" sz="3200" dirty="0">
                  <a:latin typeface="Abadi" panose="020B0604020104020204" pitchFamily="34" charset="0"/>
                </a:rPr>
                <a:t>Input gate layer</a:t>
              </a:r>
            </a:p>
          </p:txBody>
        </p:sp>
      </p:grpSp>
    </p:spTree>
    <p:extLst>
      <p:ext uri="{BB962C8B-B14F-4D97-AF65-F5344CB8AC3E}">
        <p14:creationId xmlns:p14="http://schemas.microsoft.com/office/powerpoint/2010/main" val="132141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990600" y="756105"/>
            <a:ext cx="11791950" cy="1002390"/>
          </a:xfrm>
          <a:prstGeom prst="rect">
            <a:avLst/>
          </a:prstGeom>
        </p:spPr>
        <p:txBody>
          <a:bodyPr wrap="square" lIns="0" tIns="0" rIns="0" bIns="0" rtlCol="0" anchor="t">
            <a:spAutoFit/>
          </a:bodyPr>
          <a:lstStyle/>
          <a:p>
            <a:pPr>
              <a:lnSpc>
                <a:spcPts val="8400"/>
              </a:lnSpc>
              <a:spcBef>
                <a:spcPct val="0"/>
              </a:spcBef>
            </a:pPr>
            <a:r>
              <a:rPr lang="en-US" sz="5400" dirty="0">
                <a:latin typeface="Public Sans Bold" panose="020B0604020202020204" charset="0"/>
                <a:ea typeface="Roboto" panose="02000000000000000000" pitchFamily="2" charset="0"/>
                <a:cs typeface="Roboto" panose="02000000000000000000" pitchFamily="2" charset="0"/>
              </a:rPr>
              <a:t>4. </a:t>
            </a:r>
            <a:r>
              <a:rPr lang="en-US" sz="5400" dirty="0" err="1">
                <a:latin typeface="Public Sans Bold" panose="020B0604020202020204" charset="0"/>
                <a:ea typeface="Roboto" panose="02000000000000000000" pitchFamily="2" charset="0"/>
                <a:cs typeface="Roboto" panose="02000000000000000000" pitchFamily="2" charset="0"/>
              </a:rPr>
              <a:t>Kết</a:t>
            </a:r>
            <a:r>
              <a:rPr lang="en-US" sz="5400" dirty="0">
                <a:latin typeface="Public Sans Bold" panose="020B0604020202020204" charset="0"/>
                <a:ea typeface="Roboto" panose="02000000000000000000" pitchFamily="2" charset="0"/>
                <a:cs typeface="Roboto" panose="02000000000000000000" pitchFamily="2" charset="0"/>
              </a:rPr>
              <a:t> </a:t>
            </a:r>
            <a:r>
              <a:rPr lang="en-US" sz="5400" dirty="0" err="1">
                <a:latin typeface="Public Sans Bold" panose="020B0604020202020204" charset="0"/>
                <a:ea typeface="Roboto" panose="02000000000000000000" pitchFamily="2" charset="0"/>
                <a:cs typeface="Roboto" panose="02000000000000000000" pitchFamily="2" charset="0"/>
              </a:rPr>
              <a:t>Quả</a:t>
            </a:r>
            <a:endParaRPr lang="en-US" sz="5400" dirty="0">
              <a:latin typeface="Public Sans Bold" panose="020B0604020202020204" charset="0"/>
              <a:ea typeface="Roboto" panose="02000000000000000000" pitchFamily="2" charset="0"/>
              <a:cs typeface="Roboto" panose="02000000000000000000" pitchFamily="2" charset="0"/>
            </a:endParaRPr>
          </a:p>
        </p:txBody>
      </p:sp>
      <p:cxnSp>
        <p:nvCxnSpPr>
          <p:cNvPr id="8" name="Straight Connector 7">
            <a:extLst>
              <a:ext uri="{FF2B5EF4-FFF2-40B4-BE49-F238E27FC236}">
                <a16:creationId xmlns:a16="http://schemas.microsoft.com/office/drawing/2014/main" id="{C111E20D-4EAB-5D95-639F-04E1372AA9BA}"/>
              </a:ext>
            </a:extLst>
          </p:cNvPr>
          <p:cNvCxnSpPr>
            <a:cxnSpLocks/>
          </p:cNvCxnSpPr>
          <p:nvPr/>
        </p:nvCxnSpPr>
        <p:spPr>
          <a:xfrm>
            <a:off x="990600" y="1866900"/>
            <a:ext cx="16459200" cy="0"/>
          </a:xfrm>
          <a:prstGeom prst="line">
            <a:avLst/>
          </a:prstGeom>
          <a:ln/>
        </p:spPr>
        <p:style>
          <a:lnRef idx="1">
            <a:schemeClr val="accent2"/>
          </a:lnRef>
          <a:fillRef idx="0">
            <a:schemeClr val="accent2"/>
          </a:fillRef>
          <a:effectRef idx="0">
            <a:schemeClr val="accent2"/>
          </a:effectRef>
          <a:fontRef idx="minor">
            <a:schemeClr val="tx1"/>
          </a:fontRef>
        </p:style>
      </p:cxnSp>
      <p:grpSp>
        <p:nvGrpSpPr>
          <p:cNvPr id="2" name="Group 1">
            <a:extLst>
              <a:ext uri="{FF2B5EF4-FFF2-40B4-BE49-F238E27FC236}">
                <a16:creationId xmlns:a16="http://schemas.microsoft.com/office/drawing/2014/main" id="{59BD6EB8-FF03-D198-E4E9-FDC117BDD21D}"/>
              </a:ext>
            </a:extLst>
          </p:cNvPr>
          <p:cNvGrpSpPr/>
          <p:nvPr/>
        </p:nvGrpSpPr>
        <p:grpSpPr>
          <a:xfrm>
            <a:off x="5406578" y="1988007"/>
            <a:ext cx="11890821" cy="7117894"/>
            <a:chOff x="5406578" y="1988007"/>
            <a:chExt cx="11890821" cy="7117894"/>
          </a:xfrm>
        </p:grpSpPr>
        <p:pic>
          <p:nvPicPr>
            <p:cNvPr id="3" name="Picture 2" descr="A graph showing a line&#10;&#10;Description automatically generated with medium confidence">
              <a:extLst>
                <a:ext uri="{FF2B5EF4-FFF2-40B4-BE49-F238E27FC236}">
                  <a16:creationId xmlns:a16="http://schemas.microsoft.com/office/drawing/2014/main" id="{76FACD7D-9681-5A54-6B80-7F9327E456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06578" y="1988007"/>
              <a:ext cx="11890821" cy="7117894"/>
            </a:xfrm>
            <a:prstGeom prst="rect">
              <a:avLst/>
            </a:prstGeom>
            <a:noFill/>
            <a:ln>
              <a:noFill/>
            </a:ln>
          </p:spPr>
        </p:pic>
        <p:pic>
          <p:nvPicPr>
            <p:cNvPr id="4" name="Picture 3" descr="A close-up of a computer error&#10;&#10;Description automatically generated">
              <a:extLst>
                <a:ext uri="{FF2B5EF4-FFF2-40B4-BE49-F238E27FC236}">
                  <a16:creationId xmlns:a16="http://schemas.microsoft.com/office/drawing/2014/main" id="{A2377555-26FC-62D1-00F1-4D501F7EAE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076700"/>
              <a:ext cx="5791201" cy="1752600"/>
            </a:xfrm>
            <a:prstGeom prst="rect">
              <a:avLst/>
            </a:prstGeom>
            <a:noFill/>
            <a:ln>
              <a:noFill/>
            </a:ln>
          </p:spPr>
        </p:pic>
      </p:grpSp>
    </p:spTree>
    <p:extLst>
      <p:ext uri="{BB962C8B-B14F-4D97-AF65-F5344CB8AC3E}">
        <p14:creationId xmlns:p14="http://schemas.microsoft.com/office/powerpoint/2010/main" val="62874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061482" y="207639"/>
            <a:ext cx="2369626" cy="2369626"/>
          </a:xfrm>
          <a:custGeom>
            <a:avLst/>
            <a:gdLst/>
            <a:ahLst/>
            <a:cxnLst/>
            <a:rect l="l" t="t" r="r" b="b"/>
            <a:pathLst>
              <a:path w="2369626" h="2369626">
                <a:moveTo>
                  <a:pt x="0" y="0"/>
                </a:moveTo>
                <a:lnTo>
                  <a:pt x="2369626" y="0"/>
                </a:lnTo>
                <a:lnTo>
                  <a:pt x="2369626" y="2369626"/>
                </a:lnTo>
                <a:lnTo>
                  <a:pt x="0" y="23696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AutoShape 3"/>
          <p:cNvSpPr/>
          <p:nvPr/>
        </p:nvSpPr>
        <p:spPr>
          <a:xfrm>
            <a:off x="0" y="7544467"/>
            <a:ext cx="18288000" cy="2742533"/>
          </a:xfrm>
          <a:prstGeom prst="rect">
            <a:avLst/>
          </a:prstGeom>
          <a:solidFill>
            <a:srgbClr val="EDECED"/>
          </a:solidFill>
        </p:spPr>
        <p:txBody>
          <a:bodyPr/>
          <a:lstStyle/>
          <a:p>
            <a:endParaRPr lang="en-US"/>
          </a:p>
        </p:txBody>
      </p:sp>
      <p:sp>
        <p:nvSpPr>
          <p:cNvPr id="4" name="Freeform 4"/>
          <p:cNvSpPr/>
          <p:nvPr/>
        </p:nvSpPr>
        <p:spPr>
          <a:xfrm>
            <a:off x="-914400" y="3072680"/>
            <a:ext cx="4880039" cy="4998178"/>
          </a:xfrm>
          <a:custGeom>
            <a:avLst/>
            <a:gdLst/>
            <a:ahLst/>
            <a:cxnLst/>
            <a:rect l="l" t="t" r="r" b="b"/>
            <a:pathLst>
              <a:path w="4880039" h="4998178">
                <a:moveTo>
                  <a:pt x="0" y="0"/>
                </a:moveTo>
                <a:lnTo>
                  <a:pt x="4880039" y="0"/>
                </a:lnTo>
                <a:lnTo>
                  <a:pt x="4880039" y="4998178"/>
                </a:lnTo>
                <a:lnTo>
                  <a:pt x="0" y="49981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TextBox 5"/>
          <p:cNvSpPr txBox="1"/>
          <p:nvPr/>
        </p:nvSpPr>
        <p:spPr>
          <a:xfrm>
            <a:off x="4282864" y="4130841"/>
            <a:ext cx="9722273" cy="1400127"/>
          </a:xfrm>
          <a:prstGeom prst="rect">
            <a:avLst/>
          </a:prstGeom>
        </p:spPr>
        <p:txBody>
          <a:bodyPr wrap="square" lIns="0" tIns="0" rIns="0" bIns="0" rtlCol="0" anchor="t">
            <a:spAutoFit/>
          </a:bodyPr>
          <a:lstStyle/>
          <a:p>
            <a:pPr algn="ctr">
              <a:lnSpc>
                <a:spcPts val="10800"/>
              </a:lnSpc>
            </a:pPr>
            <a:r>
              <a:rPr lang="en-US" altLang="ja-JP" sz="16600" dirty="0">
                <a:solidFill>
                  <a:srgbClr val="1D4E89"/>
                </a:solidFill>
                <a:latin typeface="Batang" panose="02030600000101010101" pitchFamily="18" charset="-127"/>
                <a:ea typeface="Batang" panose="02030600000101010101" pitchFamily="18" charset="-127"/>
              </a:rPr>
              <a:t>THANKS</a:t>
            </a:r>
            <a:endParaRPr lang="en-US" sz="16600" dirty="0">
              <a:solidFill>
                <a:srgbClr val="1D4E89"/>
              </a:solidFill>
              <a:latin typeface="Batang" panose="02030600000101010101" pitchFamily="18" charset="-127"/>
              <a:ea typeface="Batang" panose="02030600000101010101" pitchFamily="18" charset="-127"/>
            </a:endParaRPr>
          </a:p>
        </p:txBody>
      </p:sp>
      <p:sp>
        <p:nvSpPr>
          <p:cNvPr id="6" name="Freeform 6"/>
          <p:cNvSpPr/>
          <p:nvPr/>
        </p:nvSpPr>
        <p:spPr>
          <a:xfrm>
            <a:off x="14431108" y="3778013"/>
            <a:ext cx="3498030" cy="4833961"/>
          </a:xfrm>
          <a:custGeom>
            <a:avLst/>
            <a:gdLst/>
            <a:ahLst/>
            <a:cxnLst/>
            <a:rect l="l" t="t" r="r" b="b"/>
            <a:pathLst>
              <a:path w="3498030" h="4833961">
                <a:moveTo>
                  <a:pt x="0" y="0"/>
                </a:moveTo>
                <a:lnTo>
                  <a:pt x="3498030" y="0"/>
                </a:lnTo>
                <a:lnTo>
                  <a:pt x="3498030" y="4833961"/>
                </a:lnTo>
                <a:lnTo>
                  <a:pt x="0" y="48339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4356441" y="6731716"/>
            <a:ext cx="5241674" cy="4221930"/>
          </a:xfrm>
          <a:custGeom>
            <a:avLst/>
            <a:gdLst/>
            <a:ahLst/>
            <a:cxnLst/>
            <a:rect l="l" t="t" r="r" b="b"/>
            <a:pathLst>
              <a:path w="5241674" h="4221930">
                <a:moveTo>
                  <a:pt x="0" y="0"/>
                </a:moveTo>
                <a:lnTo>
                  <a:pt x="5241674" y="0"/>
                </a:lnTo>
                <a:lnTo>
                  <a:pt x="5241674" y="4221930"/>
                </a:lnTo>
                <a:lnTo>
                  <a:pt x="0" y="422193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990600" y="757035"/>
            <a:ext cx="11791950" cy="1002390"/>
          </a:xfrm>
          <a:prstGeom prst="rect">
            <a:avLst/>
          </a:prstGeom>
        </p:spPr>
        <p:txBody>
          <a:bodyPr wrap="square" lIns="0" tIns="0" rIns="0" bIns="0" rtlCol="0" anchor="t">
            <a:spAutoFit/>
          </a:bodyPr>
          <a:lstStyle/>
          <a:p>
            <a:pPr>
              <a:lnSpc>
                <a:spcPts val="8400"/>
              </a:lnSpc>
              <a:spcBef>
                <a:spcPct val="0"/>
              </a:spcBef>
            </a:pPr>
            <a:r>
              <a:rPr lang="en-US" sz="5400" dirty="0" err="1">
                <a:latin typeface="Public Sans Bold" panose="020B0604020202020204" charset="0"/>
                <a:ea typeface="Roboto" panose="02000000000000000000" pitchFamily="2" charset="0"/>
                <a:cs typeface="Roboto" panose="02000000000000000000" pitchFamily="2" charset="0"/>
              </a:rPr>
              <a:t>Nội</a:t>
            </a:r>
            <a:r>
              <a:rPr lang="en-US" sz="5400" dirty="0">
                <a:latin typeface="Public Sans Bold" panose="020B0604020202020204" charset="0"/>
                <a:ea typeface="Roboto" panose="02000000000000000000" pitchFamily="2" charset="0"/>
                <a:cs typeface="Roboto" panose="02000000000000000000" pitchFamily="2" charset="0"/>
              </a:rPr>
              <a:t> dung </a:t>
            </a:r>
            <a:r>
              <a:rPr lang="en-US" sz="5400" dirty="0" err="1">
                <a:latin typeface="Public Sans Bold" panose="020B0604020202020204" charset="0"/>
                <a:ea typeface="Roboto" panose="02000000000000000000" pitchFamily="2" charset="0"/>
                <a:cs typeface="Roboto" panose="02000000000000000000" pitchFamily="2" charset="0"/>
              </a:rPr>
              <a:t>trình</a:t>
            </a:r>
            <a:r>
              <a:rPr lang="en-US" sz="5400" dirty="0">
                <a:latin typeface="Public Sans Bold" panose="020B0604020202020204" charset="0"/>
                <a:ea typeface="Roboto" panose="02000000000000000000" pitchFamily="2" charset="0"/>
                <a:cs typeface="Roboto" panose="02000000000000000000" pitchFamily="2" charset="0"/>
              </a:rPr>
              <a:t> </a:t>
            </a:r>
            <a:r>
              <a:rPr lang="en-US" sz="5400" dirty="0" err="1">
                <a:latin typeface="Public Sans Bold" panose="020B0604020202020204" charset="0"/>
                <a:ea typeface="Roboto" panose="02000000000000000000" pitchFamily="2" charset="0"/>
                <a:cs typeface="Roboto" panose="02000000000000000000" pitchFamily="2" charset="0"/>
              </a:rPr>
              <a:t>bày</a:t>
            </a:r>
            <a:r>
              <a:rPr lang="en-US" sz="5400" dirty="0">
                <a:latin typeface="Public Sans Bold" panose="020B0604020202020204" charset="0"/>
                <a:ea typeface="Roboto" panose="02000000000000000000" pitchFamily="2" charset="0"/>
                <a:cs typeface="Roboto" panose="02000000000000000000" pitchFamily="2" charset="0"/>
              </a:rPr>
              <a:t>:</a:t>
            </a:r>
          </a:p>
        </p:txBody>
      </p:sp>
      <p:sp>
        <p:nvSpPr>
          <p:cNvPr id="5" name="TextBox 7">
            <a:extLst>
              <a:ext uri="{FF2B5EF4-FFF2-40B4-BE49-F238E27FC236}">
                <a16:creationId xmlns:a16="http://schemas.microsoft.com/office/drawing/2014/main" id="{7A20523A-9B4D-631F-9A67-5333A3649E67}"/>
              </a:ext>
            </a:extLst>
          </p:cNvPr>
          <p:cNvSpPr txBox="1"/>
          <p:nvPr/>
        </p:nvSpPr>
        <p:spPr>
          <a:xfrm>
            <a:off x="2667000" y="1866900"/>
            <a:ext cx="11791950" cy="1002390"/>
          </a:xfrm>
          <a:prstGeom prst="rect">
            <a:avLst/>
          </a:prstGeom>
        </p:spPr>
        <p:txBody>
          <a:bodyPr wrap="square" lIns="0" tIns="0" rIns="0" bIns="0" rtlCol="0" anchor="t">
            <a:spAutoFit/>
          </a:bodyPr>
          <a:lstStyle/>
          <a:p>
            <a:pPr>
              <a:lnSpc>
                <a:spcPts val="8400"/>
              </a:lnSpc>
              <a:spcBef>
                <a:spcPct val="0"/>
              </a:spcBef>
            </a:pPr>
            <a:r>
              <a:rPr lang="en-US" sz="5400" dirty="0">
                <a:latin typeface="Quicksand" panose="020B0604020202020204" charset="0"/>
                <a:ea typeface="Roboto" panose="02000000000000000000" pitchFamily="2" charset="0"/>
                <a:cs typeface="Roboto" panose="02000000000000000000" pitchFamily="2" charset="0"/>
              </a:rPr>
              <a:t>1. </a:t>
            </a:r>
            <a:r>
              <a:rPr lang="en-US" sz="5400" dirty="0" err="1">
                <a:latin typeface="Quicksand" panose="020B0604020202020204" charset="0"/>
                <a:ea typeface="Roboto" panose="02000000000000000000" pitchFamily="2" charset="0"/>
                <a:cs typeface="Roboto" panose="02000000000000000000" pitchFamily="2" charset="0"/>
              </a:rPr>
              <a:t>Giới</a:t>
            </a:r>
            <a:r>
              <a:rPr lang="en-US" sz="5400" dirty="0">
                <a:latin typeface="Quicksand" panose="020B0604020202020204" charset="0"/>
                <a:ea typeface="Roboto" panose="02000000000000000000" pitchFamily="2" charset="0"/>
                <a:cs typeface="Roboto" panose="02000000000000000000" pitchFamily="2" charset="0"/>
              </a:rPr>
              <a:t> </a:t>
            </a:r>
            <a:r>
              <a:rPr lang="en-US" sz="5400" dirty="0" err="1">
                <a:latin typeface="Quicksand" panose="020B0604020202020204" charset="0"/>
                <a:ea typeface="Roboto" panose="02000000000000000000" pitchFamily="2" charset="0"/>
                <a:cs typeface="Roboto" panose="02000000000000000000" pitchFamily="2" charset="0"/>
              </a:rPr>
              <a:t>thiệu</a:t>
            </a:r>
            <a:r>
              <a:rPr lang="en-US" sz="5400" dirty="0">
                <a:latin typeface="Quicksand" panose="020B0604020202020204" charset="0"/>
                <a:ea typeface="Roboto" panose="02000000000000000000" pitchFamily="2" charset="0"/>
                <a:cs typeface="Roboto" panose="02000000000000000000" pitchFamily="2" charset="0"/>
              </a:rPr>
              <a:t> </a:t>
            </a:r>
            <a:r>
              <a:rPr lang="en-US" sz="5400" dirty="0" err="1">
                <a:latin typeface="Quicksand" panose="020B0604020202020204" charset="0"/>
                <a:ea typeface="Roboto" panose="02000000000000000000" pitchFamily="2" charset="0"/>
                <a:cs typeface="Roboto" panose="02000000000000000000" pitchFamily="2" charset="0"/>
              </a:rPr>
              <a:t>chung</a:t>
            </a:r>
            <a:endParaRPr lang="en-US" sz="5400" dirty="0">
              <a:latin typeface="Quicksand" panose="020B0604020202020204" charset="0"/>
              <a:ea typeface="Roboto" panose="02000000000000000000" pitchFamily="2" charset="0"/>
              <a:cs typeface="Roboto" panose="02000000000000000000" pitchFamily="2" charset="0"/>
            </a:endParaRPr>
          </a:p>
        </p:txBody>
      </p:sp>
      <p:cxnSp>
        <p:nvCxnSpPr>
          <p:cNvPr id="8" name="Straight Connector 7">
            <a:extLst>
              <a:ext uri="{FF2B5EF4-FFF2-40B4-BE49-F238E27FC236}">
                <a16:creationId xmlns:a16="http://schemas.microsoft.com/office/drawing/2014/main" id="{C111E20D-4EAB-5D95-639F-04E1372AA9BA}"/>
              </a:ext>
            </a:extLst>
          </p:cNvPr>
          <p:cNvCxnSpPr>
            <a:cxnSpLocks/>
          </p:cNvCxnSpPr>
          <p:nvPr/>
        </p:nvCxnSpPr>
        <p:spPr>
          <a:xfrm>
            <a:off x="990600" y="1866900"/>
            <a:ext cx="1645920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10" name="TextBox 7">
            <a:extLst>
              <a:ext uri="{FF2B5EF4-FFF2-40B4-BE49-F238E27FC236}">
                <a16:creationId xmlns:a16="http://schemas.microsoft.com/office/drawing/2014/main" id="{683DEB35-2BEE-F52C-D891-42E3EA8ADF9C}"/>
              </a:ext>
            </a:extLst>
          </p:cNvPr>
          <p:cNvSpPr txBox="1"/>
          <p:nvPr/>
        </p:nvSpPr>
        <p:spPr>
          <a:xfrm>
            <a:off x="2657707" y="3086100"/>
            <a:ext cx="11791950" cy="1002390"/>
          </a:xfrm>
          <a:prstGeom prst="rect">
            <a:avLst/>
          </a:prstGeom>
        </p:spPr>
        <p:txBody>
          <a:bodyPr wrap="square" lIns="0" tIns="0" rIns="0" bIns="0" rtlCol="0" anchor="t">
            <a:spAutoFit/>
          </a:bodyPr>
          <a:lstStyle/>
          <a:p>
            <a:pPr>
              <a:lnSpc>
                <a:spcPts val="8400"/>
              </a:lnSpc>
              <a:spcBef>
                <a:spcPct val="0"/>
              </a:spcBef>
            </a:pPr>
            <a:r>
              <a:rPr lang="en-US" sz="5400" dirty="0">
                <a:latin typeface="Quicksand" panose="020B0604020202020204" charset="0"/>
                <a:ea typeface="Roboto" panose="02000000000000000000" pitchFamily="2" charset="0"/>
                <a:cs typeface="Roboto" panose="02000000000000000000" pitchFamily="2" charset="0"/>
              </a:rPr>
              <a:t>2. </a:t>
            </a:r>
            <a:r>
              <a:rPr lang="en-US" sz="5400" dirty="0" err="1">
                <a:latin typeface="Quicksand" panose="020B0604020202020204" charset="0"/>
                <a:ea typeface="Roboto" panose="02000000000000000000" pitchFamily="2" charset="0"/>
                <a:cs typeface="Roboto" panose="02000000000000000000" pitchFamily="2" charset="0"/>
              </a:rPr>
              <a:t>Mạng</a:t>
            </a:r>
            <a:r>
              <a:rPr lang="en-US" sz="5400" dirty="0">
                <a:latin typeface="Quicksand" panose="020B0604020202020204" charset="0"/>
                <a:ea typeface="Roboto" panose="02000000000000000000" pitchFamily="2" charset="0"/>
                <a:cs typeface="Roboto" panose="02000000000000000000" pitchFamily="2" charset="0"/>
              </a:rPr>
              <a:t> </a:t>
            </a:r>
            <a:r>
              <a:rPr lang="en-US" sz="5400" dirty="0" err="1">
                <a:latin typeface="Quicksand" panose="020B0604020202020204" charset="0"/>
                <a:ea typeface="Roboto" panose="02000000000000000000" pitchFamily="2" charset="0"/>
                <a:cs typeface="Roboto" panose="02000000000000000000" pitchFamily="2" charset="0"/>
              </a:rPr>
              <a:t>hồi</a:t>
            </a:r>
            <a:r>
              <a:rPr lang="en-US" sz="5400" dirty="0">
                <a:latin typeface="Quicksand" panose="020B0604020202020204" charset="0"/>
                <a:ea typeface="Roboto" panose="02000000000000000000" pitchFamily="2" charset="0"/>
                <a:cs typeface="Roboto" panose="02000000000000000000" pitchFamily="2" charset="0"/>
              </a:rPr>
              <a:t> </a:t>
            </a:r>
            <a:r>
              <a:rPr lang="en-US" sz="5400" dirty="0" err="1">
                <a:latin typeface="Quicksand" panose="020B0604020202020204" charset="0"/>
                <a:ea typeface="Roboto" panose="02000000000000000000" pitchFamily="2" charset="0"/>
                <a:cs typeface="Roboto" panose="02000000000000000000" pitchFamily="2" charset="0"/>
              </a:rPr>
              <a:t>quy</a:t>
            </a:r>
            <a:r>
              <a:rPr lang="en-US" sz="5400" dirty="0">
                <a:latin typeface="Quicksand" panose="020B0604020202020204" charset="0"/>
                <a:ea typeface="Roboto" panose="02000000000000000000" pitchFamily="2" charset="0"/>
                <a:cs typeface="Roboto" panose="02000000000000000000" pitchFamily="2" charset="0"/>
              </a:rPr>
              <a:t> RNN</a:t>
            </a:r>
          </a:p>
        </p:txBody>
      </p:sp>
      <p:sp>
        <p:nvSpPr>
          <p:cNvPr id="11" name="TextBox 7">
            <a:extLst>
              <a:ext uri="{FF2B5EF4-FFF2-40B4-BE49-F238E27FC236}">
                <a16:creationId xmlns:a16="http://schemas.microsoft.com/office/drawing/2014/main" id="{CEEEC973-793D-19A2-580F-F97F410C27BE}"/>
              </a:ext>
            </a:extLst>
          </p:cNvPr>
          <p:cNvSpPr txBox="1"/>
          <p:nvPr/>
        </p:nvSpPr>
        <p:spPr>
          <a:xfrm>
            <a:off x="2657706" y="4305300"/>
            <a:ext cx="13953893" cy="2051331"/>
          </a:xfrm>
          <a:prstGeom prst="rect">
            <a:avLst/>
          </a:prstGeom>
        </p:spPr>
        <p:txBody>
          <a:bodyPr wrap="square" lIns="0" tIns="0" rIns="0" bIns="0" rtlCol="0" anchor="t">
            <a:spAutoFit/>
          </a:bodyPr>
          <a:lstStyle/>
          <a:p>
            <a:pPr>
              <a:lnSpc>
                <a:spcPts val="8400"/>
              </a:lnSpc>
              <a:spcBef>
                <a:spcPct val="0"/>
              </a:spcBef>
            </a:pPr>
            <a:r>
              <a:rPr lang="en-US" sz="5400" dirty="0">
                <a:latin typeface="Quicksand" panose="020B0604020202020204" charset="0"/>
                <a:ea typeface="Roboto" panose="02000000000000000000" pitchFamily="2" charset="0"/>
                <a:cs typeface="Roboto" panose="02000000000000000000" pitchFamily="2" charset="0"/>
              </a:rPr>
              <a:t>3. Model LSTM (Long Short Term Memory)</a:t>
            </a:r>
          </a:p>
          <a:p>
            <a:pPr>
              <a:lnSpc>
                <a:spcPts val="8400"/>
              </a:lnSpc>
              <a:spcBef>
                <a:spcPct val="0"/>
              </a:spcBef>
            </a:pPr>
            <a:r>
              <a:rPr lang="en-US" sz="5400" dirty="0">
                <a:latin typeface="Quicksand" panose="020B0604020202020204" charset="0"/>
                <a:ea typeface="Roboto" panose="02000000000000000000" pitchFamily="2" charset="0"/>
                <a:cs typeface="Roboto" panose="02000000000000000000" pitchFamily="2" charset="0"/>
              </a:rPr>
              <a:t>4. </a:t>
            </a:r>
            <a:r>
              <a:rPr lang="en-US" sz="5400" dirty="0" err="1">
                <a:latin typeface="Quicksand" panose="020B0604020202020204" charset="0"/>
                <a:ea typeface="Roboto" panose="02000000000000000000" pitchFamily="2" charset="0"/>
                <a:cs typeface="Roboto" panose="02000000000000000000" pitchFamily="2" charset="0"/>
              </a:rPr>
              <a:t>Kết</a:t>
            </a:r>
            <a:r>
              <a:rPr lang="en-US" sz="5400" dirty="0">
                <a:latin typeface="Quicksand" panose="020B0604020202020204" charset="0"/>
                <a:ea typeface="Roboto" panose="02000000000000000000" pitchFamily="2" charset="0"/>
                <a:cs typeface="Roboto" panose="02000000000000000000" pitchFamily="2" charset="0"/>
              </a:rPr>
              <a:t> </a:t>
            </a:r>
            <a:r>
              <a:rPr lang="en-US" sz="5400" dirty="0" err="1">
                <a:latin typeface="Quicksand" panose="020B0604020202020204" charset="0"/>
                <a:ea typeface="Roboto" panose="02000000000000000000" pitchFamily="2" charset="0"/>
                <a:cs typeface="Roboto" panose="02000000000000000000" pitchFamily="2" charset="0"/>
              </a:rPr>
              <a:t>Quả</a:t>
            </a:r>
            <a:endParaRPr lang="en-US" sz="5400" dirty="0">
              <a:latin typeface="Quicksand" panose="020B0604020202020204" charset="0"/>
              <a:ea typeface="Roboto" panose="02000000000000000000" pitchFamily="2" charset="0"/>
              <a:cs typeface="Roboto"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1000"/>
                                        <p:tgtEl>
                                          <p:spTgt spid="11">
                                            <p:txEl>
                                              <p:pRg st="0" end="0"/>
                                            </p:txEl>
                                          </p:spTgt>
                                        </p:tgtEl>
                                      </p:cBhvr>
                                    </p:animEffect>
                                    <p:anim calcmode="lin" valueType="num">
                                      <p:cBhvr>
                                        <p:cTn id="26"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fade">
                                      <p:cBhvr>
                                        <p:cTn id="32" dur="1000"/>
                                        <p:tgtEl>
                                          <p:spTgt spid="11">
                                            <p:txEl>
                                              <p:pRg st="1" end="1"/>
                                            </p:txEl>
                                          </p:spTgt>
                                        </p:tgtEl>
                                      </p:cBhvr>
                                    </p:animEffect>
                                    <p:anim calcmode="lin" valueType="num">
                                      <p:cBhvr>
                                        <p:cTn id="33"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990600" y="756105"/>
            <a:ext cx="11791950" cy="1002390"/>
          </a:xfrm>
          <a:prstGeom prst="rect">
            <a:avLst/>
          </a:prstGeom>
        </p:spPr>
        <p:txBody>
          <a:bodyPr wrap="square" lIns="0" tIns="0" rIns="0" bIns="0" rtlCol="0" anchor="t">
            <a:spAutoFit/>
          </a:bodyPr>
          <a:lstStyle/>
          <a:p>
            <a:pPr>
              <a:lnSpc>
                <a:spcPts val="8400"/>
              </a:lnSpc>
              <a:spcBef>
                <a:spcPct val="0"/>
              </a:spcBef>
            </a:pPr>
            <a:r>
              <a:rPr lang="en-US" sz="5400" dirty="0">
                <a:latin typeface="Public Sans Bold" panose="020B0604020202020204" charset="0"/>
                <a:ea typeface="Roboto" panose="02000000000000000000" pitchFamily="2" charset="0"/>
                <a:cs typeface="Roboto" panose="02000000000000000000" pitchFamily="2" charset="0"/>
              </a:rPr>
              <a:t>1. </a:t>
            </a:r>
            <a:r>
              <a:rPr lang="en-US" sz="5400" dirty="0" err="1">
                <a:latin typeface="Public Sans Bold" panose="020B0604020202020204" charset="0"/>
                <a:ea typeface="Roboto" panose="02000000000000000000" pitchFamily="2" charset="0"/>
                <a:cs typeface="Roboto" panose="02000000000000000000" pitchFamily="2" charset="0"/>
              </a:rPr>
              <a:t>Giới</a:t>
            </a:r>
            <a:r>
              <a:rPr lang="en-US" sz="5400" dirty="0">
                <a:latin typeface="Public Sans Bold" panose="020B0604020202020204" charset="0"/>
                <a:ea typeface="Roboto" panose="02000000000000000000" pitchFamily="2" charset="0"/>
                <a:cs typeface="Roboto" panose="02000000000000000000" pitchFamily="2" charset="0"/>
              </a:rPr>
              <a:t> </a:t>
            </a:r>
            <a:r>
              <a:rPr lang="en-US" sz="5400" dirty="0" err="1">
                <a:latin typeface="Public Sans Bold" panose="020B0604020202020204" charset="0"/>
                <a:ea typeface="Roboto" panose="02000000000000000000" pitchFamily="2" charset="0"/>
                <a:cs typeface="Roboto" panose="02000000000000000000" pitchFamily="2" charset="0"/>
              </a:rPr>
              <a:t>Thiệu</a:t>
            </a:r>
            <a:r>
              <a:rPr lang="en-US" sz="5400" dirty="0">
                <a:latin typeface="Public Sans Bold" panose="020B0604020202020204" charset="0"/>
                <a:ea typeface="Roboto" panose="02000000000000000000" pitchFamily="2" charset="0"/>
                <a:cs typeface="Roboto" panose="02000000000000000000" pitchFamily="2" charset="0"/>
              </a:rPr>
              <a:t> Chung:</a:t>
            </a:r>
          </a:p>
        </p:txBody>
      </p:sp>
      <p:cxnSp>
        <p:nvCxnSpPr>
          <p:cNvPr id="8" name="Straight Connector 7">
            <a:extLst>
              <a:ext uri="{FF2B5EF4-FFF2-40B4-BE49-F238E27FC236}">
                <a16:creationId xmlns:a16="http://schemas.microsoft.com/office/drawing/2014/main" id="{C111E20D-4EAB-5D95-639F-04E1372AA9BA}"/>
              </a:ext>
            </a:extLst>
          </p:cNvPr>
          <p:cNvCxnSpPr>
            <a:cxnSpLocks/>
          </p:cNvCxnSpPr>
          <p:nvPr/>
        </p:nvCxnSpPr>
        <p:spPr>
          <a:xfrm>
            <a:off x="990600" y="1866900"/>
            <a:ext cx="1645920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4" name="TextBox 9">
            <a:extLst>
              <a:ext uri="{FF2B5EF4-FFF2-40B4-BE49-F238E27FC236}">
                <a16:creationId xmlns:a16="http://schemas.microsoft.com/office/drawing/2014/main" id="{C74C9372-3201-E712-6342-5630B6AC109D}"/>
              </a:ext>
            </a:extLst>
          </p:cNvPr>
          <p:cNvSpPr txBox="1"/>
          <p:nvPr/>
        </p:nvSpPr>
        <p:spPr>
          <a:xfrm>
            <a:off x="1001750" y="2349818"/>
            <a:ext cx="8142249" cy="2462213"/>
          </a:xfrm>
          <a:prstGeom prst="rect">
            <a:avLst/>
          </a:prstGeom>
        </p:spPr>
        <p:txBody>
          <a:bodyPr wrap="square" lIns="0" tIns="0" rIns="0" bIns="0" rtlCol="0" anchor="t">
            <a:spAutoFit/>
          </a:bodyPr>
          <a:lstStyle/>
          <a:p>
            <a:pPr>
              <a:spcBef>
                <a:spcPct val="0"/>
              </a:spcBef>
            </a:pPr>
            <a:r>
              <a:rPr lang="en-US" sz="3200" dirty="0" err="1">
                <a:solidFill>
                  <a:srgbClr val="000000"/>
                </a:solidFill>
                <a:highlight>
                  <a:srgbClr val="FFFFFF"/>
                </a:highlight>
                <a:latin typeface="Abadi" panose="020B0604020104020204" pitchFamily="34" charset="0"/>
                <a:ea typeface="Roboto" panose="02000000000000000000" pitchFamily="2" charset="0"/>
                <a:cs typeface="Roboto" panose="02000000000000000000" pitchFamily="2" charset="0"/>
              </a:rPr>
              <a:t>Cổ</a:t>
            </a:r>
            <a:r>
              <a:rPr lang="en-US" sz="3200" dirty="0">
                <a:solidFill>
                  <a:srgbClr val="000000"/>
                </a:solidFill>
                <a:highlight>
                  <a:srgbClr val="FFFFFF"/>
                </a:highlight>
                <a:latin typeface="Abadi" panose="020B0604020104020204" pitchFamily="34" charset="0"/>
                <a:ea typeface="Roboto" panose="02000000000000000000" pitchFamily="2" charset="0"/>
                <a:cs typeface="Roboto" panose="02000000000000000000" pitchFamily="2" charset="0"/>
              </a:rPr>
              <a:t> </a:t>
            </a:r>
            <a:r>
              <a:rPr lang="en-US" sz="3200" dirty="0" err="1">
                <a:solidFill>
                  <a:srgbClr val="000000"/>
                </a:solidFill>
                <a:highlight>
                  <a:srgbClr val="FFFFFF"/>
                </a:highlight>
                <a:latin typeface="Abadi" panose="020B0604020104020204" pitchFamily="34" charset="0"/>
                <a:ea typeface="Roboto" panose="02000000000000000000" pitchFamily="2" charset="0"/>
                <a:cs typeface="Roboto" panose="02000000000000000000" pitchFamily="2" charset="0"/>
              </a:rPr>
              <a:t>phiếu</a:t>
            </a:r>
            <a:r>
              <a:rPr lang="vi-VN" sz="32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là một loại chứng khoán, được phát hành dưới dạng chứng chỉ, hoặc bút toán ghi sổ, xác nhận quyền và lợi ích hợp pháp nhà đầu tư, khi tham gia vào hoạt động kinh doanh. </a:t>
            </a:r>
            <a:endParaRPr lang="en-US" sz="6600" dirty="0">
              <a:solidFill>
                <a:srgbClr val="FFFFFF"/>
              </a:solidFill>
              <a:latin typeface="Abadi" panose="020B0604020104020204" pitchFamily="34" charset="0"/>
              <a:ea typeface="Roboto" panose="02000000000000000000" pitchFamily="2" charset="0"/>
              <a:cs typeface="Roboto" panose="02000000000000000000" pitchFamily="2" charset="0"/>
            </a:endParaRPr>
          </a:p>
        </p:txBody>
      </p:sp>
      <p:sp>
        <p:nvSpPr>
          <p:cNvPr id="6" name="TextBox 9">
            <a:extLst>
              <a:ext uri="{FF2B5EF4-FFF2-40B4-BE49-F238E27FC236}">
                <a16:creationId xmlns:a16="http://schemas.microsoft.com/office/drawing/2014/main" id="{940236D1-F6B8-4533-7479-E934753B6F8E}"/>
              </a:ext>
            </a:extLst>
          </p:cNvPr>
          <p:cNvSpPr txBox="1"/>
          <p:nvPr/>
        </p:nvSpPr>
        <p:spPr>
          <a:xfrm>
            <a:off x="1001750" y="8698706"/>
            <a:ext cx="16067050" cy="1477328"/>
          </a:xfrm>
          <a:prstGeom prst="rect">
            <a:avLst/>
          </a:prstGeom>
        </p:spPr>
        <p:txBody>
          <a:bodyPr wrap="square" lIns="0" tIns="0" rIns="0" bIns="0" rtlCol="0" anchor="t">
            <a:spAutoFit/>
          </a:bodyPr>
          <a:lstStyle/>
          <a:p>
            <a:pPr>
              <a:spcBef>
                <a:spcPct val="0"/>
              </a:spcBef>
            </a:pPr>
            <a:r>
              <a:rPr lang="vi-VN" sz="3200" i="0" dirty="0">
                <a:solidFill>
                  <a:srgbClr val="141E20"/>
                </a:solidFill>
                <a:effectLst/>
              </a:rPr>
              <a:t>Vì vậy từ những kiến thức, kinh nghiệm, trải nghiệm của bọn em qua môn học Machine learning, bọn em đã làm ra được mô hình dự đoán giá cổ phiếu bằng mạng hồi quy tuyến tính. Mong có thể giúp đỡ phần nào cho các nhà đầu tư tương lai sau này.</a:t>
            </a:r>
            <a:endParaRPr lang="en-US" sz="6600" dirty="0">
              <a:solidFill>
                <a:srgbClr val="FFFFFF"/>
              </a:solidFill>
              <a:latin typeface="Roboto" panose="02000000000000000000" pitchFamily="2" charset="0"/>
              <a:ea typeface="Roboto" panose="02000000000000000000" pitchFamily="2" charset="0"/>
              <a:cs typeface="Roboto" panose="02000000000000000000" pitchFamily="2" charset="0"/>
            </a:endParaRPr>
          </a:p>
        </p:txBody>
      </p:sp>
      <p:sp>
        <p:nvSpPr>
          <p:cNvPr id="2" name="TextBox 9">
            <a:extLst>
              <a:ext uri="{FF2B5EF4-FFF2-40B4-BE49-F238E27FC236}">
                <a16:creationId xmlns:a16="http://schemas.microsoft.com/office/drawing/2014/main" id="{BD7052A7-1673-05B9-D9A5-42B58B1DD80F}"/>
              </a:ext>
            </a:extLst>
          </p:cNvPr>
          <p:cNvSpPr txBox="1"/>
          <p:nvPr/>
        </p:nvSpPr>
        <p:spPr>
          <a:xfrm>
            <a:off x="1001750" y="5103951"/>
            <a:ext cx="8567556" cy="3447098"/>
          </a:xfrm>
          <a:prstGeom prst="rect">
            <a:avLst/>
          </a:prstGeom>
        </p:spPr>
        <p:txBody>
          <a:bodyPr wrap="square" lIns="0" tIns="0" rIns="0" bIns="0" rtlCol="0" anchor="t">
            <a:spAutoFit/>
          </a:bodyPr>
          <a:lstStyle/>
          <a:p>
            <a:pPr>
              <a:spcBef>
                <a:spcPct val="0"/>
              </a:spcBef>
            </a:pPr>
            <a:r>
              <a:rPr lang="vi-VN" sz="3200" b="1" i="0" dirty="0">
                <a:solidFill>
                  <a:srgbClr val="141E20"/>
                </a:solidFill>
                <a:effectLst/>
              </a:rPr>
              <a:t>Tại sao cổ phiếu l</a:t>
            </a:r>
            <a:r>
              <a:rPr lang="en-US" sz="3200" b="1" dirty="0" err="1">
                <a:solidFill>
                  <a:srgbClr val="141E20"/>
                </a:solidFill>
                <a:latin typeface="Abadi" panose="020B0604020104020204" pitchFamily="34" charset="0"/>
              </a:rPr>
              <a:t>ại</a:t>
            </a:r>
            <a:r>
              <a:rPr lang="vi-VN" sz="3200" b="1" i="0" dirty="0">
                <a:solidFill>
                  <a:srgbClr val="141E20"/>
                </a:solidFill>
                <a:effectLst/>
              </a:rPr>
              <a:t> thu hút nhiều nhà đầu tư đến vậy ?</a:t>
            </a:r>
            <a:endParaRPr lang="en-US" sz="3200" b="1" i="0" dirty="0">
              <a:solidFill>
                <a:srgbClr val="141E20"/>
              </a:solidFill>
              <a:effectLst/>
              <a:latin typeface="Abadi" panose="020B0604020104020204" pitchFamily="34" charset="0"/>
            </a:endParaRPr>
          </a:p>
          <a:p>
            <a:pPr>
              <a:spcBef>
                <a:spcPct val="0"/>
              </a:spcBef>
            </a:pPr>
            <a:r>
              <a:rPr lang="vi-VN" sz="3200" b="0" i="0" dirty="0">
                <a:solidFill>
                  <a:srgbClr val="141E20"/>
                </a:solidFill>
                <a:effectLst/>
              </a:rPr>
              <a:t>B</a:t>
            </a:r>
            <a:r>
              <a:rPr lang="en-US" sz="3200" dirty="0" err="1">
                <a:solidFill>
                  <a:srgbClr val="141E20"/>
                </a:solidFill>
                <a:latin typeface="Abadi" panose="020B0604020104020204" pitchFamily="34" charset="0"/>
              </a:rPr>
              <a:t>ởi</a:t>
            </a:r>
            <a:r>
              <a:rPr lang="vi-VN" sz="3200" b="0" i="0" dirty="0">
                <a:solidFill>
                  <a:srgbClr val="141E20"/>
                </a:solidFill>
                <a:effectLst/>
              </a:rPr>
              <a:t> vì nó có khả năng sinh lời cao trong dài hạn, thanh khoản cao </a:t>
            </a:r>
            <a:r>
              <a:rPr lang="en-US" sz="3200" dirty="0" err="1">
                <a:solidFill>
                  <a:srgbClr val="141E20"/>
                </a:solidFill>
                <a:latin typeface="Abadi" panose="020B0604020104020204" pitchFamily="34" charset="0"/>
              </a:rPr>
              <a:t>hàng</a:t>
            </a:r>
            <a:r>
              <a:rPr lang="vi-VN" sz="3200" b="0" i="0" dirty="0">
                <a:solidFill>
                  <a:srgbClr val="141E20"/>
                </a:solidFill>
                <a:effectLst/>
              </a:rPr>
              <a:t> tỉ cổ phiếu được giao dịch mỗi ngày, Nhà đầu tư có thể dễ dàng mua, bán, chuyển nhượng trên thị trường nhanh chóng, lựa chọn đầu tư linh hoạt,..</a:t>
            </a:r>
            <a:endParaRPr lang="en-US" sz="6600" dirty="0">
              <a:solidFill>
                <a:srgbClr val="FFFFFF"/>
              </a:solidFill>
              <a:latin typeface="Abadi" panose="020B0604020104020204" pitchFamily="34"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5F4B66EC-6EA0-2681-E2EE-A52976B3AE48}"/>
              </a:ext>
            </a:extLst>
          </p:cNvPr>
          <p:cNvSpPr txBox="1"/>
          <p:nvPr/>
        </p:nvSpPr>
        <p:spPr>
          <a:xfrm>
            <a:off x="4572000" y="4956294"/>
            <a:ext cx="9144000" cy="369332"/>
          </a:xfrm>
          <a:prstGeom prst="rect">
            <a:avLst/>
          </a:prstGeom>
          <a:noFill/>
        </p:spPr>
        <p:txBody>
          <a:bodyPr wrap="square">
            <a:spAutoFit/>
          </a:bodyPr>
          <a:lstStyle/>
          <a:p>
            <a:endParaRPr lang="en-US" dirty="0"/>
          </a:p>
        </p:txBody>
      </p:sp>
      <p:sp>
        <p:nvSpPr>
          <p:cNvPr id="10" name="TextBox 9">
            <a:extLst>
              <a:ext uri="{FF2B5EF4-FFF2-40B4-BE49-F238E27FC236}">
                <a16:creationId xmlns:a16="http://schemas.microsoft.com/office/drawing/2014/main" id="{DD9E4449-0447-973D-A602-E4E1915928C8}"/>
              </a:ext>
            </a:extLst>
          </p:cNvPr>
          <p:cNvSpPr txBox="1"/>
          <p:nvPr/>
        </p:nvSpPr>
        <p:spPr>
          <a:xfrm>
            <a:off x="8839200" y="4219357"/>
            <a:ext cx="9144000" cy="369332"/>
          </a:xfrm>
          <a:prstGeom prst="rect">
            <a:avLst/>
          </a:prstGeom>
          <a:noFill/>
        </p:spPr>
        <p:txBody>
          <a:bodyPr wrap="square">
            <a:spAutoFit/>
          </a:bodyPr>
          <a:lstStyle/>
          <a:p>
            <a:endParaRPr lang="en-US" dirty="0"/>
          </a:p>
        </p:txBody>
      </p:sp>
      <p:sp>
        <p:nvSpPr>
          <p:cNvPr id="12" name="TextBox 11">
            <a:extLst>
              <a:ext uri="{FF2B5EF4-FFF2-40B4-BE49-F238E27FC236}">
                <a16:creationId xmlns:a16="http://schemas.microsoft.com/office/drawing/2014/main" id="{EE9AB7F6-0DBC-EE63-1E1F-D97145B4A312}"/>
              </a:ext>
            </a:extLst>
          </p:cNvPr>
          <p:cNvSpPr txBox="1"/>
          <p:nvPr/>
        </p:nvSpPr>
        <p:spPr>
          <a:xfrm>
            <a:off x="13836509" y="1420281"/>
            <a:ext cx="3940244" cy="208225"/>
          </a:xfrm>
          <a:prstGeom prst="rect">
            <a:avLst/>
          </a:prstGeom>
          <a:noFill/>
        </p:spPr>
        <p:txBody>
          <a:bodyPr wrap="square">
            <a:spAutoFit/>
          </a:bodyPr>
          <a:lstStyle/>
          <a:p>
            <a:endParaRPr lang="en-US" dirty="0"/>
          </a:p>
        </p:txBody>
      </p:sp>
      <p:pic>
        <p:nvPicPr>
          <p:cNvPr id="13" name="Picture 2" descr="Cổ phiếu là gì? Đầu tư cổ phiếu là gì? Thị trường cổ phiếu là gì?">
            <a:extLst>
              <a:ext uri="{FF2B5EF4-FFF2-40B4-BE49-F238E27FC236}">
                <a16:creationId xmlns:a16="http://schemas.microsoft.com/office/drawing/2014/main" id="{96077C61-ABB5-9ADC-4B1C-07E701ECDB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69306" y="2507982"/>
            <a:ext cx="7880494" cy="489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9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fade">
                                      <p:cBhvr>
                                        <p:cTn id="19" dur="1000"/>
                                        <p:tgtEl>
                                          <p:spTgt spid="2">
                                            <p:txEl>
                                              <p:pRg st="0" end="0"/>
                                            </p:txEl>
                                          </p:spTgt>
                                        </p:tgtEl>
                                      </p:cBhvr>
                                    </p:animEffect>
                                    <p:anim calcmode="lin" valueType="num">
                                      <p:cBhvr>
                                        <p:cTn id="20"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990600" y="756105"/>
            <a:ext cx="11791950" cy="1002390"/>
          </a:xfrm>
          <a:prstGeom prst="rect">
            <a:avLst/>
          </a:prstGeom>
        </p:spPr>
        <p:txBody>
          <a:bodyPr wrap="square" lIns="0" tIns="0" rIns="0" bIns="0" rtlCol="0" anchor="t">
            <a:spAutoFit/>
          </a:bodyPr>
          <a:lstStyle/>
          <a:p>
            <a:pPr>
              <a:lnSpc>
                <a:spcPts val="8400"/>
              </a:lnSpc>
              <a:spcBef>
                <a:spcPct val="0"/>
              </a:spcBef>
            </a:pPr>
            <a:r>
              <a:rPr lang="en-US" sz="5400" dirty="0">
                <a:latin typeface="Public Sans Bold" panose="020B0604020202020204" charset="0"/>
                <a:ea typeface="Roboto" panose="02000000000000000000" pitchFamily="2" charset="0"/>
                <a:cs typeface="Roboto" panose="02000000000000000000" pitchFamily="2" charset="0"/>
              </a:rPr>
              <a:t>2. </a:t>
            </a:r>
            <a:r>
              <a:rPr lang="en-US" sz="5400" dirty="0" err="1">
                <a:latin typeface="Public Sans Bold" panose="020B0604020202020204" charset="0"/>
                <a:ea typeface="Roboto" panose="02000000000000000000" pitchFamily="2" charset="0"/>
                <a:cs typeface="Roboto" panose="02000000000000000000" pitchFamily="2" charset="0"/>
              </a:rPr>
              <a:t>Mạng</a:t>
            </a:r>
            <a:r>
              <a:rPr lang="en-US" sz="5400" dirty="0">
                <a:latin typeface="Public Sans Bold" panose="020B0604020202020204" charset="0"/>
                <a:ea typeface="Roboto" panose="02000000000000000000" pitchFamily="2" charset="0"/>
                <a:cs typeface="Roboto" panose="02000000000000000000" pitchFamily="2" charset="0"/>
              </a:rPr>
              <a:t> </a:t>
            </a:r>
            <a:r>
              <a:rPr lang="en-US" sz="5400" dirty="0" err="1">
                <a:latin typeface="Public Sans Bold" panose="020B0604020202020204" charset="0"/>
                <a:ea typeface="Roboto" panose="02000000000000000000" pitchFamily="2" charset="0"/>
                <a:cs typeface="Roboto" panose="02000000000000000000" pitchFamily="2" charset="0"/>
              </a:rPr>
              <a:t>nơ-ron</a:t>
            </a:r>
            <a:r>
              <a:rPr lang="en-US" sz="5400" dirty="0">
                <a:latin typeface="Public Sans Bold" panose="020B0604020202020204" charset="0"/>
                <a:ea typeface="Roboto" panose="02000000000000000000" pitchFamily="2" charset="0"/>
                <a:cs typeface="Roboto" panose="02000000000000000000" pitchFamily="2" charset="0"/>
              </a:rPr>
              <a:t> </a:t>
            </a:r>
            <a:r>
              <a:rPr lang="en-US" sz="5400" dirty="0" err="1">
                <a:latin typeface="Public Sans Bold" panose="020B0604020202020204" charset="0"/>
                <a:ea typeface="Roboto" panose="02000000000000000000" pitchFamily="2" charset="0"/>
                <a:cs typeface="Roboto" panose="02000000000000000000" pitchFamily="2" charset="0"/>
              </a:rPr>
              <a:t>hồi</a:t>
            </a:r>
            <a:r>
              <a:rPr lang="en-US" sz="5400" dirty="0">
                <a:latin typeface="Public Sans Bold" panose="020B0604020202020204" charset="0"/>
                <a:ea typeface="Roboto" panose="02000000000000000000" pitchFamily="2" charset="0"/>
                <a:cs typeface="Roboto" panose="02000000000000000000" pitchFamily="2" charset="0"/>
              </a:rPr>
              <a:t> </a:t>
            </a:r>
            <a:r>
              <a:rPr lang="en-US" sz="5400" dirty="0" err="1">
                <a:latin typeface="Public Sans Bold" panose="020B0604020202020204" charset="0"/>
                <a:ea typeface="Roboto" panose="02000000000000000000" pitchFamily="2" charset="0"/>
                <a:cs typeface="Roboto" panose="02000000000000000000" pitchFamily="2" charset="0"/>
              </a:rPr>
              <a:t>quy</a:t>
            </a:r>
            <a:r>
              <a:rPr lang="en-US" sz="5400" dirty="0">
                <a:latin typeface="Public Sans Bold" panose="020B0604020202020204" charset="0"/>
                <a:ea typeface="Roboto" panose="02000000000000000000" pitchFamily="2" charset="0"/>
                <a:cs typeface="Roboto" panose="02000000000000000000" pitchFamily="2" charset="0"/>
              </a:rPr>
              <a:t> RNN:</a:t>
            </a:r>
          </a:p>
        </p:txBody>
      </p:sp>
      <p:cxnSp>
        <p:nvCxnSpPr>
          <p:cNvPr id="8" name="Straight Connector 7">
            <a:extLst>
              <a:ext uri="{FF2B5EF4-FFF2-40B4-BE49-F238E27FC236}">
                <a16:creationId xmlns:a16="http://schemas.microsoft.com/office/drawing/2014/main" id="{C111E20D-4EAB-5D95-639F-04E1372AA9BA}"/>
              </a:ext>
            </a:extLst>
          </p:cNvPr>
          <p:cNvCxnSpPr>
            <a:cxnSpLocks/>
          </p:cNvCxnSpPr>
          <p:nvPr/>
        </p:nvCxnSpPr>
        <p:spPr>
          <a:xfrm>
            <a:off x="990600" y="1866900"/>
            <a:ext cx="1645920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4" name="TextBox 9">
            <a:extLst>
              <a:ext uri="{FF2B5EF4-FFF2-40B4-BE49-F238E27FC236}">
                <a16:creationId xmlns:a16="http://schemas.microsoft.com/office/drawing/2014/main" id="{C74C9372-3201-E712-6342-5630B6AC109D}"/>
              </a:ext>
            </a:extLst>
          </p:cNvPr>
          <p:cNvSpPr txBox="1"/>
          <p:nvPr/>
        </p:nvSpPr>
        <p:spPr>
          <a:xfrm>
            <a:off x="1001750" y="2349818"/>
            <a:ext cx="16448050" cy="984885"/>
          </a:xfrm>
          <a:prstGeom prst="rect">
            <a:avLst/>
          </a:prstGeom>
        </p:spPr>
        <p:txBody>
          <a:bodyPr wrap="square" lIns="0" tIns="0" rIns="0" bIns="0" rtlCol="0" anchor="t">
            <a:spAutoFit/>
          </a:bodyPr>
          <a:lstStyle/>
          <a:p>
            <a:pPr>
              <a:spcBef>
                <a:spcPct val="0"/>
              </a:spcBef>
            </a:pPr>
            <a:r>
              <a:rPr lang="vi-VN" sz="32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rPr>
              <a:t>Mạng nơ-ron hồi quy ( Recurrent Neural Network ) chứa các vòng lặp bên trong cho phép thông tin có thể lưu lại được. </a:t>
            </a:r>
            <a:endParaRPr lang="en-US" sz="32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A624CE47-65CD-15F7-75E8-5BB5317677A0}"/>
              </a:ext>
            </a:extLst>
          </p:cNvPr>
          <p:cNvSpPr txBox="1"/>
          <p:nvPr/>
        </p:nvSpPr>
        <p:spPr>
          <a:xfrm>
            <a:off x="4572000" y="4956294"/>
            <a:ext cx="9144000" cy="369332"/>
          </a:xfrm>
          <a:prstGeom prst="rect">
            <a:avLst/>
          </a:prstGeom>
          <a:noFill/>
        </p:spPr>
        <p:txBody>
          <a:bodyPr wrap="square">
            <a:spAutoFit/>
          </a:bodyPr>
          <a:lstStyle/>
          <a:p>
            <a:endParaRPr lang="en-US" dirty="0"/>
          </a:p>
        </p:txBody>
      </p:sp>
      <p:pic>
        <p:nvPicPr>
          <p:cNvPr id="11" name="Picture 10" descr="A group of letters and numbers on a black background&#10;&#10;Description automatically generated">
            <a:extLst>
              <a:ext uri="{FF2B5EF4-FFF2-40B4-BE49-F238E27FC236}">
                <a16:creationId xmlns:a16="http://schemas.microsoft.com/office/drawing/2014/main" id="{68C1235D-7770-39E9-AB90-63DF2034A63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4686300"/>
            <a:ext cx="11274520" cy="2962903"/>
          </a:xfrm>
          <a:prstGeom prst="rect">
            <a:avLst/>
          </a:prstGeom>
          <a:noFill/>
          <a:ln>
            <a:noFill/>
          </a:ln>
        </p:spPr>
      </p:pic>
    </p:spTree>
    <p:extLst>
      <p:ext uri="{BB962C8B-B14F-4D97-AF65-F5344CB8AC3E}">
        <p14:creationId xmlns:p14="http://schemas.microsoft.com/office/powerpoint/2010/main" val="19476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990600" y="756105"/>
            <a:ext cx="11791950" cy="1002390"/>
          </a:xfrm>
          <a:prstGeom prst="rect">
            <a:avLst/>
          </a:prstGeom>
        </p:spPr>
        <p:txBody>
          <a:bodyPr wrap="square" lIns="0" tIns="0" rIns="0" bIns="0" rtlCol="0" anchor="t">
            <a:spAutoFit/>
          </a:bodyPr>
          <a:lstStyle/>
          <a:p>
            <a:pPr>
              <a:lnSpc>
                <a:spcPts val="8400"/>
              </a:lnSpc>
              <a:spcBef>
                <a:spcPct val="0"/>
              </a:spcBef>
            </a:pPr>
            <a:r>
              <a:rPr lang="en-US" sz="5400" dirty="0">
                <a:latin typeface="Public Sans Bold" panose="020B0604020202020204" charset="0"/>
                <a:ea typeface="Roboto" panose="02000000000000000000" pitchFamily="2" charset="0"/>
                <a:cs typeface="Roboto" panose="02000000000000000000" pitchFamily="2" charset="0"/>
              </a:rPr>
              <a:t>2. </a:t>
            </a:r>
            <a:r>
              <a:rPr lang="en-US" sz="5400" dirty="0" err="1">
                <a:latin typeface="Public Sans Bold" panose="020B0604020202020204" charset="0"/>
                <a:ea typeface="Roboto" panose="02000000000000000000" pitchFamily="2" charset="0"/>
                <a:cs typeface="Roboto" panose="02000000000000000000" pitchFamily="2" charset="0"/>
              </a:rPr>
              <a:t>Mạng</a:t>
            </a:r>
            <a:r>
              <a:rPr lang="en-US" sz="5400" dirty="0">
                <a:latin typeface="Public Sans Bold" panose="020B0604020202020204" charset="0"/>
                <a:ea typeface="Roboto" panose="02000000000000000000" pitchFamily="2" charset="0"/>
                <a:cs typeface="Roboto" panose="02000000000000000000" pitchFamily="2" charset="0"/>
              </a:rPr>
              <a:t> </a:t>
            </a:r>
            <a:r>
              <a:rPr lang="en-US" sz="5400" dirty="0" err="1">
                <a:latin typeface="Public Sans Bold" panose="020B0604020202020204" charset="0"/>
                <a:ea typeface="Roboto" panose="02000000000000000000" pitchFamily="2" charset="0"/>
                <a:cs typeface="Roboto" panose="02000000000000000000" pitchFamily="2" charset="0"/>
              </a:rPr>
              <a:t>nơ-ron</a:t>
            </a:r>
            <a:r>
              <a:rPr lang="en-US" sz="5400" dirty="0">
                <a:latin typeface="Public Sans Bold" panose="020B0604020202020204" charset="0"/>
                <a:ea typeface="Roboto" panose="02000000000000000000" pitchFamily="2" charset="0"/>
                <a:cs typeface="Roboto" panose="02000000000000000000" pitchFamily="2" charset="0"/>
              </a:rPr>
              <a:t> </a:t>
            </a:r>
            <a:r>
              <a:rPr lang="en-US" sz="5400" dirty="0" err="1">
                <a:latin typeface="Public Sans Bold" panose="020B0604020202020204" charset="0"/>
                <a:ea typeface="Roboto" panose="02000000000000000000" pitchFamily="2" charset="0"/>
                <a:cs typeface="Roboto" panose="02000000000000000000" pitchFamily="2" charset="0"/>
              </a:rPr>
              <a:t>hồi</a:t>
            </a:r>
            <a:r>
              <a:rPr lang="en-US" sz="5400" dirty="0">
                <a:latin typeface="Public Sans Bold" panose="020B0604020202020204" charset="0"/>
                <a:ea typeface="Roboto" panose="02000000000000000000" pitchFamily="2" charset="0"/>
                <a:cs typeface="Roboto" panose="02000000000000000000" pitchFamily="2" charset="0"/>
              </a:rPr>
              <a:t> </a:t>
            </a:r>
            <a:r>
              <a:rPr lang="en-US" sz="5400" dirty="0" err="1">
                <a:latin typeface="Public Sans Bold" panose="020B0604020202020204" charset="0"/>
                <a:ea typeface="Roboto" panose="02000000000000000000" pitchFamily="2" charset="0"/>
                <a:cs typeface="Roboto" panose="02000000000000000000" pitchFamily="2" charset="0"/>
              </a:rPr>
              <a:t>quy</a:t>
            </a:r>
            <a:r>
              <a:rPr lang="en-US" sz="5400" dirty="0">
                <a:latin typeface="Public Sans Bold" panose="020B0604020202020204" charset="0"/>
                <a:ea typeface="Roboto" panose="02000000000000000000" pitchFamily="2" charset="0"/>
                <a:cs typeface="Roboto" panose="02000000000000000000" pitchFamily="2" charset="0"/>
              </a:rPr>
              <a:t> RNN:</a:t>
            </a:r>
          </a:p>
        </p:txBody>
      </p:sp>
      <p:cxnSp>
        <p:nvCxnSpPr>
          <p:cNvPr id="8" name="Straight Connector 7">
            <a:extLst>
              <a:ext uri="{FF2B5EF4-FFF2-40B4-BE49-F238E27FC236}">
                <a16:creationId xmlns:a16="http://schemas.microsoft.com/office/drawing/2014/main" id="{C111E20D-4EAB-5D95-639F-04E1372AA9BA}"/>
              </a:ext>
            </a:extLst>
          </p:cNvPr>
          <p:cNvCxnSpPr>
            <a:cxnSpLocks/>
          </p:cNvCxnSpPr>
          <p:nvPr/>
        </p:nvCxnSpPr>
        <p:spPr>
          <a:xfrm>
            <a:off x="990600" y="1866900"/>
            <a:ext cx="1645920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4" name="TextBox 9">
            <a:extLst>
              <a:ext uri="{FF2B5EF4-FFF2-40B4-BE49-F238E27FC236}">
                <a16:creationId xmlns:a16="http://schemas.microsoft.com/office/drawing/2014/main" id="{C74C9372-3201-E712-6342-5630B6AC109D}"/>
              </a:ext>
            </a:extLst>
          </p:cNvPr>
          <p:cNvSpPr txBox="1"/>
          <p:nvPr/>
        </p:nvSpPr>
        <p:spPr>
          <a:xfrm>
            <a:off x="1001750" y="2349818"/>
            <a:ext cx="16448050" cy="1969770"/>
          </a:xfrm>
          <a:prstGeom prst="rect">
            <a:avLst/>
          </a:prstGeom>
        </p:spPr>
        <p:txBody>
          <a:bodyPr wrap="square" lIns="0" tIns="0" rIns="0" bIns="0" rtlCol="0" anchor="t">
            <a:spAutoFit/>
          </a:bodyPr>
          <a:lstStyle/>
          <a:p>
            <a:pPr>
              <a:spcBef>
                <a:spcPct val="0"/>
              </a:spcBef>
            </a:pPr>
            <a:r>
              <a:rPr lang="en-US" sz="3200" kern="0" dirty="0" err="1">
                <a:effectLst/>
                <a:latin typeface="Abadi" panose="020B0604020104020204" pitchFamily="34" charset="0"/>
                <a:ea typeface="Times New Roman" panose="02020603050405020304" pitchFamily="18" charset="0"/>
              </a:rPr>
              <a:t>Điểm</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nổi</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bật</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của</a:t>
            </a:r>
            <a:r>
              <a:rPr lang="en-US" sz="3200" kern="0" dirty="0">
                <a:effectLst/>
                <a:latin typeface="Abadi" panose="020B0604020104020204" pitchFamily="34" charset="0"/>
                <a:ea typeface="Times New Roman" panose="02020603050405020304" pitchFamily="18" charset="0"/>
              </a:rPr>
              <a:t> RNN </a:t>
            </a:r>
            <a:r>
              <a:rPr lang="en-US" sz="3200" kern="0" dirty="0" err="1">
                <a:effectLst/>
                <a:latin typeface="Abadi" panose="020B0604020104020204" pitchFamily="34" charset="0"/>
                <a:ea typeface="Times New Roman" panose="02020603050405020304" pitchFamily="18" charset="0"/>
              </a:rPr>
              <a:t>chính</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là</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sử</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dụng</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kết</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nối</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các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thông</a:t>
            </a:r>
            <a:r>
              <a:rPr lang="en-US" sz="3200" kern="0" dirty="0">
                <a:effectLst/>
                <a:latin typeface="Abadi" panose="020B0604020104020204" pitchFamily="34" charset="0"/>
                <a:ea typeface="Times New Roman" panose="02020603050405020304" pitchFamily="18" charset="0"/>
              </a:rPr>
              <a:t> tin </a:t>
            </a:r>
            <a:r>
              <a:rPr lang="en-US" sz="3200" kern="0" dirty="0" err="1">
                <a:effectLst/>
                <a:latin typeface="Abadi" panose="020B0604020104020204" pitchFamily="34" charset="0"/>
                <a:ea typeface="Times New Roman" panose="02020603050405020304" pitchFamily="18" charset="0"/>
              </a:rPr>
              <a:t>phía</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trước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để</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dự</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đoán</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cho</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hiện</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tại</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Việc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này</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giống</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như</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khi</a:t>
            </a:r>
            <a:r>
              <a:rPr lang="en-US" sz="3200" kern="0" dirty="0">
                <a:effectLst/>
                <a:latin typeface="Abadi" panose="020B0604020104020204" pitchFamily="34" charset="0"/>
                <a:ea typeface="Times New Roman" panose="02020603050405020304" pitchFamily="18" charset="0"/>
              </a:rPr>
              <a:t> ta </a:t>
            </a:r>
            <a:r>
              <a:rPr lang="en-US" sz="3200" kern="0" dirty="0" err="1">
                <a:effectLst/>
                <a:latin typeface="Abadi" panose="020B0604020104020204" pitchFamily="34" charset="0"/>
                <a:ea typeface="Times New Roman" panose="02020603050405020304" pitchFamily="18" charset="0"/>
              </a:rPr>
              <a:t>xem</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phim</a:t>
            </a:r>
            <a:r>
              <a:rPr lang="en-US" sz="3200" kern="0" dirty="0">
                <a:effectLst/>
                <a:latin typeface="Abadi" panose="020B0604020104020204" pitchFamily="34" charset="0"/>
                <a:ea typeface="Times New Roman" panose="02020603050405020304" pitchFamily="18" charset="0"/>
              </a:rPr>
              <a:t>, ta </a:t>
            </a:r>
            <a:r>
              <a:rPr lang="en-US" sz="3200" kern="0" dirty="0" err="1">
                <a:effectLst/>
                <a:latin typeface="Abadi" panose="020B0604020104020204" pitchFamily="34" charset="0"/>
                <a:ea typeface="Times New Roman" panose="02020603050405020304" pitchFamily="18" charset="0"/>
              </a:rPr>
              <a:t>sử</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dụng</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các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cảnh</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phim</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trước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đó</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để</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có</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thể</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hiểu</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được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nội</a:t>
            </a:r>
            <a:r>
              <a:rPr lang="en-US" sz="3200" kern="0" dirty="0">
                <a:effectLst/>
                <a:latin typeface="Abadi" panose="020B0604020104020204" pitchFamily="34" charset="0"/>
                <a:ea typeface="Times New Roman" panose="02020603050405020304" pitchFamily="18" charset="0"/>
              </a:rPr>
              <a:t> dung </a:t>
            </a:r>
            <a:r>
              <a:rPr lang="en-US" sz="3200" kern="0" dirty="0" err="1">
                <a:effectLst/>
                <a:latin typeface="Abadi" panose="020B0604020104020204" pitchFamily="34" charset="0"/>
                <a:ea typeface="Times New Roman" panose="02020603050405020304" pitchFamily="18" charset="0"/>
              </a:rPr>
              <a:t>hiện</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thời</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Nếu</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mà</a:t>
            </a:r>
            <a:r>
              <a:rPr lang="en-US" sz="3200" kern="0" dirty="0">
                <a:effectLst/>
                <a:latin typeface="Abadi" panose="020B0604020104020204" pitchFamily="34" charset="0"/>
                <a:ea typeface="Times New Roman" panose="02020603050405020304" pitchFamily="18" charset="0"/>
              </a:rPr>
              <a:t> RNN </a:t>
            </a:r>
            <a:r>
              <a:rPr lang="en-US" sz="3200" kern="0" dirty="0" err="1">
                <a:effectLst/>
                <a:latin typeface="Abadi" panose="020B0604020104020204" pitchFamily="34" charset="0"/>
                <a:ea typeface="Times New Roman" panose="02020603050405020304" pitchFamily="18" charset="0"/>
              </a:rPr>
              <a:t>có</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thể</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làm</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được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việc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đó</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thì</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chúng</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sẽ</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cực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kì</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hữu</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dụng</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tuy</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nhiên</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liệu</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chúng</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có</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thể</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làm</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được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không</a:t>
            </a:r>
            <a:r>
              <a:rPr lang="en-US" sz="3200" kern="0" dirty="0">
                <a:effectLst/>
                <a:latin typeface="Abadi" panose="020B0604020104020204" pitchFamily="34" charset="0"/>
                <a:ea typeface="Times New Roman" panose="02020603050405020304" pitchFamily="18" charset="0"/>
              </a:rPr>
              <a:t>?</a:t>
            </a:r>
            <a:endParaRPr lang="en-US" sz="3200" dirty="0">
              <a:solidFill>
                <a:srgbClr val="000000"/>
              </a:solidFill>
              <a:highlight>
                <a:srgbClr val="FFFFFF"/>
              </a:highlight>
              <a:latin typeface="Abadi" panose="020B0604020104020204" pitchFamily="34"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A624CE47-65CD-15F7-75E8-5BB5317677A0}"/>
              </a:ext>
            </a:extLst>
          </p:cNvPr>
          <p:cNvSpPr txBox="1"/>
          <p:nvPr/>
        </p:nvSpPr>
        <p:spPr>
          <a:xfrm>
            <a:off x="4572000" y="4956294"/>
            <a:ext cx="9144000" cy="369332"/>
          </a:xfrm>
          <a:prstGeom prst="rect">
            <a:avLst/>
          </a:prstGeom>
          <a:noFill/>
        </p:spPr>
        <p:txBody>
          <a:bodyPr wrap="square">
            <a:spAutoFit/>
          </a:bodyPr>
          <a:lstStyle/>
          <a:p>
            <a:endParaRPr lang="en-US" dirty="0"/>
          </a:p>
        </p:txBody>
      </p:sp>
      <p:pic>
        <p:nvPicPr>
          <p:cNvPr id="5" name="Picture 4" descr="A group of symbols on a black background&#10;&#10;Description automatically generated">
            <a:extLst>
              <a:ext uri="{FF2B5EF4-FFF2-40B4-BE49-F238E27FC236}">
                <a16:creationId xmlns:a16="http://schemas.microsoft.com/office/drawing/2014/main" id="{576F30AF-831F-ECDF-A700-EBE45D3A14C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4305300"/>
            <a:ext cx="9525000" cy="4435194"/>
          </a:xfrm>
          <a:prstGeom prst="rect">
            <a:avLst/>
          </a:prstGeom>
          <a:noFill/>
          <a:ln>
            <a:noFill/>
          </a:ln>
        </p:spPr>
      </p:pic>
    </p:spTree>
    <p:extLst>
      <p:ext uri="{BB962C8B-B14F-4D97-AF65-F5344CB8AC3E}">
        <p14:creationId xmlns:p14="http://schemas.microsoft.com/office/powerpoint/2010/main" val="318236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990600" y="756105"/>
            <a:ext cx="11791950" cy="1002390"/>
          </a:xfrm>
          <a:prstGeom prst="rect">
            <a:avLst/>
          </a:prstGeom>
        </p:spPr>
        <p:txBody>
          <a:bodyPr wrap="square" lIns="0" tIns="0" rIns="0" bIns="0" rtlCol="0" anchor="t">
            <a:spAutoFit/>
          </a:bodyPr>
          <a:lstStyle/>
          <a:p>
            <a:pPr>
              <a:lnSpc>
                <a:spcPts val="8400"/>
              </a:lnSpc>
              <a:spcBef>
                <a:spcPct val="0"/>
              </a:spcBef>
            </a:pPr>
            <a:r>
              <a:rPr lang="en-US" sz="5400" dirty="0">
                <a:latin typeface="Public Sans Bold" panose="020B0604020202020204" charset="0"/>
                <a:ea typeface="Roboto" panose="02000000000000000000" pitchFamily="2" charset="0"/>
                <a:cs typeface="Roboto" panose="02000000000000000000" pitchFamily="2" charset="0"/>
              </a:rPr>
              <a:t>2. </a:t>
            </a:r>
            <a:r>
              <a:rPr lang="en-US" sz="5400" dirty="0" err="1">
                <a:latin typeface="Public Sans Bold" panose="020B0604020202020204" charset="0"/>
                <a:ea typeface="Roboto" panose="02000000000000000000" pitchFamily="2" charset="0"/>
                <a:cs typeface="Roboto" panose="02000000000000000000" pitchFamily="2" charset="0"/>
              </a:rPr>
              <a:t>Mạng</a:t>
            </a:r>
            <a:r>
              <a:rPr lang="en-US" sz="5400" dirty="0">
                <a:latin typeface="Public Sans Bold" panose="020B0604020202020204" charset="0"/>
                <a:ea typeface="Roboto" panose="02000000000000000000" pitchFamily="2" charset="0"/>
                <a:cs typeface="Roboto" panose="02000000000000000000" pitchFamily="2" charset="0"/>
              </a:rPr>
              <a:t> </a:t>
            </a:r>
            <a:r>
              <a:rPr lang="en-US" sz="5400" dirty="0" err="1">
                <a:latin typeface="Public Sans Bold" panose="020B0604020202020204" charset="0"/>
                <a:ea typeface="Roboto" panose="02000000000000000000" pitchFamily="2" charset="0"/>
                <a:cs typeface="Roboto" panose="02000000000000000000" pitchFamily="2" charset="0"/>
              </a:rPr>
              <a:t>nơ-ron</a:t>
            </a:r>
            <a:r>
              <a:rPr lang="en-US" sz="5400" dirty="0">
                <a:latin typeface="Public Sans Bold" panose="020B0604020202020204" charset="0"/>
                <a:ea typeface="Roboto" panose="02000000000000000000" pitchFamily="2" charset="0"/>
                <a:cs typeface="Roboto" panose="02000000000000000000" pitchFamily="2" charset="0"/>
              </a:rPr>
              <a:t> </a:t>
            </a:r>
            <a:r>
              <a:rPr lang="en-US" sz="5400" dirty="0" err="1">
                <a:latin typeface="Public Sans Bold" panose="020B0604020202020204" charset="0"/>
                <a:ea typeface="Roboto" panose="02000000000000000000" pitchFamily="2" charset="0"/>
                <a:cs typeface="Roboto" panose="02000000000000000000" pitchFamily="2" charset="0"/>
              </a:rPr>
              <a:t>hồi</a:t>
            </a:r>
            <a:r>
              <a:rPr lang="en-US" sz="5400" dirty="0">
                <a:latin typeface="Public Sans Bold" panose="020B0604020202020204" charset="0"/>
                <a:ea typeface="Roboto" panose="02000000000000000000" pitchFamily="2" charset="0"/>
                <a:cs typeface="Roboto" panose="02000000000000000000" pitchFamily="2" charset="0"/>
              </a:rPr>
              <a:t> </a:t>
            </a:r>
            <a:r>
              <a:rPr lang="en-US" sz="5400" dirty="0" err="1">
                <a:latin typeface="Public Sans Bold" panose="020B0604020202020204" charset="0"/>
                <a:ea typeface="Roboto" panose="02000000000000000000" pitchFamily="2" charset="0"/>
                <a:cs typeface="Roboto" panose="02000000000000000000" pitchFamily="2" charset="0"/>
              </a:rPr>
              <a:t>quy</a:t>
            </a:r>
            <a:r>
              <a:rPr lang="en-US" sz="5400" dirty="0">
                <a:latin typeface="Public Sans Bold" panose="020B0604020202020204" charset="0"/>
                <a:ea typeface="Roboto" panose="02000000000000000000" pitchFamily="2" charset="0"/>
                <a:cs typeface="Roboto" panose="02000000000000000000" pitchFamily="2" charset="0"/>
              </a:rPr>
              <a:t> RNN:</a:t>
            </a:r>
          </a:p>
        </p:txBody>
      </p:sp>
      <p:cxnSp>
        <p:nvCxnSpPr>
          <p:cNvPr id="8" name="Straight Connector 7">
            <a:extLst>
              <a:ext uri="{FF2B5EF4-FFF2-40B4-BE49-F238E27FC236}">
                <a16:creationId xmlns:a16="http://schemas.microsoft.com/office/drawing/2014/main" id="{C111E20D-4EAB-5D95-639F-04E1372AA9BA}"/>
              </a:ext>
            </a:extLst>
          </p:cNvPr>
          <p:cNvCxnSpPr>
            <a:cxnSpLocks/>
          </p:cNvCxnSpPr>
          <p:nvPr/>
        </p:nvCxnSpPr>
        <p:spPr>
          <a:xfrm>
            <a:off x="990600" y="1866900"/>
            <a:ext cx="1645920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4" name="TextBox 9">
            <a:extLst>
              <a:ext uri="{FF2B5EF4-FFF2-40B4-BE49-F238E27FC236}">
                <a16:creationId xmlns:a16="http://schemas.microsoft.com/office/drawing/2014/main" id="{C74C9372-3201-E712-6342-5630B6AC109D}"/>
              </a:ext>
            </a:extLst>
          </p:cNvPr>
          <p:cNvSpPr txBox="1"/>
          <p:nvPr/>
        </p:nvSpPr>
        <p:spPr>
          <a:xfrm>
            <a:off x="1295400" y="6457949"/>
            <a:ext cx="16448050" cy="1969770"/>
          </a:xfrm>
          <a:prstGeom prst="rect">
            <a:avLst/>
          </a:prstGeom>
        </p:spPr>
        <p:txBody>
          <a:bodyPr wrap="square" lIns="0" tIns="0" rIns="0" bIns="0" rtlCol="0" anchor="t">
            <a:spAutoFit/>
          </a:bodyPr>
          <a:lstStyle/>
          <a:p>
            <a:pPr>
              <a:spcBef>
                <a:spcPct val="0"/>
              </a:spcBef>
            </a:pPr>
            <a:r>
              <a:rPr lang="vi-VN" sz="3200" kern="0" dirty="0">
                <a:effectLst/>
                <a:latin typeface="Times New Roman" panose="02020603050405020304" pitchFamily="18" charset="0"/>
                <a:ea typeface="Times New Roman" panose="02020603050405020304" pitchFamily="18" charset="0"/>
              </a:rPr>
              <a:t>Với vấn đề việc chỉ sử dụng đơn thuần RNN trong chương trình là không tối ưu, không thể dự đoán được một cách chính xác nhất giá cổ phiếu lên hay xuống được. Vì vậy bọn em quyết định sẽ sử dụng LSTM một dạng nâng c</a:t>
            </a:r>
            <a:r>
              <a:rPr lang="vi-VN" sz="3200" kern="0" dirty="0">
                <a:latin typeface="Times New Roman" panose="02020603050405020304" pitchFamily="18" charset="0"/>
                <a:ea typeface="Times New Roman" panose="02020603050405020304" pitchFamily="18" charset="0"/>
              </a:rPr>
              <a:t>ấp</a:t>
            </a:r>
            <a:r>
              <a:rPr lang="en-US" sz="3200" kern="0" dirty="0">
                <a:latin typeface="Abadi" panose="020B0604020104020204" pitchFamily="34" charset="0"/>
                <a:ea typeface="Times New Roman" panose="02020603050405020304" pitchFamily="18" charset="0"/>
              </a:rPr>
              <a:t> c</a:t>
            </a:r>
            <a:r>
              <a:rPr lang="vi-VN" sz="3200" kern="0" dirty="0">
                <a:effectLst/>
                <a:latin typeface="Times New Roman" panose="02020603050405020304" pitchFamily="18" charset="0"/>
                <a:ea typeface="Times New Roman" panose="02020603050405020304" pitchFamily="18" charset="0"/>
              </a:rPr>
              <a:t>ủa RNN, giải quyết được vấn đề nêu trên, và giúp bài toán có thể đạt được kết quả chuẩn xác nhất.</a:t>
            </a:r>
            <a:endParaRPr lang="en-US" sz="3200" dirty="0">
              <a:solidFill>
                <a:srgbClr val="000000"/>
              </a:solidFill>
              <a:highlight>
                <a:srgbClr val="FFFFFF"/>
              </a:highlight>
              <a:latin typeface="Abadi" panose="020B0604020104020204" pitchFamily="34"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A624CE47-65CD-15F7-75E8-5BB5317677A0}"/>
              </a:ext>
            </a:extLst>
          </p:cNvPr>
          <p:cNvSpPr txBox="1"/>
          <p:nvPr/>
        </p:nvSpPr>
        <p:spPr>
          <a:xfrm>
            <a:off x="4572000" y="4956294"/>
            <a:ext cx="9144000" cy="369332"/>
          </a:xfrm>
          <a:prstGeom prst="rect">
            <a:avLst/>
          </a:prstGeom>
          <a:noFill/>
        </p:spPr>
        <p:txBody>
          <a:bodyPr wrap="square">
            <a:spAutoFit/>
          </a:bodyPr>
          <a:lstStyle/>
          <a:p>
            <a:endParaRPr lang="en-US" dirty="0"/>
          </a:p>
        </p:txBody>
      </p:sp>
      <p:pic>
        <p:nvPicPr>
          <p:cNvPr id="2" name="Picture 1" descr="A black background with different colored circles and letters&#10;&#10;Description automatically generated">
            <a:extLst>
              <a:ext uri="{FF2B5EF4-FFF2-40B4-BE49-F238E27FC236}">
                <a16:creationId xmlns:a16="http://schemas.microsoft.com/office/drawing/2014/main" id="{A0AEA9C0-8B26-C6B3-03CD-7B7E3464DF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2183289"/>
            <a:ext cx="11498987" cy="3958271"/>
          </a:xfrm>
          <a:prstGeom prst="rect">
            <a:avLst/>
          </a:prstGeom>
          <a:noFill/>
          <a:ln>
            <a:noFill/>
          </a:ln>
        </p:spPr>
      </p:pic>
    </p:spTree>
    <p:extLst>
      <p:ext uri="{BB962C8B-B14F-4D97-AF65-F5344CB8AC3E}">
        <p14:creationId xmlns:p14="http://schemas.microsoft.com/office/powerpoint/2010/main" val="308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990600" y="756105"/>
            <a:ext cx="11791950" cy="1002390"/>
          </a:xfrm>
          <a:prstGeom prst="rect">
            <a:avLst/>
          </a:prstGeom>
        </p:spPr>
        <p:txBody>
          <a:bodyPr wrap="square" lIns="0" tIns="0" rIns="0" bIns="0" rtlCol="0" anchor="t">
            <a:spAutoFit/>
          </a:bodyPr>
          <a:lstStyle/>
          <a:p>
            <a:pPr>
              <a:lnSpc>
                <a:spcPts val="8400"/>
              </a:lnSpc>
              <a:spcBef>
                <a:spcPct val="0"/>
              </a:spcBef>
            </a:pPr>
            <a:r>
              <a:rPr lang="en-US" sz="5400" dirty="0">
                <a:latin typeface="Public Sans Bold" panose="020B0604020202020204" charset="0"/>
                <a:ea typeface="Roboto" panose="02000000000000000000" pitchFamily="2" charset="0"/>
                <a:cs typeface="Roboto" panose="02000000000000000000" pitchFamily="2" charset="0"/>
              </a:rPr>
              <a:t>3. Model LSTM</a:t>
            </a:r>
          </a:p>
        </p:txBody>
      </p:sp>
      <p:cxnSp>
        <p:nvCxnSpPr>
          <p:cNvPr id="8" name="Straight Connector 7">
            <a:extLst>
              <a:ext uri="{FF2B5EF4-FFF2-40B4-BE49-F238E27FC236}">
                <a16:creationId xmlns:a16="http://schemas.microsoft.com/office/drawing/2014/main" id="{C111E20D-4EAB-5D95-639F-04E1372AA9BA}"/>
              </a:ext>
            </a:extLst>
          </p:cNvPr>
          <p:cNvCxnSpPr>
            <a:cxnSpLocks/>
          </p:cNvCxnSpPr>
          <p:nvPr/>
        </p:nvCxnSpPr>
        <p:spPr>
          <a:xfrm>
            <a:off x="990600" y="1866900"/>
            <a:ext cx="1645920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41AAA381-4448-D75F-168B-7D7ECF626421}"/>
              </a:ext>
            </a:extLst>
          </p:cNvPr>
          <p:cNvSpPr txBox="1"/>
          <p:nvPr/>
        </p:nvSpPr>
        <p:spPr>
          <a:xfrm>
            <a:off x="995680" y="2247900"/>
            <a:ext cx="15697200" cy="4031873"/>
          </a:xfrm>
          <a:prstGeom prst="rect">
            <a:avLst/>
          </a:prstGeom>
          <a:noFill/>
        </p:spPr>
        <p:txBody>
          <a:bodyPr wrap="square">
            <a:spAutoFit/>
          </a:bodyPr>
          <a:lstStyle/>
          <a:p>
            <a:r>
              <a:rPr lang="vi-VN" sz="3200" dirty="0"/>
              <a:t>Mạng bộ nhớ dài–ngắn( </a:t>
            </a:r>
            <a:r>
              <a:rPr lang="vi-VN" sz="3200" i="1" dirty="0"/>
              <a:t>Long Short Term Memory networks</a:t>
            </a:r>
            <a:r>
              <a:rPr lang="vi-VN" sz="3200" dirty="0"/>
              <a:t>) thường được gọi là </a:t>
            </a:r>
            <a:r>
              <a:rPr lang="vi-VN" sz="3200" b="1" dirty="0"/>
              <a:t>LSTM</a:t>
            </a:r>
            <a:r>
              <a:rPr lang="vi-VN" sz="3200" dirty="0"/>
              <a:t> – là một dạng đặc biệt của </a:t>
            </a:r>
            <a:r>
              <a:rPr lang="vi-VN" sz="3200" b="1" dirty="0"/>
              <a:t>RNN</a:t>
            </a:r>
            <a:r>
              <a:rPr lang="vi-VN" sz="3200" dirty="0"/>
              <a:t>, có khả năng học được các phụ thuộc xa. Được giới thiệu bởi Hochreiter &amp; Schmidhuber (1997), sau đó đã được cải tiến và phát triển đến ngày hôm nay.</a:t>
            </a:r>
            <a:endParaRPr lang="en-US" sz="3200" dirty="0">
              <a:latin typeface="Abadi" panose="020B0604020104020204" pitchFamily="34" charset="0"/>
            </a:endParaRPr>
          </a:p>
          <a:p>
            <a:r>
              <a:rPr lang="en-US" sz="3200" b="1" kern="0" dirty="0">
                <a:effectLst/>
                <a:latin typeface="Abadi" panose="020B0604020104020204" pitchFamily="34" charset="0"/>
                <a:ea typeface="Times New Roman" panose="02020603050405020304" pitchFamily="18" charset="0"/>
              </a:rPr>
              <a:t>LSTM</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được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thiết</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kế</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để</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khắc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phục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được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vấn</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đề</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đã</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xảy</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ra</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với</a:t>
            </a:r>
            <a:r>
              <a:rPr lang="en-US" sz="3200" kern="0" dirty="0">
                <a:effectLst/>
                <a:latin typeface="Abadi" panose="020B0604020104020204" pitchFamily="34" charset="0"/>
                <a:ea typeface="Times New Roman" panose="02020603050405020304" pitchFamily="18" charset="0"/>
              </a:rPr>
              <a:t> RNN </a:t>
            </a:r>
            <a:r>
              <a:rPr lang="en-US" sz="3200" kern="0" dirty="0" err="1">
                <a:effectLst/>
                <a:latin typeface="Abadi" panose="020B0604020104020204" pitchFamily="34" charset="0"/>
                <a:ea typeface="Times New Roman" panose="02020603050405020304" pitchFamily="18" charset="0"/>
              </a:rPr>
              <a:t>trước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đó</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vấn</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đề</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phụ</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thuộc</a:t>
            </a:r>
            <a:r>
              <a:rPr lang="en-US" sz="3200" kern="0" dirty="0">
                <a:effectLst/>
                <a:latin typeface="Abadi" panose="020B0604020104020204" pitchFamily="34" charset="0"/>
                <a:ea typeface="Times New Roman" panose="02020603050405020304" pitchFamily="18" charset="0"/>
              </a:rPr>
              <a:t> xa (long-term dependency). </a:t>
            </a:r>
            <a:r>
              <a:rPr lang="en-US" sz="3200" kern="0" dirty="0" err="1">
                <a:effectLst/>
                <a:latin typeface="Abadi" panose="020B0604020104020204" pitchFamily="34" charset="0"/>
                <a:ea typeface="Times New Roman" panose="02020603050405020304" pitchFamily="18" charset="0"/>
              </a:rPr>
              <a:t>Việc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ghi</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nhớ</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thông</a:t>
            </a:r>
            <a:r>
              <a:rPr lang="en-US" sz="3200" kern="0" dirty="0">
                <a:effectLst/>
                <a:latin typeface="Abadi" panose="020B0604020104020204" pitchFamily="34" charset="0"/>
                <a:ea typeface="Times New Roman" panose="02020603050405020304" pitchFamily="18" charset="0"/>
              </a:rPr>
              <a:t> tin </a:t>
            </a:r>
            <a:r>
              <a:rPr lang="en-US" sz="3200" kern="0" dirty="0" err="1">
                <a:effectLst/>
                <a:latin typeface="Abadi" panose="020B0604020104020204" pitchFamily="34" charset="0"/>
                <a:ea typeface="Times New Roman" panose="02020603050405020304" pitchFamily="18" charset="0"/>
              </a:rPr>
              <a:t>trong</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suốt</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thời</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gian</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dài</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là</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đặc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tính</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mặc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định</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của</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chúng</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chứ</a:t>
            </a:r>
            <a:r>
              <a:rPr lang="en-US" sz="3200" kern="0" dirty="0">
                <a:effectLst/>
                <a:latin typeface="Abadi" panose="020B0604020104020204" pitchFamily="34" charset="0"/>
                <a:ea typeface="Times New Roman" panose="02020603050405020304" pitchFamily="18" charset="0"/>
              </a:rPr>
              <a:t> ta </a:t>
            </a:r>
            <a:r>
              <a:rPr lang="en-US" sz="3200" kern="0" dirty="0" err="1">
                <a:effectLst/>
                <a:latin typeface="Abadi" panose="020B0604020104020204" pitchFamily="34" charset="0"/>
                <a:ea typeface="Times New Roman" panose="02020603050405020304" pitchFamily="18" charset="0"/>
              </a:rPr>
              <a:t>không</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cần</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phải</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huấn</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luyện</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nó</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để</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ghi</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nhớ</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Tức</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là</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ngay</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nội</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tại</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của</a:t>
            </a:r>
            <a:r>
              <a:rPr lang="en-US" sz="3200" kern="0" dirty="0">
                <a:effectLst/>
                <a:latin typeface="Abadi" panose="020B0604020104020204" pitchFamily="34" charset="0"/>
                <a:ea typeface="Times New Roman" panose="02020603050405020304" pitchFamily="18" charset="0"/>
              </a:rPr>
              <a:t> LSTM </a:t>
            </a:r>
            <a:r>
              <a:rPr lang="en-US" sz="3200" kern="0" dirty="0" err="1">
                <a:effectLst/>
                <a:latin typeface="Abadi" panose="020B0604020104020204" pitchFamily="34" charset="0"/>
                <a:ea typeface="Times New Roman" panose="02020603050405020304" pitchFamily="18" charset="0"/>
              </a:rPr>
              <a:t>đã</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có</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thể</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ghi</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nhớ</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mà</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không</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cần</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bất</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kì</a:t>
            </a:r>
            <a:r>
              <a:rPr lang="en-US" sz="3200" kern="0" dirty="0">
                <a:effectLst/>
                <a:latin typeface="Abadi" panose="020B0604020104020204" pitchFamily="34" charset="0"/>
                <a:ea typeface="Times New Roman" panose="02020603050405020304" pitchFamily="18" charset="0"/>
              </a:rPr>
              <a:t> can </a:t>
            </a:r>
            <a:r>
              <a:rPr lang="en-US" sz="3200" kern="0" dirty="0" err="1">
                <a:effectLst/>
                <a:latin typeface="Abadi" panose="020B0604020104020204" pitchFamily="34" charset="0"/>
                <a:ea typeface="Times New Roman" panose="02020603050405020304" pitchFamily="18" charset="0"/>
              </a:rPr>
              <a:t>thiệp</a:t>
            </a:r>
            <a:r>
              <a:rPr lang="en-US" sz="3200" kern="0" dirty="0">
                <a:effectLst/>
                <a:latin typeface="Abadi" panose="020B0604020104020204" pitchFamily="34" charset="0"/>
                <a:ea typeface="Times New Roman" panose="02020603050405020304" pitchFamily="18" charset="0"/>
              </a:rPr>
              <a:t> </a:t>
            </a:r>
            <a:r>
              <a:rPr lang="en-US" sz="3200" kern="0" dirty="0" err="1">
                <a:effectLst/>
                <a:latin typeface="Abadi" panose="020B0604020104020204" pitchFamily="34" charset="0"/>
                <a:ea typeface="Times New Roman" panose="02020603050405020304" pitchFamily="18" charset="0"/>
              </a:rPr>
              <a:t>nào</a:t>
            </a:r>
            <a:r>
              <a:rPr lang="en-US" sz="3200" kern="0" dirty="0">
                <a:effectLst/>
                <a:latin typeface="Abadi" panose="020B0604020104020204" pitchFamily="34" charset="0"/>
                <a:ea typeface="Times New Roman" panose="02020603050405020304" pitchFamily="18" charset="0"/>
              </a:rPr>
              <a:t>.</a:t>
            </a:r>
            <a:endParaRPr lang="en-US" sz="3200" dirty="0">
              <a:latin typeface="Abadi" panose="020B0604020104020204" pitchFamily="34" charset="0"/>
            </a:endParaRPr>
          </a:p>
        </p:txBody>
      </p:sp>
    </p:spTree>
    <p:extLst>
      <p:ext uri="{BB962C8B-B14F-4D97-AF65-F5344CB8AC3E}">
        <p14:creationId xmlns:p14="http://schemas.microsoft.com/office/powerpoint/2010/main" val="10567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1000"/>
                                        <p:tgtEl>
                                          <p:spTgt spid="9">
                                            <p:txEl>
                                              <p:pRg st="1" end="1"/>
                                            </p:txEl>
                                          </p:spTgt>
                                        </p:tgtEl>
                                      </p:cBhvr>
                                    </p:animEffect>
                                    <p:anim calcmode="lin" valueType="num">
                                      <p:cBhvr>
                                        <p:cTn id="1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990600" y="756105"/>
            <a:ext cx="11791950" cy="1002390"/>
          </a:xfrm>
          <a:prstGeom prst="rect">
            <a:avLst/>
          </a:prstGeom>
        </p:spPr>
        <p:txBody>
          <a:bodyPr wrap="square" lIns="0" tIns="0" rIns="0" bIns="0" rtlCol="0" anchor="t">
            <a:spAutoFit/>
          </a:bodyPr>
          <a:lstStyle/>
          <a:p>
            <a:pPr>
              <a:lnSpc>
                <a:spcPts val="8400"/>
              </a:lnSpc>
              <a:spcBef>
                <a:spcPct val="0"/>
              </a:spcBef>
            </a:pPr>
            <a:r>
              <a:rPr lang="en-US" sz="5400" dirty="0">
                <a:latin typeface="Public Sans Bold" panose="020B0604020202020204" charset="0"/>
                <a:ea typeface="Roboto" panose="02000000000000000000" pitchFamily="2" charset="0"/>
                <a:cs typeface="Roboto" panose="02000000000000000000" pitchFamily="2" charset="0"/>
              </a:rPr>
              <a:t>3. Model LSTM</a:t>
            </a:r>
          </a:p>
        </p:txBody>
      </p:sp>
      <p:cxnSp>
        <p:nvCxnSpPr>
          <p:cNvPr id="8" name="Straight Connector 7">
            <a:extLst>
              <a:ext uri="{FF2B5EF4-FFF2-40B4-BE49-F238E27FC236}">
                <a16:creationId xmlns:a16="http://schemas.microsoft.com/office/drawing/2014/main" id="{C111E20D-4EAB-5D95-639F-04E1372AA9BA}"/>
              </a:ext>
            </a:extLst>
          </p:cNvPr>
          <p:cNvCxnSpPr>
            <a:cxnSpLocks/>
          </p:cNvCxnSpPr>
          <p:nvPr/>
        </p:nvCxnSpPr>
        <p:spPr>
          <a:xfrm>
            <a:off x="990600" y="1866900"/>
            <a:ext cx="16459200" cy="0"/>
          </a:xfrm>
          <a:prstGeom prst="line">
            <a:avLst/>
          </a:prstGeom>
          <a:ln/>
        </p:spPr>
        <p:style>
          <a:lnRef idx="1">
            <a:schemeClr val="accent2"/>
          </a:lnRef>
          <a:fillRef idx="0">
            <a:schemeClr val="accent2"/>
          </a:fillRef>
          <a:effectRef idx="0">
            <a:schemeClr val="accent2"/>
          </a:effectRef>
          <a:fontRef idx="minor">
            <a:schemeClr val="tx1"/>
          </a:fontRef>
        </p:style>
      </p:cxnSp>
      <p:grpSp>
        <p:nvGrpSpPr>
          <p:cNvPr id="26" name="Group 25">
            <a:extLst>
              <a:ext uri="{FF2B5EF4-FFF2-40B4-BE49-F238E27FC236}">
                <a16:creationId xmlns:a16="http://schemas.microsoft.com/office/drawing/2014/main" id="{CFDC0D2C-F396-098B-EB7C-6F2F53641824}"/>
              </a:ext>
            </a:extLst>
          </p:cNvPr>
          <p:cNvGrpSpPr/>
          <p:nvPr/>
        </p:nvGrpSpPr>
        <p:grpSpPr>
          <a:xfrm>
            <a:off x="1143000" y="2171700"/>
            <a:ext cx="14859000" cy="3683963"/>
            <a:chOff x="1143000" y="2171700"/>
            <a:chExt cx="14859000" cy="3683963"/>
          </a:xfrm>
        </p:grpSpPr>
        <p:pic>
          <p:nvPicPr>
            <p:cNvPr id="2" name="Picture 1" descr="A screenshot of a computer&#10;&#10;Description automatically generated">
              <a:extLst>
                <a:ext uri="{FF2B5EF4-FFF2-40B4-BE49-F238E27FC236}">
                  <a16:creationId xmlns:a16="http://schemas.microsoft.com/office/drawing/2014/main" id="{683B65DE-4C62-3F71-D80B-BF56712ACF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401894"/>
              <a:ext cx="9228455" cy="3453769"/>
            </a:xfrm>
            <a:prstGeom prst="rect">
              <a:avLst/>
            </a:prstGeom>
            <a:noFill/>
            <a:ln>
              <a:noFill/>
            </a:ln>
          </p:spPr>
        </p:pic>
        <p:grpSp>
          <p:nvGrpSpPr>
            <p:cNvPr id="23" name="Group 22">
              <a:extLst>
                <a:ext uri="{FF2B5EF4-FFF2-40B4-BE49-F238E27FC236}">
                  <a16:creationId xmlns:a16="http://schemas.microsoft.com/office/drawing/2014/main" id="{7AA47101-5756-0EBF-E1D2-102DF80C5B29}"/>
                </a:ext>
              </a:extLst>
            </p:cNvPr>
            <p:cNvGrpSpPr/>
            <p:nvPr/>
          </p:nvGrpSpPr>
          <p:grpSpPr>
            <a:xfrm>
              <a:off x="13030200" y="2171700"/>
              <a:ext cx="2971800" cy="1676399"/>
              <a:chOff x="13030200" y="2171700"/>
              <a:chExt cx="2971800" cy="1676399"/>
            </a:xfrm>
          </p:grpSpPr>
          <p:sp>
            <p:nvSpPr>
              <p:cNvPr id="6" name="Oval 5">
                <a:extLst>
                  <a:ext uri="{FF2B5EF4-FFF2-40B4-BE49-F238E27FC236}">
                    <a16:creationId xmlns:a16="http://schemas.microsoft.com/office/drawing/2014/main" id="{4B63B21B-917B-E0D9-0170-CE847F334C3C}"/>
                  </a:ext>
                </a:extLst>
              </p:cNvPr>
              <p:cNvSpPr/>
              <p:nvPr/>
            </p:nvSpPr>
            <p:spPr>
              <a:xfrm>
                <a:off x="13030200" y="2171700"/>
                <a:ext cx="2971800" cy="1676399"/>
              </a:xfrm>
              <a:prstGeom prst="ellipse">
                <a:avLst/>
              </a:prstGeom>
              <a:solidFill>
                <a:srgbClr val="E1F7D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5E4A45-8744-B2B7-5302-EF3C91AD49B4}"/>
                  </a:ext>
                </a:extLst>
              </p:cNvPr>
              <p:cNvSpPr txBox="1"/>
              <p:nvPr/>
            </p:nvSpPr>
            <p:spPr>
              <a:xfrm>
                <a:off x="13258800" y="2717511"/>
                <a:ext cx="2743200" cy="584775"/>
              </a:xfrm>
              <a:prstGeom prst="rect">
                <a:avLst/>
              </a:prstGeom>
              <a:noFill/>
            </p:spPr>
            <p:txBody>
              <a:bodyPr wrap="square">
                <a:spAutoFit/>
              </a:bodyPr>
              <a:lstStyle/>
              <a:p>
                <a:r>
                  <a:rPr lang="en-US" sz="3200" dirty="0"/>
                  <a:t>RNN </a:t>
                </a:r>
                <a:r>
                  <a:rPr lang="en-US" sz="3200" dirty="0" err="1"/>
                  <a:t>đơn</a:t>
                </a:r>
                <a:r>
                  <a:rPr lang="en-US" sz="3200" dirty="0"/>
                  <a:t> </a:t>
                </a:r>
                <a:r>
                  <a:rPr lang="en-US" sz="3200" dirty="0" err="1"/>
                  <a:t>giản</a:t>
                </a:r>
                <a:endParaRPr lang="en-US" sz="3200" dirty="0"/>
              </a:p>
            </p:txBody>
          </p:sp>
        </p:grpSp>
        <p:cxnSp>
          <p:nvCxnSpPr>
            <p:cNvPr id="16" name="Connector: Curved 15">
              <a:extLst>
                <a:ext uri="{FF2B5EF4-FFF2-40B4-BE49-F238E27FC236}">
                  <a16:creationId xmlns:a16="http://schemas.microsoft.com/office/drawing/2014/main" id="{6B5E6C5C-943B-3342-F978-69BE552F8B64}"/>
                </a:ext>
              </a:extLst>
            </p:cNvPr>
            <p:cNvCxnSpPr>
              <a:cxnSpLocks/>
              <a:stCxn id="6" idx="1"/>
              <a:endCxn id="2" idx="3"/>
            </p:cNvCxnSpPr>
            <p:nvPr/>
          </p:nvCxnSpPr>
          <p:spPr>
            <a:xfrm rot="16200000" flipH="1" flipV="1">
              <a:off x="11062645" y="1726013"/>
              <a:ext cx="1711576" cy="3093955"/>
            </a:xfrm>
            <a:prstGeom prst="curvedConnector4">
              <a:avLst>
                <a:gd name="adj1" fmla="val -13356"/>
                <a:gd name="adj2" fmla="val 57033"/>
              </a:avLst>
            </a:prstGeom>
            <a:ln>
              <a:solidFill>
                <a:srgbClr val="E1F7D0"/>
              </a:solidFill>
              <a:tailEnd type="triangle"/>
            </a:ln>
          </p:spPr>
          <p:style>
            <a:lnRef idx="3">
              <a:schemeClr val="accent3"/>
            </a:lnRef>
            <a:fillRef idx="0">
              <a:schemeClr val="accent3"/>
            </a:fillRef>
            <a:effectRef idx="2">
              <a:schemeClr val="accent3"/>
            </a:effectRef>
            <a:fontRef idx="minor">
              <a:schemeClr val="tx1"/>
            </a:fontRef>
          </p:style>
        </p:cxnSp>
      </p:grpSp>
      <p:grpSp>
        <p:nvGrpSpPr>
          <p:cNvPr id="25" name="Group 24">
            <a:extLst>
              <a:ext uri="{FF2B5EF4-FFF2-40B4-BE49-F238E27FC236}">
                <a16:creationId xmlns:a16="http://schemas.microsoft.com/office/drawing/2014/main" id="{68B98D4E-C480-CCB6-FFD4-2979428E487A}"/>
              </a:ext>
            </a:extLst>
          </p:cNvPr>
          <p:cNvGrpSpPr/>
          <p:nvPr/>
        </p:nvGrpSpPr>
        <p:grpSpPr>
          <a:xfrm>
            <a:off x="1371600" y="5855663"/>
            <a:ext cx="15773400" cy="3579526"/>
            <a:chOff x="1371600" y="5855663"/>
            <a:chExt cx="15773400" cy="3579526"/>
          </a:xfrm>
        </p:grpSpPr>
        <p:pic>
          <p:nvPicPr>
            <p:cNvPr id="5" name="Picture 4" descr="A screenshot of a computer&#10;&#10;Description automatically generated">
              <a:extLst>
                <a:ext uri="{FF2B5EF4-FFF2-40B4-BE49-F238E27FC236}">
                  <a16:creationId xmlns:a16="http://schemas.microsoft.com/office/drawing/2014/main" id="{64133BC4-16DF-1319-78B0-984C242642E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5855663"/>
              <a:ext cx="9525000" cy="3579526"/>
            </a:xfrm>
            <a:prstGeom prst="rect">
              <a:avLst/>
            </a:prstGeom>
            <a:noFill/>
            <a:ln>
              <a:noFill/>
            </a:ln>
          </p:spPr>
        </p:pic>
        <p:grpSp>
          <p:nvGrpSpPr>
            <p:cNvPr id="24" name="Group 23">
              <a:extLst>
                <a:ext uri="{FF2B5EF4-FFF2-40B4-BE49-F238E27FC236}">
                  <a16:creationId xmlns:a16="http://schemas.microsoft.com/office/drawing/2014/main" id="{5F85CD21-1BAB-757C-7998-93990E7F1303}"/>
                </a:ext>
              </a:extLst>
            </p:cNvPr>
            <p:cNvGrpSpPr/>
            <p:nvPr/>
          </p:nvGrpSpPr>
          <p:grpSpPr>
            <a:xfrm>
              <a:off x="1371600" y="7161206"/>
              <a:ext cx="3505200" cy="1447800"/>
              <a:chOff x="1371600" y="7161206"/>
              <a:chExt cx="3505200" cy="1447800"/>
            </a:xfrm>
          </p:grpSpPr>
          <p:sp>
            <p:nvSpPr>
              <p:cNvPr id="18" name="Oval 17">
                <a:extLst>
                  <a:ext uri="{FF2B5EF4-FFF2-40B4-BE49-F238E27FC236}">
                    <a16:creationId xmlns:a16="http://schemas.microsoft.com/office/drawing/2014/main" id="{D7A5B66B-3BB2-D640-3818-33FBBDE541A3}"/>
                  </a:ext>
                </a:extLst>
              </p:cNvPr>
              <p:cNvSpPr/>
              <p:nvPr/>
            </p:nvSpPr>
            <p:spPr>
              <a:xfrm>
                <a:off x="1371600" y="7161206"/>
                <a:ext cx="3505200" cy="1447800"/>
              </a:xfrm>
              <a:prstGeom prst="ellipse">
                <a:avLst/>
              </a:prstGeom>
              <a:solidFill>
                <a:srgbClr val="E1F7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B244FDC-B5AB-7FC9-BBA4-EC0878E6A626}"/>
                  </a:ext>
                </a:extLst>
              </p:cNvPr>
              <p:cNvSpPr txBox="1"/>
              <p:nvPr/>
            </p:nvSpPr>
            <p:spPr>
              <a:xfrm>
                <a:off x="2590800" y="7645426"/>
                <a:ext cx="1143000" cy="584775"/>
              </a:xfrm>
              <a:prstGeom prst="rect">
                <a:avLst/>
              </a:prstGeom>
              <a:noFill/>
            </p:spPr>
            <p:txBody>
              <a:bodyPr wrap="square">
                <a:spAutoFit/>
              </a:bodyPr>
              <a:lstStyle/>
              <a:p>
                <a:r>
                  <a:rPr lang="en-US" sz="3200" dirty="0"/>
                  <a:t>LSTM</a:t>
                </a:r>
              </a:p>
            </p:txBody>
          </p:sp>
        </p:grpSp>
        <p:cxnSp>
          <p:nvCxnSpPr>
            <p:cNvPr id="21" name="Connector: Curved 20">
              <a:extLst>
                <a:ext uri="{FF2B5EF4-FFF2-40B4-BE49-F238E27FC236}">
                  <a16:creationId xmlns:a16="http://schemas.microsoft.com/office/drawing/2014/main" id="{A00E1BC6-5710-87EB-B07B-CF8A7A126AE0}"/>
                </a:ext>
              </a:extLst>
            </p:cNvPr>
            <p:cNvCxnSpPr>
              <a:stCxn id="18" idx="4"/>
              <a:endCxn id="5" idx="1"/>
            </p:cNvCxnSpPr>
            <p:nvPr/>
          </p:nvCxnSpPr>
          <p:spPr>
            <a:xfrm rot="5400000" flipH="1" flipV="1">
              <a:off x="4890310" y="5879316"/>
              <a:ext cx="963580" cy="4495800"/>
            </a:xfrm>
            <a:prstGeom prst="curvedConnector4">
              <a:avLst>
                <a:gd name="adj1" fmla="val -23724"/>
                <a:gd name="adj2" fmla="val 69492"/>
              </a:avLst>
            </a:prstGeom>
            <a:ln>
              <a:solidFill>
                <a:srgbClr val="E1F7D0"/>
              </a:solidFill>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269528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1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990600" y="756105"/>
            <a:ext cx="11791950" cy="1002390"/>
          </a:xfrm>
          <a:prstGeom prst="rect">
            <a:avLst/>
          </a:prstGeom>
        </p:spPr>
        <p:txBody>
          <a:bodyPr wrap="square" lIns="0" tIns="0" rIns="0" bIns="0" rtlCol="0" anchor="t">
            <a:spAutoFit/>
          </a:bodyPr>
          <a:lstStyle/>
          <a:p>
            <a:pPr>
              <a:lnSpc>
                <a:spcPts val="8400"/>
              </a:lnSpc>
              <a:spcBef>
                <a:spcPct val="0"/>
              </a:spcBef>
            </a:pPr>
            <a:r>
              <a:rPr lang="en-US" sz="5400" dirty="0">
                <a:latin typeface="Public Sans Bold" panose="020B0604020202020204" charset="0"/>
                <a:ea typeface="Roboto" panose="02000000000000000000" pitchFamily="2" charset="0"/>
                <a:cs typeface="Roboto" panose="02000000000000000000" pitchFamily="2" charset="0"/>
              </a:rPr>
              <a:t>3. Model LSTM</a:t>
            </a:r>
          </a:p>
        </p:txBody>
      </p:sp>
      <p:cxnSp>
        <p:nvCxnSpPr>
          <p:cNvPr id="8" name="Straight Connector 7">
            <a:extLst>
              <a:ext uri="{FF2B5EF4-FFF2-40B4-BE49-F238E27FC236}">
                <a16:creationId xmlns:a16="http://schemas.microsoft.com/office/drawing/2014/main" id="{C111E20D-4EAB-5D95-639F-04E1372AA9BA}"/>
              </a:ext>
            </a:extLst>
          </p:cNvPr>
          <p:cNvCxnSpPr>
            <a:cxnSpLocks/>
          </p:cNvCxnSpPr>
          <p:nvPr/>
        </p:nvCxnSpPr>
        <p:spPr>
          <a:xfrm>
            <a:off x="990600" y="1866900"/>
            <a:ext cx="1645920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24B8FA5F-2E16-5C2C-43F1-D67013F9A749}"/>
              </a:ext>
            </a:extLst>
          </p:cNvPr>
          <p:cNvSpPr txBox="1"/>
          <p:nvPr/>
        </p:nvSpPr>
        <p:spPr>
          <a:xfrm>
            <a:off x="914400" y="2400300"/>
            <a:ext cx="16535400" cy="2554545"/>
          </a:xfrm>
          <a:prstGeom prst="rect">
            <a:avLst/>
          </a:prstGeom>
          <a:noFill/>
        </p:spPr>
        <p:txBody>
          <a:bodyPr wrap="square">
            <a:spAutoFit/>
          </a:bodyPr>
          <a:lstStyle/>
          <a:p>
            <a:r>
              <a:rPr lang="en-US" sz="3200" dirty="0" err="1"/>
              <a:t>Mấu</a:t>
            </a:r>
            <a:r>
              <a:rPr lang="en-US" sz="3200" dirty="0"/>
              <a:t> </a:t>
            </a:r>
            <a:r>
              <a:rPr lang="en-US" sz="3200" dirty="0" err="1"/>
              <a:t>chốt</a:t>
            </a:r>
            <a:r>
              <a:rPr lang="vi-VN" sz="3200" dirty="0"/>
              <a:t> của LSTM là trạng thái tế bào (cell state) - chính đường chạy thông ngang phía trên của sơ đồ hình vẽ.</a:t>
            </a:r>
            <a:endParaRPr lang="en-US" sz="3200" dirty="0">
              <a:latin typeface="Abadi" panose="020B0604020104020204" pitchFamily="34" charset="0"/>
            </a:endParaRPr>
          </a:p>
          <a:p>
            <a:r>
              <a:rPr lang="vi-VN" sz="3200" dirty="0"/>
              <a:t>Trạng thái tế bào là một dạng giống như băng truyền. Nó chạy xuyên suốt tất cả các mắt xích (các nút mạng) và chỉ tương tác tuyến tính đôi chút. Vì vậy mà các thông tin có thể dễ dàng truyền đi thông suốt mà không sợ bị thay đổi.</a:t>
            </a:r>
            <a:endParaRPr lang="en-US" sz="3200" dirty="0">
              <a:latin typeface="Abadi" panose="020B0604020104020204" pitchFamily="34" charset="0"/>
            </a:endParaRPr>
          </a:p>
        </p:txBody>
      </p:sp>
      <p:grpSp>
        <p:nvGrpSpPr>
          <p:cNvPr id="14" name="Group 13">
            <a:extLst>
              <a:ext uri="{FF2B5EF4-FFF2-40B4-BE49-F238E27FC236}">
                <a16:creationId xmlns:a16="http://schemas.microsoft.com/office/drawing/2014/main" id="{EF97A32F-A0E5-0001-10E5-9618A130964C}"/>
              </a:ext>
            </a:extLst>
          </p:cNvPr>
          <p:cNvGrpSpPr/>
          <p:nvPr/>
        </p:nvGrpSpPr>
        <p:grpSpPr>
          <a:xfrm>
            <a:off x="5334000" y="5143500"/>
            <a:ext cx="6172200" cy="4547175"/>
            <a:chOff x="5334000" y="5143500"/>
            <a:chExt cx="6172200" cy="4547175"/>
          </a:xfrm>
        </p:grpSpPr>
        <p:pic>
          <p:nvPicPr>
            <p:cNvPr id="12" name="Picture 11" descr="A diagram of a diagram&#10;&#10;Description automatically generated">
              <a:extLst>
                <a:ext uri="{FF2B5EF4-FFF2-40B4-BE49-F238E27FC236}">
                  <a16:creationId xmlns:a16="http://schemas.microsoft.com/office/drawing/2014/main" id="{0E21878B-70E7-6E74-D76F-B872EF2B7F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601" r="22889"/>
            <a:stretch/>
          </p:blipFill>
          <p:spPr bwMode="auto">
            <a:xfrm>
              <a:off x="5334000" y="5143500"/>
              <a:ext cx="6172200" cy="3497580"/>
            </a:xfrm>
            <a:prstGeom prst="rect">
              <a:avLst/>
            </a:prstGeom>
            <a:noFill/>
            <a:ln>
              <a:noFill/>
            </a:ln>
          </p:spPr>
        </p:pic>
        <p:sp>
          <p:nvSpPr>
            <p:cNvPr id="13" name="TextBox 12">
              <a:extLst>
                <a:ext uri="{FF2B5EF4-FFF2-40B4-BE49-F238E27FC236}">
                  <a16:creationId xmlns:a16="http://schemas.microsoft.com/office/drawing/2014/main" id="{E0C1698F-DA80-EBD2-B8BA-1BB1E3972B39}"/>
                </a:ext>
              </a:extLst>
            </p:cNvPr>
            <p:cNvSpPr txBox="1"/>
            <p:nvPr/>
          </p:nvSpPr>
          <p:spPr>
            <a:xfrm>
              <a:off x="7505700" y="9105900"/>
              <a:ext cx="1828800" cy="584775"/>
            </a:xfrm>
            <a:prstGeom prst="rect">
              <a:avLst/>
            </a:prstGeom>
            <a:noFill/>
          </p:spPr>
          <p:txBody>
            <a:bodyPr wrap="square">
              <a:spAutoFit/>
            </a:bodyPr>
            <a:lstStyle/>
            <a:p>
              <a:r>
                <a:rPr lang="en-US" sz="3200" dirty="0">
                  <a:latin typeface="Abadi" panose="020B0604020104020204" pitchFamily="34" charset="0"/>
                </a:rPr>
                <a:t>Cell state</a:t>
              </a:r>
            </a:p>
          </p:txBody>
        </p:sp>
      </p:grpSp>
    </p:spTree>
    <p:extLst>
      <p:ext uri="{BB962C8B-B14F-4D97-AF65-F5344CB8AC3E}">
        <p14:creationId xmlns:p14="http://schemas.microsoft.com/office/powerpoint/2010/main" val="86659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1000"/>
                                        <p:tgtEl>
                                          <p:spTgt spid="11">
                                            <p:txEl>
                                              <p:pRg st="1" end="1"/>
                                            </p:txEl>
                                          </p:spTgt>
                                        </p:tgtEl>
                                      </p:cBhvr>
                                    </p:animEffect>
                                    <p:anim calcmode="lin" valueType="num">
                                      <p:cBhvr>
                                        <p:cTn id="13"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1891</TotalTime>
  <Words>789</Words>
  <Application>Microsoft Office PowerPoint</Application>
  <PresentationFormat>Custom</PresentationFormat>
  <Paragraphs>43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Quicksand</vt:lpstr>
      <vt:lpstr>Roboto</vt:lpstr>
      <vt:lpstr>Calibri</vt:lpstr>
      <vt:lpstr>Arial</vt:lpstr>
      <vt:lpstr>Public Sans Bold</vt:lpstr>
      <vt:lpstr>Batang</vt:lpstr>
      <vt:lpstr>Abadi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sao của Trường Đại học Khoa học Tự nhiên Khoa Vật Lý</dc:title>
  <dc:creator>Đô Mạnh Đỗ</dc:creator>
  <cp:lastModifiedBy>Đô Mạnh Đỗ</cp:lastModifiedBy>
  <cp:revision>26</cp:revision>
  <dcterms:created xsi:type="dcterms:W3CDTF">2006-08-16T00:00:00Z</dcterms:created>
  <dcterms:modified xsi:type="dcterms:W3CDTF">2024-05-29T08:41:03Z</dcterms:modified>
  <dc:identifier>DAFw9aP9OeI</dc:identifier>
</cp:coreProperties>
</file>