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sldIdLst>
    <p:sldId id="277" r:id="rId5"/>
    <p:sldId id="278" r:id="rId6"/>
    <p:sldId id="280" r:id="rId7"/>
    <p:sldId id="281" r:id="rId8"/>
    <p:sldId id="283" r:id="rId9"/>
    <p:sldId id="284" r:id="rId10"/>
    <p:sldId id="285" r:id="rId11"/>
    <p:sldId id="286"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6DF5D-FD53-4650-B435-3FFBFD23D55E}" v="16" dt="2020-01-07T07:31:53.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3962399" y="2013856"/>
            <a:ext cx="7197726" cy="3668487"/>
          </a:xfrm>
        </p:spPr>
        <p:txBody>
          <a:bodyPr>
            <a:normAutofit/>
          </a:bodyPr>
          <a:lstStyle/>
          <a:p>
            <a:r>
              <a:rPr lang="en-US" sz="8000"/>
              <a:t>YOLO Realtime parking status</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3962399" y="1110342"/>
            <a:ext cx="7197726" cy="903514"/>
          </a:xfrm>
        </p:spPr>
        <p:txBody>
          <a:bodyPr anchor="b">
            <a:normAutofit/>
          </a:bodyPr>
          <a:lstStyle/>
          <a:p>
            <a:r>
              <a:rPr lang="en-US">
                <a:solidFill>
                  <a:schemeClr val="tx2"/>
                </a:solidFill>
              </a:rPr>
              <a:t>DA Review -1 </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825909" y="808055"/>
            <a:ext cx="3979205" cy="1453363"/>
          </a:xfrm>
        </p:spPr>
        <p:txBody>
          <a:bodyPr>
            <a:normAutofit/>
          </a:bodyPr>
          <a:lstStyle/>
          <a:p>
            <a:pPr>
              <a:lnSpc>
                <a:spcPct val="90000"/>
              </a:lnSpc>
            </a:pPr>
            <a:r>
              <a:rPr lang="en-US" sz="3300"/>
              <a:t>DATA SET CHOSEN - </a:t>
            </a:r>
            <a:r>
              <a:rPr lang="nn-NO" sz="3300"/>
              <a:t>Data for Yolo v3 kernel</a:t>
            </a:r>
            <a:endParaRPr lang="en-US" sz="3300"/>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02178" y="2261420"/>
            <a:ext cx="4002936" cy="3637935"/>
          </a:xfrm>
        </p:spPr>
        <p:txBody>
          <a:bodyPr>
            <a:normAutofit/>
          </a:bodyPr>
          <a:lstStyle/>
          <a:p>
            <a:r>
              <a:rPr lang="en-US" dirty="0"/>
              <a:t>https://www.kaggle.com/aruchomu/data-for-yolo-v3-kernel/download</a:t>
            </a:r>
          </a:p>
          <a:p>
            <a:r>
              <a:rPr lang="en-US" dirty="0"/>
              <a:t>Kaggle is the source website which is used to download the data set for object detection in real-time.</a:t>
            </a:r>
          </a:p>
          <a:p>
            <a:r>
              <a:rPr lang="en-US" dirty="0"/>
              <a:t>The yolo dataset contains sample images, fonts, class names and weights.</a:t>
            </a:r>
          </a:p>
        </p:txBody>
      </p:sp>
      <p:pic>
        <p:nvPicPr>
          <p:cNvPr id="5" name="Picture 4">
            <a:extLst>
              <a:ext uri="{FF2B5EF4-FFF2-40B4-BE49-F238E27FC236}">
                <a16:creationId xmlns:a16="http://schemas.microsoft.com/office/drawing/2014/main" id="{CAB24A37-EB8F-46FA-BCE6-DD621BD7DA63}"/>
              </a:ext>
            </a:extLst>
          </p:cNvPr>
          <p:cNvPicPr>
            <a:picLocks noChangeAspect="1"/>
          </p:cNvPicPr>
          <p:nvPr/>
        </p:nvPicPr>
        <p:blipFill>
          <a:blip r:embed="rId3"/>
          <a:stretch>
            <a:fillRect/>
          </a:stretch>
        </p:blipFill>
        <p:spPr>
          <a:xfrm>
            <a:off x="5289752" y="1728742"/>
            <a:ext cx="6095593" cy="323828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32651" y="643465"/>
            <a:ext cx="3746091" cy="5571072"/>
          </a:xfrm>
        </p:spPr>
        <p:txBody>
          <a:bodyPr>
            <a:normAutofit/>
          </a:bodyPr>
          <a:lstStyle/>
          <a:p>
            <a:r>
              <a:rPr lang="en-IN" dirty="0"/>
              <a:t>Outcome of the data analysis</a:t>
            </a:r>
            <a:endParaRPr lang="en-US" dirty="0"/>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709650" y="643464"/>
            <a:ext cx="6838883" cy="3731891"/>
          </a:xfrm>
        </p:spPr>
        <p:txBody>
          <a:bodyPr>
            <a:normAutofit/>
          </a:bodyPr>
          <a:lstStyle/>
          <a:p>
            <a:r>
              <a:rPr lang="en-US" dirty="0"/>
              <a:t>A a single neural network is applied to the full image. This network divides the image into regions and predicts bounding boxes and probabilities for each region. These bounding boxes are weighted by the predicted probabilities.</a:t>
            </a:r>
          </a:p>
          <a:p>
            <a:r>
              <a:rPr lang="en-US" dirty="0"/>
              <a:t>The processing of each image after running the YOLO algorithm returns coordinates of the bounding boxes of each detected object. It gives ordered pair (</a:t>
            </a:r>
            <a:r>
              <a:rPr lang="en-US" dirty="0" err="1"/>
              <a:t>x,y</a:t>
            </a:r>
            <a:r>
              <a:rPr lang="en-US" dirty="0"/>
              <a:t>) coordinate and then gives a (</a:t>
            </a:r>
            <a:r>
              <a:rPr lang="en-US" dirty="0" err="1"/>
              <a:t>w,h</a:t>
            </a:r>
            <a:r>
              <a:rPr lang="en-US" dirty="0"/>
              <a:t>) which is width and height of the bounding box. The object detection is limited to four wheelers by specifying the coco labels for this application.</a:t>
            </a:r>
          </a:p>
        </p:txBody>
      </p:sp>
      <p:pic>
        <p:nvPicPr>
          <p:cNvPr id="3074" name="Picture 2">
            <a:extLst>
              <a:ext uri="{FF2B5EF4-FFF2-40B4-BE49-F238E27FC236}">
                <a16:creationId xmlns:a16="http://schemas.microsoft.com/office/drawing/2014/main" id="{91770AE4-251C-4419-8047-8FE0F58CA1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07096" y="4542503"/>
            <a:ext cx="5643993" cy="167203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9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609600"/>
            <a:ext cx="5219699" cy="1456267"/>
          </a:xfrm>
        </p:spPr>
        <p:txBody>
          <a:bodyPr>
            <a:normAutofit/>
          </a:bodyPr>
          <a:lstStyle/>
          <a:p>
            <a:r>
              <a:rPr lang="en-IN"/>
              <a:t>USERS and USE of outcome</a:t>
            </a:r>
            <a:endParaRPr lang="en-US" dirty="0"/>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2142067"/>
            <a:ext cx="5219699" cy="3649133"/>
          </a:xfrm>
        </p:spPr>
        <p:txBody>
          <a:bodyPr>
            <a:normAutofit/>
          </a:bodyPr>
          <a:lstStyle/>
          <a:p>
            <a:r>
              <a:rPr lang="en-US" dirty="0"/>
              <a:t>The python script would be developed to detect location of cars in real-time. The continuous steam of real-time video will be processed as each image one by one using the YOLO weights</a:t>
            </a:r>
          </a:p>
          <a:p>
            <a:r>
              <a:rPr lang="en-US" dirty="0"/>
              <a:t>The centroid of each bounding box will be formed to use as conformation. The parking spots will be marked in the video frame as boundaries. </a:t>
            </a:r>
          </a:p>
          <a:p>
            <a:r>
              <a:rPr lang="en-US" dirty="0"/>
              <a:t>If a centroid enters the boundary of parking spot then it will update the parking status in the cloud database.</a:t>
            </a:r>
          </a:p>
        </p:txBody>
      </p:sp>
      <p:pic>
        <p:nvPicPr>
          <p:cNvPr id="2054" name="Picture 6" descr="Image result for cctv camera">
            <a:extLst>
              <a:ext uri="{FF2B5EF4-FFF2-40B4-BE49-F238E27FC236}">
                <a16:creationId xmlns:a16="http://schemas.microsoft.com/office/drawing/2014/main" id="{5FDD3DA7-C907-4DA4-AAEB-7472B54B52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1"/>
          <a:stretch/>
        </p:blipFill>
        <p:spPr bwMode="auto">
          <a:xfrm>
            <a:off x="6198830" y="639097"/>
            <a:ext cx="5447070" cy="52504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5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7865806" y="643463"/>
            <a:ext cx="3706762" cy="1608124"/>
          </a:xfrm>
        </p:spPr>
        <p:txBody>
          <a:bodyPr>
            <a:normAutofit/>
          </a:bodyPr>
          <a:lstStyle/>
          <a:p>
            <a:r>
              <a:rPr lang="en-IN" dirty="0"/>
              <a:t>USERS and USE of outcome</a:t>
            </a:r>
            <a:endParaRPr lang="en-US" dirty="0"/>
          </a:p>
        </p:txBody>
      </p:sp>
      <p:pic>
        <p:nvPicPr>
          <p:cNvPr id="2052" name="Picture 4" descr="Image result for android">
            <a:extLst>
              <a:ext uri="{FF2B5EF4-FFF2-40B4-BE49-F238E27FC236}">
                <a16:creationId xmlns:a16="http://schemas.microsoft.com/office/drawing/2014/main" id="{7CC314B5-05D9-4E48-9890-0E3C476826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83" r="13543" b="2"/>
          <a:stretch/>
        </p:blipFill>
        <p:spPr bwMode="auto">
          <a:xfrm>
            <a:off x="20" y="975"/>
            <a:ext cx="755292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7865806" y="2251587"/>
            <a:ext cx="3706762" cy="3972232"/>
          </a:xfrm>
        </p:spPr>
        <p:txBody>
          <a:bodyPr>
            <a:normAutofit/>
          </a:bodyPr>
          <a:lstStyle/>
          <a:p>
            <a:pPr>
              <a:lnSpc>
                <a:spcPct val="90000"/>
              </a:lnSpc>
            </a:pPr>
            <a:r>
              <a:rPr lang="en-US" sz="1700"/>
              <a:t>The android application picks up the change in the database and changes the state in the app.</a:t>
            </a:r>
          </a:p>
          <a:p>
            <a:pPr>
              <a:lnSpc>
                <a:spcPct val="90000"/>
              </a:lnSpc>
            </a:pPr>
            <a:r>
              <a:rPr lang="en-US" sz="1700"/>
              <a:t>The result would be all the user who have the android application will be able to know real-time the status of all the parking spot and would not have to drive around looking for a parking spot.  </a:t>
            </a:r>
          </a:p>
          <a:p>
            <a:pPr>
              <a:lnSpc>
                <a:spcPct val="90000"/>
              </a:lnSpc>
            </a:pPr>
            <a:r>
              <a:rPr lang="en-US" sz="1700"/>
              <a:t>This will also decrease the time taken for parking and the best part is it needs no additional hardware. The system can be implemented in existing CCTV cameras at the parking spot.</a:t>
            </a:r>
          </a:p>
        </p:txBody>
      </p:sp>
    </p:spTree>
    <p:extLst>
      <p:ext uri="{BB962C8B-B14F-4D97-AF65-F5344CB8AC3E}">
        <p14:creationId xmlns:p14="http://schemas.microsoft.com/office/powerpoint/2010/main" val="25165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7865806" y="643463"/>
            <a:ext cx="3706762" cy="1608124"/>
          </a:xfrm>
        </p:spPr>
        <p:txBody>
          <a:bodyPr>
            <a:normAutofit/>
          </a:bodyPr>
          <a:lstStyle/>
          <a:p>
            <a:r>
              <a:rPr lang="en-US" sz="3300"/>
              <a:t>machine learning technique to be use</a:t>
            </a:r>
          </a:p>
        </p:txBody>
      </p:sp>
      <p:pic>
        <p:nvPicPr>
          <p:cNvPr id="4098" name="Picture 2" descr="Image result for machine learning image">
            <a:extLst>
              <a:ext uri="{FF2B5EF4-FFF2-40B4-BE49-F238E27FC236}">
                <a16:creationId xmlns:a16="http://schemas.microsoft.com/office/drawing/2014/main" id="{9C4D826C-FCE7-475A-BA05-435FFE758A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16" r="11939" b="48350"/>
          <a:stretch/>
        </p:blipFill>
        <p:spPr bwMode="auto">
          <a:xfrm>
            <a:off x="643464" y="1259866"/>
            <a:ext cx="6897878" cy="434755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7865806" y="2251587"/>
            <a:ext cx="3706762" cy="3972232"/>
          </a:xfrm>
        </p:spPr>
        <p:txBody>
          <a:bodyPr>
            <a:normAutofit/>
          </a:bodyPr>
          <a:lstStyle/>
          <a:p>
            <a:pPr>
              <a:lnSpc>
                <a:spcPct val="90000"/>
              </a:lnSpc>
            </a:pPr>
            <a:r>
              <a:rPr lang="en-US" dirty="0"/>
              <a:t>The algorithm applies a neural network to an entire image. The network divides the image into an S x S grid and comes up with bounding boxes, which are boxes drawn around images and predicted probabilities for each of these regions.</a:t>
            </a:r>
            <a:endParaRPr lang="en-US"/>
          </a:p>
          <a:p>
            <a:pPr>
              <a:lnSpc>
                <a:spcPct val="90000"/>
              </a:lnSpc>
            </a:pPr>
            <a:r>
              <a:rPr lang="en-US" dirty="0"/>
              <a:t>The method used to come up with these probabilities is logistic regression. The bounding boxes are weighted by the associated probabilities. For class prediction, independent logistic classifiers are used.</a:t>
            </a:r>
            <a:endParaRPr lang="en-US"/>
          </a:p>
        </p:txBody>
      </p:sp>
    </p:spTree>
    <p:extLst>
      <p:ext uri="{BB962C8B-B14F-4D97-AF65-F5344CB8AC3E}">
        <p14:creationId xmlns:p14="http://schemas.microsoft.com/office/powerpoint/2010/main" val="119990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7865806" y="643463"/>
            <a:ext cx="3706762" cy="1608124"/>
          </a:xfrm>
        </p:spPr>
        <p:txBody>
          <a:bodyPr>
            <a:normAutofit/>
          </a:bodyPr>
          <a:lstStyle/>
          <a:p>
            <a:r>
              <a:rPr lang="en-US" dirty="0"/>
              <a:t>justification of technique</a:t>
            </a:r>
          </a:p>
        </p:txBody>
      </p:sp>
      <p:pic>
        <p:nvPicPr>
          <p:cNvPr id="4" name="Picture 3">
            <a:extLst>
              <a:ext uri="{FF2B5EF4-FFF2-40B4-BE49-F238E27FC236}">
                <a16:creationId xmlns:a16="http://schemas.microsoft.com/office/drawing/2014/main" id="{FCDC30F1-9B2F-4883-8022-3760B11B6874}"/>
              </a:ext>
            </a:extLst>
          </p:cNvPr>
          <p:cNvPicPr>
            <a:picLocks noChangeAspect="1"/>
          </p:cNvPicPr>
          <p:nvPr/>
        </p:nvPicPr>
        <p:blipFill>
          <a:blip r:embed="rId3"/>
          <a:stretch>
            <a:fillRect/>
          </a:stretch>
        </p:blipFill>
        <p:spPr>
          <a:xfrm>
            <a:off x="643464" y="1195147"/>
            <a:ext cx="6897878" cy="44769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7865806" y="2251587"/>
            <a:ext cx="3706762" cy="3972232"/>
          </a:xfrm>
        </p:spPr>
        <p:txBody>
          <a:bodyPr>
            <a:normAutofit/>
          </a:bodyPr>
          <a:lstStyle/>
          <a:p>
            <a:r>
              <a:rPr lang="en-US" dirty="0"/>
              <a:t>The rationale behind calling the system </a:t>
            </a:r>
            <a:r>
              <a:rPr lang="en-US" b="1" dirty="0"/>
              <a:t>YOLO</a:t>
            </a:r>
            <a:r>
              <a:rPr lang="en-US" dirty="0"/>
              <a:t> is that rather than pass in multiple sub-images of potential objects, you only passed in the whole image to the deep learning system once. Then, you would get all the bounding boxes as well as the object category classifications in one go.</a:t>
            </a:r>
          </a:p>
        </p:txBody>
      </p:sp>
    </p:spTree>
    <p:extLst>
      <p:ext uri="{BB962C8B-B14F-4D97-AF65-F5344CB8AC3E}">
        <p14:creationId xmlns:p14="http://schemas.microsoft.com/office/powerpoint/2010/main" val="199748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7865806" y="643463"/>
            <a:ext cx="3706762" cy="1608124"/>
          </a:xfrm>
        </p:spPr>
        <p:txBody>
          <a:bodyPr>
            <a:normAutofit/>
          </a:bodyPr>
          <a:lstStyle/>
          <a:p>
            <a:r>
              <a:rPr lang="en-IN" dirty="0"/>
              <a:t>metrics for testing</a:t>
            </a:r>
            <a:endParaRPr lang="en-US" dirty="0"/>
          </a:p>
        </p:txBody>
      </p:sp>
      <p:pic>
        <p:nvPicPr>
          <p:cNvPr id="5" name="Picture 4">
            <a:extLst>
              <a:ext uri="{FF2B5EF4-FFF2-40B4-BE49-F238E27FC236}">
                <a16:creationId xmlns:a16="http://schemas.microsoft.com/office/drawing/2014/main" id="{6DEE991F-06FF-4214-9EFB-A06E9798E41F}"/>
              </a:ext>
            </a:extLst>
          </p:cNvPr>
          <p:cNvPicPr>
            <a:picLocks noChangeAspect="1"/>
          </p:cNvPicPr>
          <p:nvPr/>
        </p:nvPicPr>
        <p:blipFill rotWithShape="1">
          <a:blip r:embed="rId3"/>
          <a:srcRect l="16254" r="19795" b="2"/>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7865806" y="2251587"/>
            <a:ext cx="3706762" cy="3972232"/>
          </a:xfrm>
        </p:spPr>
        <p:txBody>
          <a:bodyPr>
            <a:normAutofit/>
          </a:bodyPr>
          <a:lstStyle/>
          <a:p>
            <a:pPr marL="0" indent="0">
              <a:lnSpc>
                <a:spcPct val="90000"/>
              </a:lnSpc>
              <a:buNone/>
            </a:pPr>
            <a:r>
              <a:rPr lang="en-US" dirty="0"/>
              <a:t>For each grid cell,</a:t>
            </a:r>
            <a:endParaRPr lang="en-US"/>
          </a:p>
          <a:p>
            <a:pPr>
              <a:lnSpc>
                <a:spcPct val="90000"/>
              </a:lnSpc>
            </a:pPr>
            <a:r>
              <a:rPr lang="en-US" dirty="0"/>
              <a:t>it predicts </a:t>
            </a:r>
            <a:r>
              <a:rPr lang="en-US" b="1" dirty="0"/>
              <a:t>B</a:t>
            </a:r>
            <a:r>
              <a:rPr lang="en-US" dirty="0"/>
              <a:t> boundary boxes and each box has one </a:t>
            </a:r>
            <a:r>
              <a:rPr lang="en-US" b="1" dirty="0"/>
              <a:t>box confidence score</a:t>
            </a:r>
            <a:r>
              <a:rPr lang="en-US" dirty="0"/>
              <a:t>,</a:t>
            </a:r>
            <a:endParaRPr lang="en-US"/>
          </a:p>
          <a:p>
            <a:pPr>
              <a:lnSpc>
                <a:spcPct val="90000"/>
              </a:lnSpc>
            </a:pPr>
            <a:r>
              <a:rPr lang="en-US" dirty="0"/>
              <a:t>it detects </a:t>
            </a:r>
            <a:r>
              <a:rPr lang="en-US" b="1" dirty="0"/>
              <a:t>one</a:t>
            </a:r>
            <a:r>
              <a:rPr lang="en-US" dirty="0"/>
              <a:t> object only regardless of the number of boxes B,</a:t>
            </a:r>
            <a:endParaRPr lang="en-US"/>
          </a:p>
          <a:p>
            <a:pPr>
              <a:lnSpc>
                <a:spcPct val="90000"/>
              </a:lnSpc>
            </a:pPr>
            <a:r>
              <a:rPr lang="en-US" dirty="0"/>
              <a:t>it predicts </a:t>
            </a:r>
            <a:r>
              <a:rPr lang="en-US" b="1" dirty="0"/>
              <a:t>C</a:t>
            </a:r>
            <a:r>
              <a:rPr lang="en-US" dirty="0"/>
              <a:t> </a:t>
            </a:r>
            <a:r>
              <a:rPr lang="en-US" b="1" dirty="0"/>
              <a:t>conditional class probabilities</a:t>
            </a:r>
            <a:r>
              <a:rPr lang="en-US" dirty="0"/>
              <a:t> (one per class for the likeliness of the object class).</a:t>
            </a:r>
            <a:endParaRPr lang="en-US"/>
          </a:p>
          <a:p>
            <a:pPr>
              <a:lnSpc>
                <a:spcPct val="90000"/>
              </a:lnSpc>
            </a:pPr>
            <a:r>
              <a:rPr lang="en-US" dirty="0"/>
              <a:t>To evaluate PASCAL VOC, YOLO uses 7×7 grids (S×S), 2 boundary boxes (B) and 20 classes (C).</a:t>
            </a:r>
            <a:endParaRPr lang="en-US"/>
          </a:p>
        </p:txBody>
      </p:sp>
    </p:spTree>
    <p:extLst>
      <p:ext uri="{BB962C8B-B14F-4D97-AF65-F5344CB8AC3E}">
        <p14:creationId xmlns:p14="http://schemas.microsoft.com/office/powerpoint/2010/main" val="344548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07C7BBF-A8B7-4290-A03E-379A18448F19}"/>
              </a:ext>
            </a:extLst>
          </p:cNvPr>
          <p:cNvSpPr>
            <a:spLocks noGrp="1"/>
          </p:cNvSpPr>
          <p:nvPr>
            <p:ph type="title"/>
          </p:nvPr>
        </p:nvSpPr>
        <p:spPr>
          <a:xfrm>
            <a:off x="3962399" y="2013856"/>
            <a:ext cx="7197726" cy="3668487"/>
          </a:xfrm>
        </p:spPr>
        <p:txBody>
          <a:bodyPr vert="horz" lIns="91440" tIns="45720" rIns="91440" bIns="45720" rtlCol="0" anchor="b">
            <a:normAutofit/>
          </a:bodyPr>
          <a:lstStyle/>
          <a:p>
            <a:pPr algn="r"/>
            <a:r>
              <a:rPr lang="en-US" sz="8000"/>
              <a:t>THANK YOU !</a:t>
            </a:r>
          </a:p>
        </p:txBody>
      </p:sp>
    </p:spTree>
    <p:extLst>
      <p:ext uri="{BB962C8B-B14F-4D97-AF65-F5344CB8AC3E}">
        <p14:creationId xmlns:p14="http://schemas.microsoft.com/office/powerpoint/2010/main" val="17034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0</TotalTime>
  <Words>576</Words>
  <Application>Microsoft Office PowerPoint</Application>
  <PresentationFormat>Widescreen</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YOLO Realtime parking status</vt:lpstr>
      <vt:lpstr>DATA SET CHOSEN - Data for Yolo v3 kernel</vt:lpstr>
      <vt:lpstr>Outcome of the data analysis</vt:lpstr>
      <vt:lpstr>USERS and USE of outcome</vt:lpstr>
      <vt:lpstr>USERS and USE of outcome</vt:lpstr>
      <vt:lpstr>machine learning technique to be use</vt:lpstr>
      <vt:lpstr>justification of technique</vt:lpstr>
      <vt:lpstr>metrics for testing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Realtime parking status</dc:title>
  <dc:creator/>
  <cp:lastModifiedBy/>
  <cp:revision>18</cp:revision>
  <dcterms:created xsi:type="dcterms:W3CDTF">2020-01-07T05:11:20Z</dcterms:created>
  <dcterms:modified xsi:type="dcterms:W3CDTF">2020-01-07T07:32:54Z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