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92" r:id="rId2"/>
    <p:sldId id="294" r:id="rId3"/>
    <p:sldId id="295" r:id="rId4"/>
    <p:sldId id="296" r:id="rId5"/>
    <p:sldId id="297" r:id="rId6"/>
    <p:sldId id="298" r:id="rId7"/>
    <p:sldId id="300" r:id="rId8"/>
    <p:sldId id="384" r:id="rId9"/>
    <p:sldId id="305" r:id="rId10"/>
    <p:sldId id="304" r:id="rId11"/>
    <p:sldId id="303" r:id="rId12"/>
    <p:sldId id="310" r:id="rId13"/>
    <p:sldId id="358" r:id="rId14"/>
    <p:sldId id="359" r:id="rId15"/>
    <p:sldId id="313" r:id="rId16"/>
    <p:sldId id="314" r:id="rId17"/>
    <p:sldId id="315" r:id="rId18"/>
    <p:sldId id="387" r:id="rId19"/>
    <p:sldId id="316" r:id="rId20"/>
    <p:sldId id="31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7" autoAdjust="0"/>
    <p:restoredTop sz="88612" autoAdjust="0"/>
  </p:normalViewPr>
  <p:slideViewPr>
    <p:cSldViewPr>
      <p:cViewPr varScale="1">
        <p:scale>
          <a:sx n="66" d="100"/>
          <a:sy n="66" d="100"/>
        </p:scale>
        <p:origin x="53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26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581AF-F9F2-4A44-94FF-81120F6E6EBD}" type="datetimeFigureOut">
              <a:rPr lang="en-IN" smtClean="0"/>
              <a:t>20-02-2018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02068-37D3-4DF9-9FC5-47C33EFC4F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516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If a function satisfies these three properties it is a metric in space. Example: Real</a:t>
            </a:r>
            <a:r>
              <a:rPr lang="en-IN" baseline="0" dirty="0" smtClean="0"/>
              <a:t> Numbers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2068-37D3-4DF9-9FC5-47C33EFC4FC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047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2068-37D3-4DF9-9FC5-47C33EFC4FC5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738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UCI repository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2068-37D3-4DF9-9FC5-47C33EFC4FC5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730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EAB1E-C668-474A-B481-B7BD887CDF7A}" type="datetime1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9117-7941-4C50-97EA-73B8C92BF99F}" type="datetime1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BD0E-E3FC-43C3-BED8-5E4FE96558DE}" type="datetime1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A6F16-C008-4F1D-92C5-98913B9E4CBE}" type="datetime1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05E7B-2017-4514-AEAE-A8F5DFE82E4E}" type="datetime1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DBAD0-36E3-4055-A5A1-63415141C59D}" type="datetime1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7A0ED-9026-46BA-9866-7824262A4329}" type="datetime1">
              <a:rPr lang="en-US" smtClean="0"/>
              <a:t>2/20/2018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4582-A349-4061-8E96-534EFED16195}" type="datetime1">
              <a:rPr lang="en-US" smtClean="0"/>
              <a:t>2/20/2018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F2CF-3914-4CB9-A621-EA3C55F94D3A}" type="datetime1">
              <a:rPr lang="en-US" smtClean="0"/>
              <a:t>2/20/2018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70CD-E625-4EEB-A710-219C2615CE33}" type="datetime1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68C73-93A5-4065-8182-8CC3536E3EE6}" type="datetime1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D66CD-A6B6-4386-A47D-6EAF3B052979}" type="datetime1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NEIGHBORHOOD ROUGH SETS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i="1" dirty="0" smtClean="0"/>
              <a:t>Neighborhood Granulation:</a:t>
            </a:r>
          </a:p>
          <a:p>
            <a:r>
              <a:rPr lang="en-IN" sz="2400" dirty="0" smtClean="0"/>
              <a:t>An </a:t>
            </a:r>
            <a:r>
              <a:rPr lang="en-IN" sz="2400" dirty="0"/>
              <a:t>information system </a:t>
            </a:r>
            <a:r>
              <a:rPr lang="en-IN" sz="2400" i="1" dirty="0"/>
              <a:t>K </a:t>
            </a:r>
            <a:r>
              <a:rPr lang="en-IN" sz="2400" dirty="0"/>
              <a:t>= (</a:t>
            </a:r>
            <a:r>
              <a:rPr lang="en-IN" sz="2400" i="1" dirty="0"/>
              <a:t>U</a:t>
            </a:r>
            <a:r>
              <a:rPr lang="en-IN" sz="2400" dirty="0"/>
              <a:t>, </a:t>
            </a:r>
            <a:r>
              <a:rPr lang="en-IN" sz="2400" i="1" dirty="0"/>
              <a:t>A</a:t>
            </a:r>
            <a:r>
              <a:rPr lang="en-IN" sz="2400" dirty="0" smtClean="0"/>
              <a:t>)</a:t>
            </a:r>
          </a:p>
          <a:p>
            <a:pPr lvl="1"/>
            <a:r>
              <a:rPr lang="en-IN" sz="2400" i="1" dirty="0"/>
              <a:t>U </a:t>
            </a:r>
            <a:r>
              <a:rPr lang="en-IN" sz="2400" dirty="0"/>
              <a:t>is a nonempty finite set </a:t>
            </a:r>
            <a:r>
              <a:rPr lang="en-IN" sz="2400" dirty="0" smtClean="0"/>
              <a:t>of tuples </a:t>
            </a:r>
            <a:r>
              <a:rPr lang="en-IN" sz="2400" dirty="0"/>
              <a:t>{</a:t>
            </a:r>
            <a:r>
              <a:rPr lang="en-IN" sz="2400" i="1" dirty="0"/>
              <a:t>u</a:t>
            </a:r>
            <a:r>
              <a:rPr lang="en-IN" sz="2400" dirty="0"/>
              <a:t>1, </a:t>
            </a:r>
            <a:r>
              <a:rPr lang="en-IN" sz="2400" i="1" dirty="0"/>
              <a:t>u</a:t>
            </a:r>
            <a:r>
              <a:rPr lang="en-IN" sz="2400" dirty="0"/>
              <a:t>2,…</a:t>
            </a:r>
            <a:r>
              <a:rPr lang="en-IN" sz="2400" i="1" dirty="0"/>
              <a:t>un</a:t>
            </a:r>
            <a:r>
              <a:rPr lang="en-IN" sz="2400" dirty="0" smtClean="0"/>
              <a:t>}</a:t>
            </a:r>
          </a:p>
          <a:p>
            <a:pPr lvl="1"/>
            <a:r>
              <a:rPr lang="en-IN" sz="2400" i="1" dirty="0"/>
              <a:t>A </a:t>
            </a:r>
            <a:r>
              <a:rPr lang="en-IN" sz="2400" dirty="0"/>
              <a:t>is a set of attributes {</a:t>
            </a:r>
            <a:r>
              <a:rPr lang="en-IN" sz="2400" i="1" dirty="0"/>
              <a:t>A</a:t>
            </a:r>
            <a:r>
              <a:rPr lang="en-IN" sz="2400" dirty="0"/>
              <a:t>1, </a:t>
            </a:r>
            <a:r>
              <a:rPr lang="en-IN" sz="2400" i="1" dirty="0"/>
              <a:t>A</a:t>
            </a:r>
            <a:r>
              <a:rPr lang="en-IN" sz="2400" dirty="0"/>
              <a:t>2,…</a:t>
            </a:r>
            <a:r>
              <a:rPr lang="en-IN" sz="2400" i="1" dirty="0"/>
              <a:t>Am</a:t>
            </a:r>
            <a:r>
              <a:rPr lang="en-IN" sz="2400" dirty="0" smtClean="0"/>
              <a:t>}</a:t>
            </a:r>
          </a:p>
          <a:p>
            <a:pPr lvl="1"/>
            <a:r>
              <a:rPr lang="en-IN" sz="2400" dirty="0"/>
              <a:t>A </a:t>
            </a:r>
            <a:r>
              <a:rPr lang="en-IN" sz="2400" dirty="0" smtClean="0"/>
              <a:t>decision system </a:t>
            </a:r>
            <a:r>
              <a:rPr lang="en-IN" sz="2400" dirty="0"/>
              <a:t>is a special type of information system where </a:t>
            </a:r>
            <a:r>
              <a:rPr lang="en-IN" sz="2400" i="1" dirty="0"/>
              <a:t>A </a:t>
            </a:r>
            <a:r>
              <a:rPr lang="en-IN" sz="2400" dirty="0"/>
              <a:t>= </a:t>
            </a:r>
            <a:r>
              <a:rPr lang="en-IN" sz="2400" i="1" dirty="0"/>
              <a:t>C </a:t>
            </a:r>
            <a:r>
              <a:rPr lang="en-IN" sz="2400" dirty="0"/>
              <a:t>∪ </a:t>
            </a:r>
            <a:r>
              <a:rPr lang="en-IN" sz="2400" i="1" dirty="0"/>
              <a:t>D </a:t>
            </a:r>
            <a:endParaRPr lang="en-IN" sz="2400" i="1" dirty="0" smtClean="0"/>
          </a:p>
          <a:p>
            <a:pPr lvl="1"/>
            <a:r>
              <a:rPr lang="en-IN" sz="2400" i="1" dirty="0" smtClean="0"/>
              <a:t>C </a:t>
            </a:r>
            <a:r>
              <a:rPr lang="en-IN" sz="2400" dirty="0"/>
              <a:t>is </a:t>
            </a:r>
            <a:r>
              <a:rPr lang="en-IN" sz="2400" dirty="0" smtClean="0"/>
              <a:t>the set </a:t>
            </a:r>
            <a:r>
              <a:rPr lang="en-IN" sz="2400" dirty="0"/>
              <a:t>of condition attributes </a:t>
            </a:r>
            <a:endParaRPr lang="en-IN" sz="2400" dirty="0" smtClean="0"/>
          </a:p>
          <a:p>
            <a:pPr lvl="1"/>
            <a:r>
              <a:rPr lang="en-IN" sz="2400" i="1" dirty="0" smtClean="0"/>
              <a:t>D </a:t>
            </a:r>
            <a:r>
              <a:rPr lang="en-IN" sz="2400" dirty="0"/>
              <a:t>is </a:t>
            </a:r>
            <a:r>
              <a:rPr lang="en-IN" sz="2400" dirty="0" smtClean="0"/>
              <a:t>the </a:t>
            </a:r>
            <a:r>
              <a:rPr lang="en-IN" sz="2400" dirty="0"/>
              <a:t>set of decision attributes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2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NEIGHBORHOOD ROUGH SETS CONTD…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i="1" dirty="0"/>
              <a:t>Definition 6</a:t>
            </a:r>
            <a:r>
              <a:rPr lang="en-IN" sz="2400" b="1" i="1" dirty="0" smtClean="0"/>
              <a:t> ctd…</a:t>
            </a:r>
          </a:p>
          <a:p>
            <a:pPr algn="just"/>
            <a:r>
              <a:rPr lang="en-IN" sz="2400" dirty="0"/>
              <a:t>Similarly, neighbourhood roughness between </a:t>
            </a:r>
            <a:r>
              <a:rPr lang="en-IN" sz="2400" i="1" dirty="0"/>
              <a:t>fa </a:t>
            </a:r>
            <a:r>
              <a:rPr lang="en-IN" sz="2400" dirty="0"/>
              <a:t>and </a:t>
            </a:r>
            <a:r>
              <a:rPr lang="en-IN" sz="2400" i="1" dirty="0"/>
              <a:t>fb </a:t>
            </a:r>
            <a:r>
              <a:rPr lang="en-IN" sz="2400" dirty="0"/>
              <a:t>are calculated for each of </a:t>
            </a:r>
            <a:r>
              <a:rPr lang="en-IN" sz="2400" dirty="0" smtClean="0"/>
              <a:t>the domain </a:t>
            </a:r>
            <a:r>
              <a:rPr lang="en-IN" sz="2400" dirty="0"/>
              <a:t>values in the value set </a:t>
            </a:r>
            <a:r>
              <a:rPr lang="en-IN" sz="2400" i="1" dirty="0"/>
              <a:t>V </a:t>
            </a:r>
            <a:r>
              <a:rPr lang="en-IN" sz="2400" dirty="0"/>
              <a:t>(</a:t>
            </a:r>
            <a:r>
              <a:rPr lang="en-IN" sz="2400" i="1" dirty="0"/>
              <a:t>fa</a:t>
            </a:r>
            <a:r>
              <a:rPr lang="en-IN" sz="2400" dirty="0"/>
              <a:t>) of </a:t>
            </a:r>
            <a:r>
              <a:rPr lang="en-IN" sz="2400" i="1" dirty="0"/>
              <a:t>fa </a:t>
            </a:r>
            <a:r>
              <a:rPr lang="en-IN" sz="2400" dirty="0"/>
              <a:t>and their mean is </a:t>
            </a:r>
            <a:r>
              <a:rPr lang="en-IN" sz="2400" dirty="0" smtClean="0"/>
              <a:t>calculated</a:t>
            </a:r>
          </a:p>
          <a:p>
            <a:pPr algn="just"/>
            <a:r>
              <a:rPr lang="en-IN" sz="2400" dirty="0" smtClean="0"/>
              <a:t>This neighbourhood </a:t>
            </a:r>
            <a:r>
              <a:rPr lang="en-IN" sz="2400" dirty="0"/>
              <a:t>roughness has to be calculated between every pair of </a:t>
            </a:r>
            <a:r>
              <a:rPr lang="en-IN" sz="2400" dirty="0" smtClean="0"/>
              <a:t>attributes</a:t>
            </a:r>
          </a:p>
          <a:p>
            <a:pPr algn="just"/>
            <a:r>
              <a:rPr lang="en-IN" sz="2400" b="1" i="1" dirty="0" smtClean="0"/>
              <a:t>Definition 5 </a:t>
            </a:r>
            <a:r>
              <a:rPr lang="en-IN" sz="2400" dirty="0" smtClean="0"/>
              <a:t>is upheld in the following form. Our MMNR algorithm applies this to calculate neighborhood-based roughness between two attributes either categorical or numerical.</a:t>
            </a:r>
          </a:p>
          <a:p>
            <a:endParaRPr lang="en-IN" b="1" i="1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181600"/>
            <a:ext cx="6096000" cy="1256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30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NEIGHBORHOOD ROUGH SETS CONTD…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400" b="1" i="1" dirty="0"/>
              <a:t>Definition </a:t>
            </a:r>
            <a:r>
              <a:rPr lang="en-IN" sz="2400" b="1" i="1" dirty="0" smtClean="0"/>
              <a:t>7 </a:t>
            </a:r>
            <a:r>
              <a:rPr lang="en-IN" sz="2400" b="1" i="1" dirty="0"/>
              <a:t>ctd…</a:t>
            </a:r>
          </a:p>
          <a:p>
            <a:r>
              <a:rPr lang="en-IN" sz="2400" dirty="0"/>
              <a:t>Neighbourhood of each </a:t>
            </a:r>
            <a:r>
              <a:rPr lang="en-IN" sz="2400" i="1" dirty="0"/>
              <a:t>xi </a:t>
            </a:r>
            <a:r>
              <a:rPr lang="en-IN" sz="2400" dirty="0"/>
              <a:t>in </a:t>
            </a:r>
            <a:r>
              <a:rPr lang="en-IN" sz="2400" i="1" dirty="0"/>
              <a:t>U </a:t>
            </a:r>
            <a:r>
              <a:rPr lang="en-IN" sz="2400" dirty="0"/>
              <a:t>is defined as the union of the neighbourhoods </a:t>
            </a:r>
            <a:r>
              <a:rPr lang="en-IN" sz="2400" i="1" dirty="0"/>
              <a:t>xi </a:t>
            </a:r>
            <a:r>
              <a:rPr lang="en-IN" sz="2400" dirty="0"/>
              <a:t>of </a:t>
            </a:r>
            <a:r>
              <a:rPr lang="en-IN" sz="2400" i="1" dirty="0"/>
              <a:t>fa </a:t>
            </a:r>
            <a:r>
              <a:rPr lang="en-IN" sz="2400" dirty="0" smtClean="0"/>
              <a:t>and </a:t>
            </a:r>
            <a:r>
              <a:rPr lang="en-IN" sz="2400" i="1" dirty="0" smtClean="0"/>
              <a:t>fb</a:t>
            </a:r>
          </a:p>
          <a:p>
            <a:endParaRPr lang="en-IN" dirty="0" smtClean="0"/>
          </a:p>
          <a:p>
            <a:r>
              <a:rPr lang="en-IN" sz="2400" dirty="0" smtClean="0"/>
              <a:t>Mean </a:t>
            </a:r>
            <a:r>
              <a:rPr lang="en-IN" sz="2400" dirty="0"/>
              <a:t>neighbourhood </a:t>
            </a:r>
            <a:r>
              <a:rPr lang="en-IN" sz="2400" dirty="0" smtClean="0"/>
              <a:t>roughness:</a:t>
            </a:r>
          </a:p>
          <a:p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895600"/>
            <a:ext cx="3886200" cy="642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191000"/>
            <a:ext cx="8001000" cy="944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0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SAMPLE DATA SET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202534"/>
              </p:ext>
            </p:extLst>
          </p:nvPr>
        </p:nvGraphicFramePr>
        <p:xfrm>
          <a:off x="152401" y="1447798"/>
          <a:ext cx="8839200" cy="47244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3463"/>
                <a:gridCol w="1094377"/>
                <a:gridCol w="1158240"/>
                <a:gridCol w="1367246"/>
                <a:gridCol w="1030515"/>
                <a:gridCol w="975360"/>
                <a:gridCol w="1117600"/>
                <a:gridCol w="1422399"/>
              </a:tblGrid>
              <a:tr h="4294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 </a:t>
                      </a:r>
                      <a:endParaRPr lang="en-IN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A1</a:t>
                      </a:r>
                      <a:endParaRPr lang="en-IN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A2</a:t>
                      </a:r>
                      <a:endParaRPr lang="en-IN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A3</a:t>
                      </a:r>
                      <a:endParaRPr lang="en-IN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A4</a:t>
                      </a:r>
                      <a:endParaRPr lang="en-IN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A5</a:t>
                      </a:r>
                      <a:endParaRPr lang="en-IN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A6</a:t>
                      </a:r>
                      <a:endParaRPr lang="en-IN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A7</a:t>
                      </a:r>
                      <a:endParaRPr lang="en-IN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4294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 smtClean="0">
                          <a:effectLst/>
                        </a:rPr>
                        <a:t>x1</a:t>
                      </a:r>
                      <a:endParaRPr lang="en-IN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good</a:t>
                      </a:r>
                      <a:endParaRPr lang="en-IN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dark</a:t>
                      </a:r>
                      <a:endParaRPr lang="en-IN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opaque</a:t>
                      </a:r>
                      <a:endParaRPr lang="en-IN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0.2</a:t>
                      </a:r>
                      <a:endParaRPr lang="en-IN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region1</a:t>
                      </a:r>
                      <a:endParaRPr lang="en-IN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torrid</a:t>
                      </a:r>
                      <a:endParaRPr lang="en-IN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qualityIndex2</a:t>
                      </a:r>
                      <a:endParaRPr lang="en-IN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4294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 smtClean="0">
                          <a:effectLst/>
                        </a:rPr>
                        <a:t>x2</a:t>
                      </a:r>
                      <a:endParaRPr lang="en-IN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average</a:t>
                      </a:r>
                      <a:endParaRPr lang="en-IN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grey</a:t>
                      </a:r>
                      <a:endParaRPr lang="en-IN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translucent</a:t>
                      </a:r>
                      <a:endParaRPr lang="en-IN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0.85</a:t>
                      </a:r>
                      <a:endParaRPr lang="en-IN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region3</a:t>
                      </a:r>
                      <a:endParaRPr lang="en-IN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tropical</a:t>
                      </a:r>
                      <a:endParaRPr lang="en-IN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qualityIndex3</a:t>
                      </a:r>
                      <a:endParaRPr lang="en-IN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4294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smtClean="0">
                          <a:effectLst/>
                        </a:rPr>
                        <a:t>x3</a:t>
                      </a:r>
                      <a:endParaRPr lang="en-IN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fair</a:t>
                      </a:r>
                      <a:endParaRPr lang="en-IN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lightgrey</a:t>
                      </a:r>
                      <a:endParaRPr lang="en-IN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transparent</a:t>
                      </a:r>
                      <a:endParaRPr lang="en-IN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0.31</a:t>
                      </a:r>
                      <a:endParaRPr lang="en-IN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region2</a:t>
                      </a:r>
                      <a:endParaRPr lang="en-IN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temperate</a:t>
                      </a:r>
                      <a:endParaRPr lang="en-IN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qualityIndex1</a:t>
                      </a:r>
                      <a:endParaRPr lang="en-IN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4294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 smtClean="0">
                          <a:effectLst/>
                        </a:rPr>
                        <a:t>x4</a:t>
                      </a:r>
                      <a:endParaRPr lang="en-IN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average</a:t>
                      </a:r>
                      <a:endParaRPr lang="en-IN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dark</a:t>
                      </a:r>
                      <a:endParaRPr lang="en-IN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translucent</a:t>
                      </a:r>
                      <a:endParaRPr lang="en-IN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0.74</a:t>
                      </a:r>
                      <a:endParaRPr lang="en-IN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region2</a:t>
                      </a:r>
                      <a:endParaRPr lang="en-IN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torrid</a:t>
                      </a:r>
                      <a:endParaRPr lang="en-IN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qualityIndex2</a:t>
                      </a:r>
                      <a:endParaRPr lang="en-IN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4294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 smtClean="0">
                          <a:effectLst/>
                        </a:rPr>
                        <a:t>x5</a:t>
                      </a:r>
                      <a:endParaRPr lang="en-IN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fair</a:t>
                      </a:r>
                      <a:endParaRPr lang="en-IN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lightgrey</a:t>
                      </a:r>
                      <a:endParaRPr lang="en-IN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transparent</a:t>
                      </a:r>
                      <a:endParaRPr lang="en-IN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0.82</a:t>
                      </a:r>
                      <a:endParaRPr lang="en-IN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region1</a:t>
                      </a:r>
                      <a:endParaRPr lang="en-IN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torrid</a:t>
                      </a:r>
                      <a:endParaRPr lang="en-IN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qualityIndex3</a:t>
                      </a:r>
                      <a:endParaRPr lang="en-IN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4294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 smtClean="0">
                          <a:effectLst/>
                        </a:rPr>
                        <a:t>x6</a:t>
                      </a:r>
                      <a:endParaRPr lang="en-IN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good</a:t>
                      </a:r>
                      <a:endParaRPr lang="en-IN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verydark</a:t>
                      </a:r>
                      <a:endParaRPr lang="en-IN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opaque</a:t>
                      </a:r>
                      <a:endParaRPr lang="en-IN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0.72</a:t>
                      </a:r>
                      <a:endParaRPr lang="en-IN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smooth</a:t>
                      </a:r>
                      <a:endParaRPr lang="en-IN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tropical</a:t>
                      </a:r>
                      <a:endParaRPr lang="en-IN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qualityIndex1</a:t>
                      </a:r>
                      <a:endParaRPr lang="en-IN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4294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 smtClean="0">
                          <a:effectLst/>
                        </a:rPr>
                        <a:t>x7</a:t>
                      </a:r>
                      <a:endParaRPr lang="en-IN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fair</a:t>
                      </a:r>
                      <a:endParaRPr lang="en-IN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lightgrey</a:t>
                      </a:r>
                      <a:endParaRPr lang="en-IN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opaque</a:t>
                      </a:r>
                      <a:endParaRPr lang="en-IN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0.9</a:t>
                      </a:r>
                      <a:endParaRPr lang="en-IN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region1</a:t>
                      </a:r>
                      <a:endParaRPr lang="en-IN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arctic</a:t>
                      </a:r>
                      <a:endParaRPr lang="en-IN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qualityIndex1</a:t>
                      </a:r>
                      <a:endParaRPr lang="en-IN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4294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 smtClean="0">
                          <a:effectLst/>
                        </a:rPr>
                        <a:t>x8</a:t>
                      </a:r>
                      <a:endParaRPr lang="en-IN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fair</a:t>
                      </a:r>
                      <a:endParaRPr lang="en-IN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lightgrey</a:t>
                      </a:r>
                      <a:endParaRPr lang="en-IN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transparent</a:t>
                      </a:r>
                      <a:endParaRPr lang="en-IN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0.64</a:t>
                      </a:r>
                      <a:endParaRPr lang="en-IN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region1</a:t>
                      </a:r>
                      <a:endParaRPr lang="en-IN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torrid</a:t>
                      </a:r>
                      <a:endParaRPr lang="en-IN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qualityIndex1</a:t>
                      </a:r>
                      <a:endParaRPr lang="en-IN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4294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 smtClean="0">
                          <a:effectLst/>
                        </a:rPr>
                        <a:t>x9</a:t>
                      </a:r>
                      <a:endParaRPr lang="en-IN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good</a:t>
                      </a:r>
                      <a:endParaRPr lang="en-IN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verydark</a:t>
                      </a:r>
                      <a:endParaRPr lang="en-IN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opaque</a:t>
                      </a:r>
                      <a:endParaRPr lang="en-IN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0.56</a:t>
                      </a:r>
                      <a:endParaRPr lang="en-IN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region3</a:t>
                      </a:r>
                      <a:endParaRPr lang="en-IN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tropical</a:t>
                      </a:r>
                      <a:endParaRPr lang="en-IN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qualityIndex3</a:t>
                      </a:r>
                      <a:endParaRPr lang="en-IN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4294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 smtClean="0">
                          <a:effectLst/>
                        </a:rPr>
                        <a:t>x10</a:t>
                      </a:r>
                      <a:endParaRPr lang="en-IN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average</a:t>
                      </a:r>
                      <a:endParaRPr lang="en-IN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verydark</a:t>
                      </a:r>
                      <a:endParaRPr lang="en-IN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translucent</a:t>
                      </a:r>
                      <a:endParaRPr lang="en-IN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0.4</a:t>
                      </a:r>
                      <a:endParaRPr lang="en-IN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region3</a:t>
                      </a:r>
                      <a:endParaRPr lang="en-IN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torrid</a:t>
                      </a:r>
                      <a:endParaRPr lang="en-IN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qualityIndex3</a:t>
                      </a:r>
                      <a:endParaRPr lang="en-IN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75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 smtClean="0"/>
              <a:t>NEIGHBORHOODS</a:t>
            </a:r>
            <a:endParaRPr lang="en-IN" sz="32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1978960"/>
              </p:ext>
            </p:extLst>
          </p:nvPr>
        </p:nvGraphicFramePr>
        <p:xfrm>
          <a:off x="990599" y="1371601"/>
          <a:ext cx="7620001" cy="48070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0839"/>
                <a:gridCol w="1881119"/>
                <a:gridCol w="1881119"/>
                <a:gridCol w="2446924"/>
              </a:tblGrid>
              <a:tr h="429491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 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000" marR="0" marT="7200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000" marR="0" marT="7200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 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000" marR="0" marT="7200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000" marR="0" marT="7200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2949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>
                          <a:effectLst/>
                        </a:rPr>
                        <a:t>x1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000" marR="0" marT="7200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>
                          <a:effectLst/>
                        </a:rPr>
                        <a:t>{x1, x6, x9}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000" marR="0" marT="7200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>
                          <a:effectLst/>
                        </a:rPr>
                        <a:t>{x1, x4}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000" marR="0" marT="7200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>
                          <a:effectLst/>
                        </a:rPr>
                        <a:t>{x1,x4,x6,x9}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000" marR="0" marT="7200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2949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>
                          <a:effectLst/>
                        </a:rPr>
                        <a:t>x2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000" marR="0" marT="7200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>
                          <a:effectLst/>
                        </a:rPr>
                        <a:t>{x2,x4,x10}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000" marR="0" marT="7200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>
                          <a:effectLst/>
                        </a:rPr>
                        <a:t>{x2}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000" marR="0" marT="7200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>
                          <a:effectLst/>
                        </a:rPr>
                        <a:t>{x2,x4,x10}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000" marR="0" marT="7200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2949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>
                          <a:effectLst/>
                        </a:rPr>
                        <a:t>x3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000" marR="0" marT="7200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>
                          <a:effectLst/>
                        </a:rPr>
                        <a:t>{x3,x5,x7,x8}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000" marR="0" marT="7200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>
                          <a:effectLst/>
                        </a:rPr>
                        <a:t>{x3,x5,x7,x8}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000" marR="0" marT="7200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>
                          <a:effectLst/>
                        </a:rPr>
                        <a:t>{x3,x5,x7,x8}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000" marR="0" marT="7200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2949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>
                          <a:effectLst/>
                        </a:rPr>
                        <a:t>x4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000" marR="0" marT="7200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>
                          <a:effectLst/>
                        </a:rPr>
                        <a:t>{x2,x4,x10}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000" marR="0" marT="7200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>
                          <a:effectLst/>
                        </a:rPr>
                        <a:t>{x1, x4}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000" marR="0" marT="7200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>
                          <a:effectLst/>
                        </a:rPr>
                        <a:t>{x1,x4,x2,x10}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000" marR="0" marT="7200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2949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>
                          <a:effectLst/>
                        </a:rPr>
                        <a:t>x5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000" marR="0" marT="7200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>
                          <a:effectLst/>
                        </a:rPr>
                        <a:t>{x3,x5,x7,x8}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000" marR="0" marT="7200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>
                          <a:effectLst/>
                        </a:rPr>
                        <a:t>{x3,x5,x7,x8}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000" marR="0" marT="7200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>
                          <a:effectLst/>
                        </a:rPr>
                        <a:t>{x3,x5,x7,x8}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000" marR="0" marT="7200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2949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>
                          <a:effectLst/>
                        </a:rPr>
                        <a:t>x6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000" marR="0" marT="7200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>
                          <a:effectLst/>
                        </a:rPr>
                        <a:t>{x1, x6, x9}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000" marR="0" marT="7200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>
                          <a:effectLst/>
                        </a:rPr>
                        <a:t>{x6,x9,x10}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000" marR="0" marT="7200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>
                          <a:effectLst/>
                        </a:rPr>
                        <a:t>{x1,x6,x9,x10}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000" marR="0" marT="7200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2949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>
                          <a:effectLst/>
                        </a:rPr>
                        <a:t>x7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000" marR="0" marT="7200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>
                          <a:effectLst/>
                        </a:rPr>
                        <a:t>{x3,x5,x7,x8}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000" marR="0" marT="7200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>
                          <a:effectLst/>
                        </a:rPr>
                        <a:t>{x3,x5,x7,x8}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000" marR="0" marT="7200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>
                          <a:effectLst/>
                        </a:rPr>
                        <a:t>{x3,x5,x7,x8}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000" marR="0" marT="7200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2949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>
                          <a:effectLst/>
                        </a:rPr>
                        <a:t>x8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000" marR="0" marT="7200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>
                          <a:effectLst/>
                        </a:rPr>
                        <a:t>{x3,x5,x7,x8}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000" marR="0" marT="7200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>
                          <a:effectLst/>
                        </a:rPr>
                        <a:t>{x3,x5,x7,x8}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000" marR="0" marT="7200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>
                          <a:effectLst/>
                        </a:rPr>
                        <a:t>{x3,x5,x7,x8}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000" marR="0" marT="7200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2949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>
                          <a:effectLst/>
                        </a:rPr>
                        <a:t>x9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000" marR="0" marT="7200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>
                          <a:effectLst/>
                        </a:rPr>
                        <a:t>{x1, x6, x9}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000" marR="0" marT="7200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>
                          <a:effectLst/>
                        </a:rPr>
                        <a:t>{x6,x9,x10}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000" marR="0" marT="7200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>
                          <a:effectLst/>
                        </a:rPr>
                        <a:t>{x1,x6,x9,x10}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000" marR="0" marT="7200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2949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>
                          <a:effectLst/>
                        </a:rPr>
                        <a:t>x10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000" marR="0" marT="7200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>
                          <a:effectLst/>
                        </a:rPr>
                        <a:t>{x2,x4,x10}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000" marR="0" marT="7200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>
                          <a:effectLst/>
                        </a:rPr>
                        <a:t>{x6,x9,x10}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000" marR="0" marT="7200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>
                          <a:effectLst/>
                        </a:rPr>
                        <a:t>{x2,x4,x6,x9,x10}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000" marR="0" marT="7200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1"/>
              <p:cNvSpPr txBox="1"/>
              <p:nvPr/>
            </p:nvSpPr>
            <p:spPr>
              <a:xfrm>
                <a:off x="2667000" y="1371600"/>
                <a:ext cx="1295400" cy="40011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t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1" i="1" smtClean="0">
                          <a:latin typeface="Cambria Math"/>
                          <a:ea typeface="Cambria Math"/>
                        </a:rPr>
                        <m:t>𝜹</m:t>
                      </m:r>
                      <m:d>
                        <m:dPr>
                          <m:ctrlPr>
                            <a:rPr lang="en-IN" sz="2000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IN" sz="2000" b="1" i="1" smtClean="0">
                              <a:latin typeface="Cambria Math"/>
                              <a:ea typeface="Cambria Math"/>
                            </a:rPr>
                            <m:t>𝑨</m:t>
                          </m:r>
                          <m:r>
                            <a:rPr lang="en-IN" sz="2000" b="1" i="1">
                              <a:latin typeface="Cambria Math"/>
                              <a:ea typeface="Cambria Math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IN" sz="1100" b="1" dirty="0">
                  <a:ea typeface="Cambria Math"/>
                </a:endParaRPr>
              </a:p>
              <a:p>
                <a:endParaRPr lang="en-IN" sz="1100" b="1" dirty="0"/>
              </a:p>
            </p:txBody>
          </p:sp>
        </mc:Choice>
        <mc:Fallback xmlns="">
          <p:sp>
            <p:nvSpPr>
              <p:cNvPr id="6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1371600"/>
                <a:ext cx="1295400" cy="4001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2"/>
              <p:cNvSpPr txBox="1"/>
              <p:nvPr/>
            </p:nvSpPr>
            <p:spPr>
              <a:xfrm>
                <a:off x="4793810" y="1371600"/>
                <a:ext cx="921190" cy="40011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t">
                <a:noAutofit/>
              </a:bodyPr>
              <a:lstStyle>
                <a:defPPr>
                  <a:defRPr lang="en-US"/>
                </a:defPPr>
                <a:lvl1pPr indent="0">
                  <a:defRPr sz="2000" b="1" i="1">
                    <a:latin typeface="Cambria Math"/>
                    <a:ea typeface="Cambria Math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>
                          <a:latin typeface="Cambria Math"/>
                        </a:rPr>
                        <m:t>𝜹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1" i="1">
                              <a:latin typeface="Cambria Math"/>
                            </a:rPr>
                            <m:t>𝑨</m:t>
                          </m:r>
                          <m:r>
                            <a:rPr lang="en-IN" b="1" i="1">
                              <a:latin typeface="Cambria Math"/>
                            </a:rPr>
                            <m:t>𝟐</m:t>
                          </m:r>
                        </m:e>
                      </m:d>
                    </m:oMath>
                  </m:oMathPara>
                </a14:m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7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810" y="1371600"/>
                <a:ext cx="921190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3"/>
              <p:cNvSpPr txBox="1"/>
              <p:nvPr/>
            </p:nvSpPr>
            <p:spPr>
              <a:xfrm>
                <a:off x="6248400" y="1371600"/>
                <a:ext cx="2133600" cy="40011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1" i="1" smtClean="0">
                          <a:latin typeface="Cambria Math"/>
                          <a:ea typeface="Cambria Math"/>
                        </a:rPr>
                        <m:t>𝜹</m:t>
                      </m:r>
                      <m:d>
                        <m:dPr>
                          <m:ctrlPr>
                            <a:rPr lang="en-IN" sz="2000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IN" sz="2000" b="1" i="1" smtClean="0">
                              <a:latin typeface="Cambria Math"/>
                              <a:ea typeface="Cambria Math"/>
                            </a:rPr>
                            <m:t>𝑨</m:t>
                          </m:r>
                          <m:r>
                            <a:rPr lang="en-IN" sz="2000" b="1" i="1">
                              <a:latin typeface="Cambria Math"/>
                              <a:ea typeface="Cambria Math"/>
                            </a:rPr>
                            <m:t>𝟏</m:t>
                          </m:r>
                        </m:e>
                      </m:d>
                      <m:r>
                        <a:rPr lang="en-IN" sz="2000" b="1" i="1">
                          <a:latin typeface="Cambria Math"/>
                          <a:ea typeface="Cambria Math"/>
                        </a:rPr>
                        <m:t>∪ </m:t>
                      </m:r>
                      <m:r>
                        <a:rPr lang="en-IN" sz="2000" b="1" i="1">
                          <a:latin typeface="Cambria Math"/>
                          <a:ea typeface="Cambria Math"/>
                        </a:rPr>
                        <m:t>𝜹</m:t>
                      </m:r>
                      <m:r>
                        <a:rPr lang="en-IN" sz="2000" b="1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IN" sz="2000" b="1" i="1" smtClean="0">
                          <a:latin typeface="Cambria Math"/>
                          <a:ea typeface="Cambria Math"/>
                        </a:rPr>
                        <m:t>𝑨</m:t>
                      </m:r>
                      <m:r>
                        <a:rPr lang="en-IN" sz="2000" b="1" i="1">
                          <a:latin typeface="Cambria Math"/>
                          <a:ea typeface="Cambria Math"/>
                        </a:rPr>
                        <m:t>𝟐</m:t>
                      </m:r>
                      <m:r>
                        <a:rPr lang="en-IN" sz="2000" b="1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IN" sz="2000" b="1" dirty="0"/>
              </a:p>
            </p:txBody>
          </p:sp>
        </mc:Choice>
        <mc:Fallback xmlns="">
          <p:sp>
            <p:nvSpPr>
              <p:cNvPr id="8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1371600"/>
                <a:ext cx="2133600" cy="400110"/>
              </a:xfrm>
              <a:prstGeom prst="rect">
                <a:avLst/>
              </a:prstGeom>
              <a:blipFill rotWithShape="1">
                <a:blip r:embed="rId4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005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pPr algn="l"/>
            <a:r>
              <a:rPr lang="en-IN" sz="3200" b="1" dirty="0" smtClean="0"/>
              <a:t>Procedure:                                  </a:t>
            </a:r>
            <a:endParaRPr lang="en-IN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</p:spPr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31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100" i="1" dirty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IN" sz="3100" i="1" dirty="0">
                            <a:latin typeface="Cambria Math"/>
                          </a:rPr>
                          <m:t>𝑓𝑎𝑖𝑟</m:t>
                        </m:r>
                      </m:sub>
                    </m:sSub>
                  </m:oMath>
                </a14:m>
                <a:r>
                  <a:rPr lang="en-IN" dirty="0" smtClean="0"/>
                  <a:t> </a:t>
                </a:r>
                <a:r>
                  <a:rPr lang="en-IN" sz="3100" dirty="0" smtClean="0"/>
                  <a:t>= {x3,x5,x7,x8}       </a:t>
                </a:r>
                <a:r>
                  <a:rPr lang="en-IN" sz="3100" dirty="0" smtClean="0">
                    <a:sym typeface="Wingdings" panose="05000000000000000000" pitchFamily="2" charset="2"/>
                  </a:rPr>
                  <a:t> X</a:t>
                </a:r>
              </a:p>
              <a:p>
                <a:pPr marL="0" indent="0">
                  <a:buNone/>
                </a:pPr>
                <a:endParaRPr lang="en-IN" dirty="0" smtClean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IN" dirty="0" smtClean="0"/>
                  <a:t>                                                          </a:t>
                </a:r>
                <a:r>
                  <a:rPr lang="en-IN" sz="3100" dirty="0" smtClean="0"/>
                  <a:t>(from </a:t>
                </a:r>
                <a:r>
                  <a:rPr lang="en-IN" sz="3100" dirty="0" err="1"/>
                  <a:t>defn</a:t>
                </a:r>
                <a:r>
                  <a:rPr lang="en-IN" sz="3100" dirty="0"/>
                  <a:t>. </a:t>
                </a:r>
                <a:r>
                  <a:rPr lang="en-IN" sz="3100" dirty="0" smtClean="0"/>
                  <a:t>5)                        </a:t>
                </a:r>
                <a:endParaRPr lang="en-IN" sz="3100" dirty="0" smtClean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IN" dirty="0" smtClean="0">
                  <a:sym typeface="Wingdings" panose="05000000000000000000" pitchFamily="2" charset="2"/>
                </a:endParaRPr>
              </a:p>
              <a:p>
                <a:endParaRPr lang="en-IN" sz="240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bar>
                      <m:barPr>
                        <m:ctrlPr>
                          <a:rPr lang="en-IN" sz="31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N" sz="3100">
                            <a:latin typeface="Cambria Math"/>
                          </a:rPr>
                          <m:t>𝛿</m:t>
                        </m:r>
                        <m:r>
                          <a:rPr lang="en-IN" sz="3100">
                            <a:latin typeface="Cambria Math"/>
                          </a:rPr>
                          <m:t>(</m:t>
                        </m:r>
                        <m:r>
                          <a:rPr lang="en-IN" sz="3100">
                            <a:latin typeface="Cambria Math"/>
                          </a:rPr>
                          <m:t>𝐴</m:t>
                        </m:r>
                        <m:r>
                          <a:rPr lang="en-IN" sz="3100">
                            <a:latin typeface="Cambria Math"/>
                          </a:rPr>
                          <m:t>1)∪</m:t>
                        </m:r>
                        <m:r>
                          <a:rPr lang="en-IN" sz="3100">
                            <a:latin typeface="Cambria Math"/>
                          </a:rPr>
                          <m:t>𝛿</m:t>
                        </m:r>
                        <m:r>
                          <a:rPr lang="en-IN" sz="3100">
                            <a:latin typeface="Cambria Math"/>
                          </a:rPr>
                          <m:t>(</m:t>
                        </m:r>
                        <m:r>
                          <a:rPr lang="en-IN" sz="3100">
                            <a:latin typeface="Cambria Math"/>
                          </a:rPr>
                          <m:t>𝐴</m:t>
                        </m:r>
                        <m:r>
                          <a:rPr lang="en-IN" sz="3100">
                            <a:latin typeface="Cambria Math"/>
                          </a:rPr>
                          <m:t>2)</m:t>
                        </m:r>
                      </m:e>
                    </m:bar>
                    <m:r>
                      <a:rPr lang="en-IN" sz="3100">
                        <a:latin typeface="Cambria Math"/>
                      </a:rPr>
                      <m:t> (</m:t>
                    </m:r>
                    <m:sSub>
                      <m:sSubPr>
                        <m:ctrlPr>
                          <a:rPr lang="en-IN" sz="31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100" dirty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IN" sz="3100" dirty="0">
                            <a:latin typeface="Cambria Math"/>
                          </a:rPr>
                          <m:t>𝑓𝑎𝑖𝑟</m:t>
                        </m:r>
                      </m:sub>
                    </m:sSub>
                    <m:r>
                      <a:rPr lang="en-IN" sz="3100">
                        <a:latin typeface="Cambria Math"/>
                      </a:rPr>
                      <m:t>)</m:t>
                    </m:r>
                  </m:oMath>
                </a14:m>
                <a:r>
                  <a:rPr lang="en-IN" sz="3100" dirty="0"/>
                  <a:t> </a:t>
                </a:r>
                <a:r>
                  <a:rPr lang="en-IN" sz="3100" dirty="0" smtClean="0"/>
                  <a:t>= </a:t>
                </a:r>
                <a:r>
                  <a:rPr lang="en-IN" sz="3100" dirty="0"/>
                  <a:t>{x3,x5,x7,x8}</a:t>
                </a:r>
                <a:r>
                  <a:rPr lang="en-IN" sz="4100" dirty="0"/>
                  <a:t> </a:t>
                </a:r>
                <a:endParaRPr lang="en-IN" sz="4100" dirty="0" smtClean="0"/>
              </a:p>
              <a:p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N" sz="31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N" sz="3100">
                            <a:latin typeface="Cambria Math"/>
                          </a:rPr>
                          <m:t>𝛿</m:t>
                        </m:r>
                        <m:d>
                          <m:dPr>
                            <m:ctrlPr>
                              <a:rPr lang="en-IN" sz="3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3100">
                                <a:latin typeface="Cambria Math"/>
                              </a:rPr>
                              <m:t>𝐴</m:t>
                            </m:r>
                            <m:r>
                              <a:rPr lang="en-IN" sz="3100">
                                <a:latin typeface="Cambria Math"/>
                              </a:rPr>
                              <m:t>1</m:t>
                            </m:r>
                          </m:e>
                        </m:d>
                        <m:r>
                          <a:rPr lang="en-IN" sz="3100">
                            <a:latin typeface="Cambria Math"/>
                          </a:rPr>
                          <m:t>∪</m:t>
                        </m:r>
                        <m:r>
                          <a:rPr lang="en-IN" sz="3100">
                            <a:latin typeface="Cambria Math"/>
                          </a:rPr>
                          <m:t>𝛿</m:t>
                        </m:r>
                        <m:r>
                          <a:rPr lang="en-IN" sz="3100">
                            <a:latin typeface="Cambria Math"/>
                          </a:rPr>
                          <m:t>(</m:t>
                        </m:r>
                        <m:r>
                          <a:rPr lang="en-IN" sz="3100">
                            <a:latin typeface="Cambria Math"/>
                          </a:rPr>
                          <m:t>𝐴</m:t>
                        </m:r>
                        <m:r>
                          <a:rPr lang="en-IN" sz="3100">
                            <a:latin typeface="Cambria Math"/>
                          </a:rPr>
                          <m:t>2)</m:t>
                        </m:r>
                      </m:e>
                    </m:bar>
                    <m:r>
                      <a:rPr lang="en-IN" sz="310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IN" sz="31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100" dirty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IN" sz="3100" dirty="0">
                            <a:latin typeface="Cambria Math"/>
                          </a:rPr>
                          <m:t>𝑓𝑎𝑖𝑟</m:t>
                        </m:r>
                      </m:sub>
                    </m:sSub>
                    <m:r>
                      <a:rPr lang="en-IN" sz="3100">
                        <a:latin typeface="Cambria Math"/>
                      </a:rPr>
                      <m:t>)</m:t>
                    </m:r>
                  </m:oMath>
                </a14:m>
                <a:r>
                  <a:rPr lang="en-IN" sz="3100" dirty="0"/>
                  <a:t> = {x3,x5,x7,x8}</a:t>
                </a:r>
              </a:p>
              <a:p>
                <a:endParaRPr lang="en-IN" sz="3100" dirty="0"/>
              </a:p>
              <a:p>
                <a:r>
                  <a:rPr lang="en-IN" sz="3100" u="sng" dirty="0" smtClean="0"/>
                  <a:t>Neighborhood Roughness</a:t>
                </a:r>
                <a:r>
                  <a:rPr lang="en-IN" sz="3100" dirty="0" smtClean="0"/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31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100" b="0" i="1" dirty="0" smtClean="0">
                            <a:latin typeface="Cambria Math"/>
                          </a:rPr>
                          <m:t>𝑁𝑅</m:t>
                        </m:r>
                      </m:e>
                      <m:sub>
                        <m:r>
                          <a:rPr lang="en-IN" sz="3100" b="0" i="1" dirty="0" smtClean="0">
                            <a:latin typeface="Cambria Math"/>
                          </a:rPr>
                          <m:t>𝐴</m:t>
                        </m:r>
                        <m:r>
                          <a:rPr lang="en-IN" sz="3100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310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31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100" b="0" i="1" dirty="0" smtClean="0">
                            <a:latin typeface="Cambria Math"/>
                          </a:rPr>
                          <m:t>𝑋</m:t>
                        </m:r>
                      </m:e>
                      <m:e>
                        <m:r>
                          <a:rPr lang="en-IN" sz="3100" b="0" i="1" dirty="0" smtClean="0">
                            <a:latin typeface="Cambria Math"/>
                          </a:rPr>
                          <m:t>𝐴</m:t>
                        </m:r>
                        <m:r>
                          <a:rPr lang="en-IN" sz="3100" b="0" i="1" dirty="0" smtClean="0">
                            <a:latin typeface="Cambria Math"/>
                          </a:rPr>
                          <m:t>1=</m:t>
                        </m:r>
                        <m:r>
                          <a:rPr lang="en-IN" sz="3100" b="0" i="1" dirty="0" smtClean="0">
                            <a:latin typeface="Cambria Math"/>
                          </a:rPr>
                          <m:t>𝑓𝑎𝑖𝑟</m:t>
                        </m:r>
                      </m:e>
                    </m:d>
                    <m:r>
                      <a:rPr lang="en-IN" sz="3100" b="0" i="1" dirty="0" smtClean="0">
                        <a:latin typeface="Cambria Math"/>
                      </a:rPr>
                      <m:t>=1−</m:t>
                    </m:r>
                    <m:f>
                      <m:fPr>
                        <m:ctrlPr>
                          <a:rPr lang="en-IN" sz="31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IN" sz="31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bar>
                              <m:barPr>
                                <m:ctrlPr>
                                  <a:rPr lang="en-IN" sz="31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sSub>
                                  <m:sSubPr>
                                    <m:ctrlPr>
                                      <a:rPr lang="en-IN" sz="31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3100" b="0" i="1" dirty="0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IN" sz="3100" b="0" i="1" dirty="0" smtClean="0">
                                        <a:latin typeface="Cambria Math"/>
                                      </a:rPr>
                                      <m:t>𝑓𝑎𝑖𝑟</m:t>
                                    </m:r>
                                  </m:sub>
                                </m:sSub>
                              </m:e>
                            </m:bar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IN" sz="31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bar>
                              <m:barPr>
                                <m:pos m:val="top"/>
                                <m:ctrlPr>
                                  <a:rPr lang="en-IN" sz="31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sSub>
                                  <m:sSubPr>
                                    <m:ctrlPr>
                                      <a:rPr lang="en-IN" sz="31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3100" b="0" i="1" dirty="0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IN" sz="3100" b="0" i="1" dirty="0" smtClean="0">
                                        <a:latin typeface="Cambria Math"/>
                                      </a:rPr>
                                      <m:t>𝑓𝑎𝑖𝑟</m:t>
                                    </m:r>
                                  </m:sub>
                                </m:sSub>
                              </m:e>
                            </m:bar>
                          </m:e>
                        </m:d>
                      </m:den>
                    </m:f>
                  </m:oMath>
                </a14:m>
                <a:r>
                  <a:rPr lang="en-IN" sz="3100" dirty="0" smtClean="0"/>
                  <a:t>  = 1 – 4/4 = 0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  <a:blipFill rotWithShape="1">
                <a:blip r:embed="rId2"/>
                <a:stretch>
                  <a:fillRect l="-963" t="-21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62864"/>
            <a:ext cx="4038600" cy="1180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288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sz="3600" dirty="0" smtClean="0"/>
              <a:t>NEIGHORHOOD ROUGHNESS CALCULATION OF A1 WITH RESPECT TO EVERY OTHER ATTRIBUTE</a:t>
            </a:r>
            <a:endParaRPr lang="en-IN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3" y="1933575"/>
            <a:ext cx="9096375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078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/>
              <a:t>NEIGHORHOOD ROUGHNESS CALCULATION OF </a:t>
            </a:r>
            <a:r>
              <a:rPr lang="en-IN" sz="3200" dirty="0" smtClean="0"/>
              <a:t>A2 </a:t>
            </a:r>
            <a:r>
              <a:rPr lang="en-IN" sz="3200" dirty="0"/>
              <a:t>WITH RESPECT TO EVERY OTHER ATTRIBUTE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9763"/>
            <a:ext cx="9163050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509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NEIGHBORHOOD ACROSS ATTRIBUTES</a:t>
            </a:r>
            <a:endParaRPr lang="en-IN" sz="32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1738313"/>
            <a:ext cx="9105900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493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SPLITTING ATTRIBUTE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/>
          <a:lstStyle/>
          <a:p>
            <a:pPr algn="just"/>
            <a:r>
              <a:rPr lang="en-IN" dirty="0" smtClean="0"/>
              <a:t>Attribute A1 is chosen as the </a:t>
            </a:r>
            <a:r>
              <a:rPr lang="en-IN" i="1" dirty="0" smtClean="0"/>
              <a:t>Splitting Attribute </a:t>
            </a:r>
            <a:r>
              <a:rPr lang="en-IN" dirty="0"/>
              <a:t> </a:t>
            </a:r>
            <a:r>
              <a:rPr lang="en-IN" dirty="0" smtClean="0"/>
              <a:t>as it has the minimum roughness of 0.5238</a:t>
            </a:r>
          </a:p>
          <a:p>
            <a:pPr algn="just"/>
            <a:r>
              <a:rPr lang="en-IN" dirty="0" smtClean="0"/>
              <a:t>Referring to the earlier table, the subset X= fair in A1 has the minimum roughness and the splitting is on X(a1=fair) Vs X(a1=good), X(a1=average)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676400" y="5067300"/>
            <a:ext cx="1600200" cy="533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FF0000"/>
                </a:solidFill>
              </a:rPr>
              <a:t>good, average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505200" y="5105400"/>
            <a:ext cx="457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229100" y="5105400"/>
            <a:ext cx="5715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908430" y="5029200"/>
            <a:ext cx="1143000" cy="533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FF0000"/>
                </a:solidFill>
              </a:rPr>
              <a:t>fair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505200" y="4495800"/>
            <a:ext cx="11430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A1</a:t>
            </a:r>
            <a:endParaRPr lang="en-IN" dirty="0"/>
          </a:p>
        </p:txBody>
      </p:sp>
      <p:sp>
        <p:nvSpPr>
          <p:cNvPr id="13" name="Oval 12"/>
          <p:cNvSpPr/>
          <p:nvPr/>
        </p:nvSpPr>
        <p:spPr>
          <a:xfrm>
            <a:off x="2133600" y="5638800"/>
            <a:ext cx="2057400" cy="533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1"/>
                </a:solidFill>
              </a:rPr>
              <a:t>(1,2,4,6,9,10)</a:t>
            </a:r>
          </a:p>
        </p:txBody>
      </p:sp>
      <p:sp>
        <p:nvSpPr>
          <p:cNvPr id="14" name="Oval 13"/>
          <p:cNvSpPr/>
          <p:nvPr/>
        </p:nvSpPr>
        <p:spPr>
          <a:xfrm>
            <a:off x="4114800" y="5638800"/>
            <a:ext cx="2057400" cy="533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accent1"/>
                </a:solidFill>
              </a:rPr>
              <a:t>(3, 5, 7,8)</a:t>
            </a:r>
            <a:endParaRPr lang="en-IN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88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ACCURACY MEASURE</a:t>
            </a:r>
            <a:endParaRPr lang="en-IN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sz="2400" b="1" dirty="0" smtClean="0"/>
                  <a:t>Cluster Analysis</a:t>
                </a:r>
              </a:p>
              <a:p>
                <a:pPr algn="just"/>
                <a:r>
                  <a:rPr lang="en-IN" sz="2400" dirty="0" smtClean="0"/>
                  <a:t>Cluster Purity = </a:t>
                </a:r>
              </a:p>
              <a:p>
                <a:pPr algn="just"/>
                <a:endParaRPr lang="en-IN" sz="24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IN" sz="2400" dirty="0"/>
                            <m:t>Cardinality</m:t>
                          </m:r>
                          <m:r>
                            <m:rPr>
                              <m:nor/>
                            </m:rPr>
                            <a:rPr lang="en-IN" sz="2400" dirty="0"/>
                            <m:t> </m:t>
                          </m:r>
                          <m:r>
                            <m:rPr>
                              <m:nor/>
                            </m:rPr>
                            <a:rPr lang="en-IN" sz="2400" dirty="0"/>
                            <m:t>of</m:t>
                          </m:r>
                          <m:r>
                            <m:rPr>
                              <m:nor/>
                            </m:rPr>
                            <a:rPr lang="en-IN" sz="2400" dirty="0"/>
                            <m:t> </m:t>
                          </m:r>
                          <m:r>
                            <m:rPr>
                              <m:nor/>
                            </m:rPr>
                            <a:rPr lang="en-IN" sz="2400" dirty="0"/>
                            <m:t>the</m:t>
                          </m:r>
                          <m:r>
                            <m:rPr>
                              <m:nor/>
                            </m:rPr>
                            <a:rPr lang="en-IN" sz="2400" dirty="0"/>
                            <m:t> </m:t>
                          </m:r>
                          <m:r>
                            <m:rPr>
                              <m:nor/>
                            </m:rPr>
                            <a:rPr lang="en-IN" sz="2400" dirty="0"/>
                            <m:t>elements</m:t>
                          </m:r>
                          <m:r>
                            <m:rPr>
                              <m:nor/>
                            </m:rPr>
                            <a:rPr lang="en-IN" sz="2400" dirty="0"/>
                            <m:t> </m:t>
                          </m:r>
                          <m:r>
                            <m:rPr>
                              <m:nor/>
                            </m:rPr>
                            <a:rPr lang="en-IN" sz="2400" dirty="0"/>
                            <m:t>properly</m:t>
                          </m:r>
                          <m:r>
                            <m:rPr>
                              <m:nor/>
                            </m:rPr>
                            <a:rPr lang="en-IN" sz="2400" dirty="0"/>
                            <m:t> </m:t>
                          </m:r>
                          <m:r>
                            <m:rPr>
                              <m:nor/>
                            </m:rPr>
                            <a:rPr lang="en-IN" sz="2400" dirty="0"/>
                            <m:t>classified</m:t>
                          </m:r>
                          <m:r>
                            <m:rPr>
                              <m:nor/>
                            </m:rPr>
                            <a:rPr lang="en-IN" sz="2400" dirty="0"/>
                            <m:t> </m:t>
                          </m:r>
                          <m:r>
                            <m:rPr>
                              <m:nor/>
                            </m:rPr>
                            <a:rPr lang="en-IN" sz="2400" dirty="0"/>
                            <m:t>into</m:t>
                          </m:r>
                          <m:r>
                            <m:rPr>
                              <m:nor/>
                            </m:rPr>
                            <a:rPr lang="en-IN" sz="2400" dirty="0"/>
                            <m:t> </m:t>
                          </m:r>
                          <m:r>
                            <m:rPr>
                              <m:nor/>
                            </m:rPr>
                            <a:rPr lang="en-IN" sz="2400" dirty="0"/>
                            <m:t>the</m:t>
                          </m:r>
                          <m:r>
                            <m:rPr>
                              <m:nor/>
                            </m:rPr>
                            <a:rPr lang="en-IN" sz="2400" dirty="0"/>
                            <m:t> </m:t>
                          </m:r>
                          <m:r>
                            <m:rPr>
                              <m:nor/>
                            </m:rPr>
                            <a:rPr lang="en-IN" sz="2400" dirty="0"/>
                            <m:t>cluster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IN" sz="2400" dirty="0"/>
                            <m:t>Total</m:t>
                          </m:r>
                          <m:r>
                            <m:rPr>
                              <m:nor/>
                            </m:rPr>
                            <a:rPr lang="en-IN" sz="2400" dirty="0"/>
                            <m:t> </m:t>
                          </m:r>
                          <m:r>
                            <m:rPr>
                              <m:nor/>
                            </m:rPr>
                            <a:rPr lang="en-IN" sz="2400" dirty="0"/>
                            <m:t>number</m:t>
                          </m:r>
                          <m:r>
                            <m:rPr>
                              <m:nor/>
                            </m:rPr>
                            <a:rPr lang="en-IN" sz="2400" dirty="0"/>
                            <m:t> </m:t>
                          </m:r>
                          <m:r>
                            <m:rPr>
                              <m:nor/>
                            </m:rPr>
                            <a:rPr lang="en-IN" sz="2400" dirty="0"/>
                            <m:t>of</m:t>
                          </m:r>
                          <m:r>
                            <m:rPr>
                              <m:nor/>
                            </m:rPr>
                            <a:rPr lang="en-IN" sz="2400" dirty="0"/>
                            <m:t> </m:t>
                          </m:r>
                          <m:r>
                            <m:rPr>
                              <m:nor/>
                            </m:rPr>
                            <a:rPr lang="en-IN" sz="2400" dirty="0"/>
                            <m:t>elements</m:t>
                          </m:r>
                          <m:r>
                            <m:rPr>
                              <m:nor/>
                            </m:rPr>
                            <a:rPr lang="en-IN" sz="2400" dirty="0"/>
                            <m:t> </m:t>
                          </m:r>
                          <m:r>
                            <m:rPr>
                              <m:nor/>
                            </m:rPr>
                            <a:rPr lang="en-IN" sz="2400" dirty="0"/>
                            <m:t>in</m:t>
                          </m:r>
                          <m:r>
                            <m:rPr>
                              <m:nor/>
                            </m:rPr>
                            <a:rPr lang="en-IN" sz="2400" dirty="0"/>
                            <m:t> </m:t>
                          </m:r>
                          <m:r>
                            <m:rPr>
                              <m:nor/>
                            </m:rPr>
                            <a:rPr lang="en-IN" sz="2400" dirty="0"/>
                            <m:t>that</m:t>
                          </m:r>
                          <m:r>
                            <m:rPr>
                              <m:nor/>
                            </m:rPr>
                            <a:rPr lang="en-IN" sz="2400" dirty="0"/>
                            <m:t> </m:t>
                          </m:r>
                          <m:r>
                            <m:rPr>
                              <m:nor/>
                            </m:rPr>
                            <a:rPr lang="en-IN" sz="2400" dirty="0"/>
                            <m:t>cluster</m:t>
                          </m:r>
                          <m:r>
                            <m:rPr>
                              <m:nor/>
                            </m:rPr>
                            <a:rPr lang="en-IN" sz="2400" dirty="0"/>
                            <m:t> </m:t>
                          </m:r>
                        </m:den>
                      </m:f>
                    </m:oMath>
                  </m:oMathPara>
                </a14:m>
                <a:endParaRPr lang="en-IN" sz="2400" dirty="0" smtClean="0"/>
              </a:p>
              <a:p>
                <a:pPr marL="0" indent="0" algn="just">
                  <a:buNone/>
                </a:pPr>
                <a:endParaRPr lang="en-IN" sz="2400" dirty="0"/>
              </a:p>
              <a:p>
                <a:pPr marL="0" indent="0" algn="just">
                  <a:buNone/>
                </a:pPr>
                <a:endParaRPr lang="en-IN" sz="2400" dirty="0"/>
              </a:p>
              <a:p>
                <a:pPr algn="just"/>
                <a:r>
                  <a:rPr lang="en-IN" sz="2400" dirty="0" smtClean="0"/>
                  <a:t>Total </a:t>
                </a:r>
                <a:r>
                  <a:rPr lang="en-IN" sz="2400" dirty="0"/>
                  <a:t>Purity =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 sz="2400" b="0" i="0" dirty="0" smtClean="0"/>
                          <m:t>Sum</m:t>
                        </m:r>
                        <m:r>
                          <m:rPr>
                            <m:nor/>
                          </m:rPr>
                          <a:rPr lang="en-IN" sz="24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IN" sz="2400" b="0" i="0" dirty="0" smtClean="0"/>
                          <m:t>of</m:t>
                        </m:r>
                        <m:r>
                          <m:rPr>
                            <m:nor/>
                          </m:rPr>
                          <a:rPr lang="en-IN" sz="24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IN" sz="2400" b="0" i="0" dirty="0" smtClean="0"/>
                          <m:t>purity</m:t>
                        </m:r>
                        <m:r>
                          <m:rPr>
                            <m:nor/>
                          </m:rPr>
                          <a:rPr lang="en-IN" sz="24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IN" sz="2400" b="0" i="0" dirty="0" smtClean="0"/>
                          <m:t>of</m:t>
                        </m:r>
                        <m:r>
                          <m:rPr>
                            <m:nor/>
                          </m:rPr>
                          <a:rPr lang="en-IN" sz="24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IN" sz="2400" b="0" i="0" dirty="0" smtClean="0"/>
                          <m:t>all</m:t>
                        </m:r>
                        <m:r>
                          <m:rPr>
                            <m:nor/>
                          </m:rPr>
                          <a:rPr lang="en-IN" sz="24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IN" sz="2400" b="0" i="0" dirty="0" smtClean="0"/>
                          <m:t>clusters</m:t>
                        </m:r>
                      </m:num>
                      <m:den>
                        <m:r>
                          <m:rPr>
                            <m:nor/>
                          </m:rPr>
                          <a:rPr lang="en-IN" sz="2400" dirty="0"/>
                          <m:t>Total</m:t>
                        </m:r>
                        <m:r>
                          <m:rPr>
                            <m:nor/>
                          </m:rPr>
                          <a:rPr lang="en-IN" sz="2400" dirty="0"/>
                          <m:t> </m:t>
                        </m:r>
                        <m:r>
                          <m:rPr>
                            <m:nor/>
                          </m:rPr>
                          <a:rPr lang="en-IN" sz="2400" dirty="0"/>
                          <m:t>number</m:t>
                        </m:r>
                        <m:r>
                          <m:rPr>
                            <m:nor/>
                          </m:rPr>
                          <a:rPr lang="en-IN" sz="2400" dirty="0"/>
                          <m:t> </m:t>
                        </m:r>
                        <m:r>
                          <m:rPr>
                            <m:nor/>
                          </m:rPr>
                          <a:rPr lang="en-IN" sz="2400" dirty="0"/>
                          <m:t>of</m:t>
                        </m:r>
                        <m:r>
                          <m:rPr>
                            <m:nor/>
                          </m:rPr>
                          <a:rPr lang="en-IN" sz="2400" dirty="0"/>
                          <m:t> </m:t>
                        </m:r>
                        <m:r>
                          <m:rPr>
                            <m:nor/>
                          </m:rPr>
                          <a:rPr lang="en-IN" sz="2400" dirty="0" smtClean="0"/>
                          <m:t>clust</m:t>
                        </m:r>
                        <m:r>
                          <m:rPr>
                            <m:nor/>
                          </m:rPr>
                          <a:rPr lang="en-IN" sz="2400" dirty="0"/>
                          <m:t>er</m:t>
                        </m:r>
                        <m:r>
                          <m:rPr>
                            <m:nor/>
                          </m:rPr>
                          <a:rPr lang="en-IN" sz="2400" b="0" i="0" dirty="0" smtClean="0"/>
                          <m:t>s</m:t>
                        </m:r>
                        <m:r>
                          <m:rPr>
                            <m:nor/>
                          </m:rPr>
                          <a:rPr lang="en-IN" sz="2400" dirty="0"/>
                          <m:t> </m:t>
                        </m:r>
                      </m:den>
                    </m:f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3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NEIGHBORHOOD ROUGH SETS CONTD…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i="1" dirty="0"/>
              <a:t>Definition 1</a:t>
            </a:r>
          </a:p>
          <a:p>
            <a:r>
              <a:rPr lang="en-IN" sz="2400" dirty="0"/>
              <a:t>A metric (sometimes called as the distance function) </a:t>
            </a:r>
            <a:r>
              <a:rPr lang="en-IN" sz="2400" i="1" dirty="0"/>
              <a:t>d </a:t>
            </a:r>
            <a:r>
              <a:rPr lang="en-IN" sz="2400" dirty="0"/>
              <a:t>is a mapping from </a:t>
            </a:r>
            <a:r>
              <a:rPr lang="en-IN" sz="2400" i="1" dirty="0"/>
              <a:t>U </a:t>
            </a:r>
            <a:r>
              <a:rPr lang="en-IN" sz="2400" dirty="0"/>
              <a:t>× </a:t>
            </a:r>
            <a:r>
              <a:rPr lang="en-IN" sz="2400" i="1" dirty="0"/>
              <a:t>U </a:t>
            </a:r>
            <a:r>
              <a:rPr lang="en-IN" sz="2400" dirty="0"/>
              <a:t>→ </a:t>
            </a:r>
            <a:r>
              <a:rPr lang="en-IN" sz="2400" i="1" dirty="0"/>
              <a:t>R</a:t>
            </a:r>
          </a:p>
          <a:p>
            <a:pPr lvl="1"/>
            <a:r>
              <a:rPr lang="en-IN" sz="2400" dirty="0" smtClean="0"/>
              <a:t>For </a:t>
            </a:r>
            <a:r>
              <a:rPr lang="en-IN" sz="2400" dirty="0"/>
              <a:t>∀</a:t>
            </a:r>
            <a:r>
              <a:rPr lang="en-IN" sz="2400" i="1" dirty="0"/>
              <a:t>x</a:t>
            </a:r>
            <a:r>
              <a:rPr lang="en-IN" sz="2400" dirty="0"/>
              <a:t>, </a:t>
            </a:r>
            <a:r>
              <a:rPr lang="en-IN" sz="2400" i="1" dirty="0"/>
              <a:t>y</a:t>
            </a:r>
            <a:r>
              <a:rPr lang="en-IN" sz="2400" dirty="0"/>
              <a:t>, </a:t>
            </a:r>
            <a:r>
              <a:rPr lang="en-IN" sz="2400" i="1" dirty="0"/>
              <a:t>z </a:t>
            </a:r>
            <a:r>
              <a:rPr lang="en-IN" sz="2400" dirty="0"/>
              <a:t>∈</a:t>
            </a:r>
            <a:r>
              <a:rPr lang="en-IN" sz="2400" i="1" dirty="0"/>
              <a:t>U</a:t>
            </a:r>
            <a:r>
              <a:rPr lang="en-IN" sz="2400" dirty="0"/>
              <a:t>, the following three properties are satisfied:</a:t>
            </a:r>
          </a:p>
          <a:p>
            <a:pPr lvl="1"/>
            <a:r>
              <a:rPr lang="en-IN" sz="2400" i="1" dirty="0" smtClean="0"/>
              <a:t>d (x, </a:t>
            </a:r>
            <a:r>
              <a:rPr lang="en-IN" sz="2400" i="1" dirty="0"/>
              <a:t>y</a:t>
            </a:r>
            <a:r>
              <a:rPr lang="en-IN" sz="2400" dirty="0"/>
              <a:t>) ≥ 0 and </a:t>
            </a:r>
            <a:r>
              <a:rPr lang="en-IN" sz="2400" i="1" dirty="0"/>
              <a:t>d</a:t>
            </a:r>
            <a:r>
              <a:rPr lang="en-IN" sz="2400" dirty="0"/>
              <a:t>(</a:t>
            </a:r>
            <a:r>
              <a:rPr lang="en-IN" sz="2400" i="1" dirty="0"/>
              <a:t>x</a:t>
            </a:r>
            <a:r>
              <a:rPr lang="en-IN" sz="2400" dirty="0"/>
              <a:t>, </a:t>
            </a:r>
            <a:r>
              <a:rPr lang="en-IN" sz="2400" i="1" dirty="0"/>
              <a:t>y</a:t>
            </a:r>
            <a:r>
              <a:rPr lang="en-IN" sz="2400" dirty="0"/>
              <a:t>) = 0 if and only if </a:t>
            </a:r>
            <a:r>
              <a:rPr lang="en-IN" sz="2400" i="1" dirty="0"/>
              <a:t>x </a:t>
            </a:r>
            <a:r>
              <a:rPr lang="en-IN" sz="2400" dirty="0"/>
              <a:t>= </a:t>
            </a:r>
            <a:r>
              <a:rPr lang="en-IN" sz="2400" i="1" dirty="0"/>
              <a:t>y </a:t>
            </a:r>
            <a:endParaRPr lang="en-IN" sz="2400" dirty="0"/>
          </a:p>
          <a:p>
            <a:pPr lvl="1"/>
            <a:r>
              <a:rPr lang="es-ES" sz="2400" i="1" dirty="0"/>
              <a:t>d</a:t>
            </a:r>
            <a:r>
              <a:rPr lang="es-ES" sz="2400" dirty="0"/>
              <a:t>(</a:t>
            </a:r>
            <a:r>
              <a:rPr lang="es-ES" sz="2400" i="1" dirty="0"/>
              <a:t>x</a:t>
            </a:r>
            <a:r>
              <a:rPr lang="es-ES" sz="2400" dirty="0"/>
              <a:t>, </a:t>
            </a:r>
            <a:r>
              <a:rPr lang="es-ES" sz="2400" i="1" dirty="0"/>
              <a:t>y</a:t>
            </a:r>
            <a:r>
              <a:rPr lang="es-ES" sz="2400" dirty="0"/>
              <a:t>) = </a:t>
            </a:r>
            <a:r>
              <a:rPr lang="es-ES" sz="2400" i="1" dirty="0"/>
              <a:t>d</a:t>
            </a:r>
            <a:r>
              <a:rPr lang="es-ES" sz="2400" dirty="0"/>
              <a:t>( </a:t>
            </a:r>
            <a:r>
              <a:rPr lang="es-ES" sz="2400" i="1" dirty="0"/>
              <a:t>y</a:t>
            </a:r>
            <a:r>
              <a:rPr lang="es-ES" sz="2400" dirty="0"/>
              <a:t>, </a:t>
            </a:r>
            <a:r>
              <a:rPr lang="es-ES" sz="2400" i="1" dirty="0"/>
              <a:t>x</a:t>
            </a:r>
            <a:r>
              <a:rPr lang="es-ES" sz="2400" dirty="0"/>
              <a:t>) </a:t>
            </a:r>
          </a:p>
          <a:p>
            <a:pPr lvl="1"/>
            <a:r>
              <a:rPr lang="en-IN" sz="2400" i="1" dirty="0"/>
              <a:t>d</a:t>
            </a:r>
            <a:r>
              <a:rPr lang="en-IN" sz="2400" dirty="0"/>
              <a:t>(</a:t>
            </a:r>
            <a:r>
              <a:rPr lang="en-IN" sz="2400" i="1" dirty="0"/>
              <a:t>x</a:t>
            </a:r>
            <a:r>
              <a:rPr lang="en-IN" sz="2400" dirty="0"/>
              <a:t>, </a:t>
            </a:r>
            <a:r>
              <a:rPr lang="en-IN" sz="2400" i="1" dirty="0"/>
              <a:t>z</a:t>
            </a:r>
            <a:r>
              <a:rPr lang="en-IN" sz="2400" dirty="0"/>
              <a:t>) ≤ </a:t>
            </a:r>
            <a:r>
              <a:rPr lang="en-IN" sz="2400" i="1" dirty="0"/>
              <a:t>d</a:t>
            </a:r>
            <a:r>
              <a:rPr lang="en-IN" sz="2400" dirty="0"/>
              <a:t>(</a:t>
            </a:r>
            <a:r>
              <a:rPr lang="en-IN" sz="2400" i="1" dirty="0"/>
              <a:t>x</a:t>
            </a:r>
            <a:r>
              <a:rPr lang="en-IN" sz="2400" dirty="0"/>
              <a:t>, </a:t>
            </a:r>
            <a:r>
              <a:rPr lang="en-IN" sz="2400" i="1" dirty="0"/>
              <a:t>y</a:t>
            </a:r>
            <a:r>
              <a:rPr lang="en-IN" sz="2400" dirty="0"/>
              <a:t>) + </a:t>
            </a:r>
            <a:r>
              <a:rPr lang="en-IN" sz="2400" i="1" dirty="0"/>
              <a:t>d</a:t>
            </a:r>
            <a:r>
              <a:rPr lang="en-IN" sz="2400" dirty="0"/>
              <a:t>( </a:t>
            </a:r>
            <a:r>
              <a:rPr lang="en-IN" sz="2400" i="1" dirty="0"/>
              <a:t>y</a:t>
            </a:r>
            <a:r>
              <a:rPr lang="en-IN" sz="2400" dirty="0"/>
              <a:t>, </a:t>
            </a:r>
            <a:r>
              <a:rPr lang="en-IN" sz="2400" i="1" dirty="0"/>
              <a:t>z</a:t>
            </a:r>
            <a:r>
              <a:rPr lang="en-IN" sz="2400" dirty="0"/>
              <a:t>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3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MMNR </a:t>
            </a:r>
            <a:r>
              <a:rPr lang="en-IN" sz="3200" dirty="0"/>
              <a:t>Algorithm </a:t>
            </a:r>
            <a:r>
              <a:rPr lang="en-IN" sz="3200" dirty="0" smtClean="0"/>
              <a:t>on Soybean Data Set (UCI)</a:t>
            </a:r>
            <a:endParaRPr lang="en-IN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IN" dirty="0" smtClean="0"/>
              <a:t>Soybean data set has 47 objects on diseases in soybeans – stem canker, charcoal rot, root rot, and </a:t>
            </a:r>
            <a:r>
              <a:rPr lang="en-IN" dirty="0" err="1" smtClean="0"/>
              <a:t>phytophthora</a:t>
            </a:r>
            <a:r>
              <a:rPr lang="en-IN" dirty="0" smtClean="0"/>
              <a:t> rot</a:t>
            </a:r>
          </a:p>
          <a:p>
            <a:r>
              <a:rPr lang="en-IN" dirty="0" smtClean="0"/>
              <a:t>35 categorical attributes</a:t>
            </a:r>
          </a:p>
          <a:p>
            <a:r>
              <a:rPr lang="en-IN" dirty="0" smtClean="0"/>
              <a:t>Of these </a:t>
            </a:r>
            <a:r>
              <a:rPr lang="en-IN" dirty="0" err="1" smtClean="0"/>
              <a:t>Phytophthora</a:t>
            </a:r>
            <a:r>
              <a:rPr lang="en-IN" dirty="0" smtClean="0"/>
              <a:t> had 17 objects and the others had 10 objects each</a:t>
            </a:r>
            <a:endParaRPr lang="en-IN" dirty="0"/>
          </a:p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4476750"/>
            <a:ext cx="89344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658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NEIGHBORHOOD ROUGH SETS CONTD…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i="1" dirty="0"/>
              <a:t>Definition 2</a:t>
            </a:r>
            <a:endParaRPr lang="en-IN" sz="2400" b="1" dirty="0" smtClean="0"/>
          </a:p>
          <a:p>
            <a:r>
              <a:rPr lang="en-IN" sz="2400" dirty="0" smtClean="0"/>
              <a:t>The </a:t>
            </a:r>
            <a:r>
              <a:rPr lang="en-IN" sz="2400" i="1" dirty="0"/>
              <a:t>δ</a:t>
            </a:r>
            <a:r>
              <a:rPr lang="en-IN" sz="2400" dirty="0"/>
              <a:t>-neighbourhood of an element </a:t>
            </a:r>
            <a:r>
              <a:rPr lang="en-IN" sz="2400" i="1" dirty="0"/>
              <a:t>x </a:t>
            </a:r>
            <a:r>
              <a:rPr lang="en-IN" sz="2400" dirty="0"/>
              <a:t>∈ </a:t>
            </a:r>
            <a:r>
              <a:rPr lang="en-IN" sz="2400" i="1" dirty="0"/>
              <a:t>U </a:t>
            </a:r>
            <a:r>
              <a:rPr lang="en-IN" sz="2400" dirty="0"/>
              <a:t>with respect to a subset of attributes </a:t>
            </a:r>
            <a:r>
              <a:rPr lang="en-IN" sz="2400" i="1" dirty="0"/>
              <a:t>B </a:t>
            </a:r>
            <a:r>
              <a:rPr lang="en-IN" sz="2400" dirty="0"/>
              <a:t>of </a:t>
            </a:r>
            <a:r>
              <a:rPr lang="en-IN" sz="2400" i="1" dirty="0"/>
              <a:t>C </a:t>
            </a:r>
            <a:r>
              <a:rPr lang="en-IN" sz="2400" dirty="0" smtClean="0"/>
              <a:t>is denoted </a:t>
            </a:r>
            <a:r>
              <a:rPr lang="en-IN" sz="2400" dirty="0"/>
              <a:t>by </a:t>
            </a:r>
            <a:r>
              <a:rPr lang="en-IN" sz="2400" i="1" dirty="0" err="1"/>
              <a:t>δB</a:t>
            </a:r>
            <a:r>
              <a:rPr lang="en-IN" sz="2400" dirty="0"/>
              <a:t>(</a:t>
            </a:r>
            <a:r>
              <a:rPr lang="en-IN" sz="2400" i="1" dirty="0"/>
              <a:t>x</a:t>
            </a:r>
            <a:r>
              <a:rPr lang="en-IN" sz="2400" dirty="0"/>
              <a:t>) </a:t>
            </a:r>
            <a:endParaRPr lang="en-IN" sz="2400" dirty="0" smtClean="0"/>
          </a:p>
          <a:p>
            <a:r>
              <a:rPr lang="en-IN" sz="2400" dirty="0" smtClean="0"/>
              <a:t> It is </a:t>
            </a:r>
            <a:r>
              <a:rPr lang="en-IN" sz="2400" dirty="0"/>
              <a:t>defined </a:t>
            </a:r>
            <a:r>
              <a:rPr lang="en-IN" sz="2400" dirty="0" smtClean="0"/>
              <a:t>as </a:t>
            </a:r>
            <a:r>
              <a:rPr lang="el-GR" sz="2400" i="1" dirty="0" smtClean="0"/>
              <a:t>δ</a:t>
            </a:r>
            <a:r>
              <a:rPr lang="en-IN" sz="2400" i="1" dirty="0"/>
              <a:t>B </a:t>
            </a:r>
            <a:r>
              <a:rPr lang="en-IN" sz="2400" dirty="0"/>
              <a:t>(</a:t>
            </a:r>
            <a:r>
              <a:rPr lang="en-IN" sz="2400" i="1" dirty="0"/>
              <a:t>x</a:t>
            </a:r>
            <a:r>
              <a:rPr lang="en-IN" sz="2400" dirty="0"/>
              <a:t>) = {</a:t>
            </a:r>
            <a:r>
              <a:rPr lang="en-IN" sz="2400" i="1" dirty="0" err="1"/>
              <a:t>y</a:t>
            </a:r>
            <a:r>
              <a:rPr lang="en-IN" sz="2400" dirty="0" err="1"/>
              <a:t>∈</a:t>
            </a:r>
            <a:r>
              <a:rPr lang="en-IN" sz="2400" i="1" dirty="0" err="1"/>
              <a:t>U</a:t>
            </a:r>
            <a:r>
              <a:rPr lang="en-IN" sz="2400" i="1" dirty="0"/>
              <a:t> </a:t>
            </a:r>
            <a:r>
              <a:rPr lang="en-IN" sz="2400" dirty="0"/>
              <a:t>| </a:t>
            </a:r>
            <a:r>
              <a:rPr lang="en-IN" sz="2400" i="1" dirty="0"/>
              <a:t>dB </a:t>
            </a:r>
            <a:r>
              <a:rPr lang="en-IN" sz="2400" dirty="0"/>
              <a:t>(</a:t>
            </a:r>
            <a:r>
              <a:rPr lang="en-IN" sz="2400" i="1" dirty="0"/>
              <a:t>x</a:t>
            </a:r>
            <a:r>
              <a:rPr lang="en-IN" sz="2400" dirty="0"/>
              <a:t>, </a:t>
            </a:r>
            <a:r>
              <a:rPr lang="en-IN" sz="2400" i="1" dirty="0"/>
              <a:t>y</a:t>
            </a:r>
            <a:r>
              <a:rPr lang="en-IN" sz="2400" dirty="0"/>
              <a:t>) ≤ </a:t>
            </a:r>
            <a:r>
              <a:rPr lang="el-GR" sz="2400" i="1" dirty="0"/>
              <a:t>δ</a:t>
            </a:r>
            <a:r>
              <a:rPr lang="el-GR" sz="2400" dirty="0"/>
              <a:t>} </a:t>
            </a:r>
          </a:p>
          <a:p>
            <a:r>
              <a:rPr lang="en-IN" sz="2400" dirty="0"/>
              <a:t>Here, </a:t>
            </a:r>
            <a:r>
              <a:rPr lang="en-IN" sz="2400" i="1" dirty="0" smtClean="0"/>
              <a:t>dB </a:t>
            </a:r>
            <a:r>
              <a:rPr lang="en-IN" sz="2400" dirty="0"/>
              <a:t>is the metric associated with the set of attributes </a:t>
            </a:r>
            <a:r>
              <a:rPr lang="en-IN" sz="2400" i="1" dirty="0"/>
              <a:t>B</a:t>
            </a:r>
            <a:r>
              <a:rPr lang="en-IN" sz="2400" dirty="0" smtClean="0"/>
              <a:t>.</a:t>
            </a:r>
          </a:p>
          <a:p>
            <a:r>
              <a:rPr lang="en-IN" sz="2400" dirty="0" smtClean="0"/>
              <a:t>Standard metrics: Manhattan, Euclidean and Chebychev – (special cases of Minkowsky)</a:t>
            </a: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4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NEIGHBORHOOD ROUGH SETS CONTD…</a:t>
            </a:r>
            <a:endParaRPr lang="en-IN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295400"/>
                <a:ext cx="8763000" cy="5257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sz="2400" b="1" i="1" dirty="0"/>
                  <a:t>Definition </a:t>
                </a:r>
                <a:r>
                  <a:rPr lang="en-IN" sz="2400" b="1" i="1" dirty="0" smtClean="0"/>
                  <a:t>3</a:t>
                </a:r>
              </a:p>
              <a:p>
                <a:r>
                  <a:rPr lang="en-IN" sz="2400" dirty="0"/>
                  <a:t>Let </a:t>
                </a:r>
                <a:r>
                  <a:rPr lang="en-IN" sz="2400" i="1" dirty="0"/>
                  <a:t>x </a:t>
                </a:r>
                <a:r>
                  <a:rPr lang="en-IN" sz="2400" dirty="0"/>
                  <a:t>and </a:t>
                </a:r>
                <a:r>
                  <a:rPr lang="en-IN" sz="2400" i="1" dirty="0"/>
                  <a:t>y </a:t>
                </a:r>
                <a:r>
                  <a:rPr lang="en-IN" sz="2400" dirty="0"/>
                  <a:t>be two elements in an </a:t>
                </a:r>
                <a:r>
                  <a:rPr lang="en-IN" sz="2400" i="1" dirty="0"/>
                  <a:t>N</a:t>
                </a:r>
                <a:r>
                  <a:rPr lang="en-IN" sz="2400" dirty="0"/>
                  <a:t>-dimensional space determined by the attribute </a:t>
                </a:r>
                <a:r>
                  <a:rPr lang="en-IN" sz="2400" dirty="0" smtClean="0"/>
                  <a:t>set </a:t>
                </a:r>
                <a:r>
                  <a:rPr lang="en-IN" sz="2400" i="1" dirty="0" smtClean="0"/>
                  <a:t>A </a:t>
                </a:r>
                <a:r>
                  <a:rPr lang="en-IN" sz="2400" dirty="0"/>
                  <a:t>= </a:t>
                </a:r>
                <a:r>
                  <a:rPr lang="en-IN" sz="2400" dirty="0" smtClean="0"/>
                  <a:t>{</a:t>
                </a:r>
                <a:r>
                  <a:rPr lang="en-IN" sz="2400" i="1" dirty="0"/>
                  <a:t>a</a:t>
                </a:r>
                <a:r>
                  <a:rPr lang="en-IN" sz="2400" dirty="0" smtClean="0"/>
                  <a:t>1</a:t>
                </a:r>
                <a:r>
                  <a:rPr lang="en-IN" sz="2400" dirty="0"/>
                  <a:t>, </a:t>
                </a:r>
                <a:r>
                  <a:rPr lang="en-IN" sz="2400" i="1" dirty="0"/>
                  <a:t>a</a:t>
                </a:r>
                <a:r>
                  <a:rPr lang="en-IN" sz="2400" dirty="0" smtClean="0"/>
                  <a:t>2,…</a:t>
                </a:r>
                <a:r>
                  <a:rPr lang="en-IN" sz="2400" i="1" dirty="0" err="1"/>
                  <a:t>a</a:t>
                </a:r>
                <a:r>
                  <a:rPr lang="en-IN" sz="2400" i="1" dirty="0" err="1" smtClean="0"/>
                  <a:t>N</a:t>
                </a:r>
                <a:r>
                  <a:rPr lang="en-IN" sz="2400" dirty="0" smtClean="0"/>
                  <a:t>} </a:t>
                </a:r>
              </a:p>
              <a:p>
                <a:r>
                  <a:rPr lang="en-IN" sz="2400" dirty="0" smtClean="0"/>
                  <a:t>Let </a:t>
                </a:r>
                <a:r>
                  <a:rPr lang="en-IN" sz="2400" dirty="0"/>
                  <a:t>us denote by </a:t>
                </a:r>
                <a:r>
                  <a:rPr lang="en-IN" sz="2400" i="1" dirty="0"/>
                  <a:t>F</a:t>
                </a:r>
                <a:r>
                  <a:rPr lang="en-IN" sz="2400" dirty="0"/>
                  <a:t>(</a:t>
                </a:r>
                <a:r>
                  <a:rPr lang="en-IN" sz="2400" i="1" dirty="0"/>
                  <a:t>x</a:t>
                </a:r>
                <a:r>
                  <a:rPr lang="en-IN" sz="2400" dirty="0"/>
                  <a:t>, </a:t>
                </a:r>
                <a:r>
                  <a:rPr lang="en-IN" sz="2400" i="1" dirty="0"/>
                  <a:t>a</a:t>
                </a:r>
                <a:r>
                  <a:rPr lang="en-IN" sz="2400" i="1" dirty="0" smtClean="0"/>
                  <a:t>i</a:t>
                </a:r>
                <a:r>
                  <a:rPr lang="en-IN" sz="2400" dirty="0"/>
                  <a:t>), the value of the element </a:t>
                </a:r>
                <a:r>
                  <a:rPr lang="en-IN" sz="2400" i="1" dirty="0"/>
                  <a:t>x </a:t>
                </a:r>
                <a:r>
                  <a:rPr lang="en-IN" sz="2400" dirty="0"/>
                  <a:t>under </a:t>
                </a:r>
                <a:r>
                  <a:rPr lang="en-IN" sz="2400" dirty="0" smtClean="0"/>
                  <a:t>the attribute </a:t>
                </a:r>
                <a:r>
                  <a:rPr lang="en-IN" sz="2400" i="1" dirty="0"/>
                  <a:t>a</a:t>
                </a:r>
                <a:r>
                  <a:rPr lang="en-IN" sz="2400" i="1" dirty="0" smtClean="0"/>
                  <a:t>i</a:t>
                </a:r>
                <a:r>
                  <a:rPr lang="en-IN" sz="2400" dirty="0"/>
                  <a:t>, </a:t>
                </a:r>
                <a:r>
                  <a:rPr lang="en-IN" sz="2400" i="1" dirty="0"/>
                  <a:t>I </a:t>
                </a:r>
                <a:r>
                  <a:rPr lang="en-IN" sz="2400" dirty="0"/>
                  <a:t>= 1, 2,…</a:t>
                </a:r>
                <a:r>
                  <a:rPr lang="en-IN" sz="2400" i="1" dirty="0"/>
                  <a:t>N</a:t>
                </a:r>
                <a:r>
                  <a:rPr lang="en-IN" sz="2400" dirty="0"/>
                  <a:t>. </a:t>
                </a:r>
                <a:endParaRPr lang="en-IN" sz="2400" dirty="0" smtClean="0"/>
              </a:p>
              <a:p>
                <a:r>
                  <a:rPr lang="en-IN" sz="2400" dirty="0" smtClean="0"/>
                  <a:t>Then </a:t>
                </a:r>
                <a:r>
                  <a:rPr lang="en-IN" sz="2400" dirty="0" err="1"/>
                  <a:t>Minkowsky’s</a:t>
                </a:r>
                <a:r>
                  <a:rPr lang="en-IN" sz="2400" dirty="0"/>
                  <a:t> distance </a:t>
                </a:r>
                <a14:m>
                  <m:oMath xmlns:m="http://schemas.openxmlformats.org/officeDocument/2006/math">
                    <m:r>
                      <a:rPr lang="en-IN" sz="2400" i="1" smtClean="0">
                        <a:latin typeface="Cambria Math"/>
                        <a:ea typeface="Cambria Math"/>
                      </a:rPr>
                      <m:t>∆</m:t>
                    </m:r>
                  </m:oMath>
                </a14:m>
                <a:r>
                  <a:rPr lang="en-IN" sz="2400" i="1" dirty="0" smtClean="0"/>
                  <a:t>p</a:t>
                </a:r>
                <a:r>
                  <a:rPr lang="en-IN" sz="2400" dirty="0"/>
                  <a:t>, </a:t>
                </a:r>
                <a:r>
                  <a:rPr lang="en-IN" sz="2400" i="1" dirty="0"/>
                  <a:t>p </a:t>
                </a:r>
                <a:r>
                  <a:rPr lang="en-IN" sz="2400" dirty="0"/>
                  <a:t>≥ 1is defined </a:t>
                </a:r>
                <a:r>
                  <a:rPr lang="en-IN" sz="2400" dirty="0" smtClean="0"/>
                  <a:t>as:</a:t>
                </a:r>
              </a:p>
              <a:p>
                <a:endParaRPr lang="en-IN" sz="2400" dirty="0"/>
              </a:p>
              <a:p>
                <a:endParaRPr lang="en-IN" sz="2400" dirty="0" smtClean="0"/>
              </a:p>
              <a:p>
                <a:endParaRPr lang="en-IN" sz="2400" dirty="0"/>
              </a:p>
              <a:p>
                <a:r>
                  <a:rPr lang="en-IN" sz="2400" dirty="0" smtClean="0"/>
                  <a:t>p=1  =&gt; Manhattan</a:t>
                </a:r>
              </a:p>
              <a:p>
                <a:r>
                  <a:rPr lang="en-IN" sz="2400" dirty="0" smtClean="0"/>
                  <a:t>p=2  =&gt; Euclidean</a:t>
                </a:r>
              </a:p>
              <a:p>
                <a:r>
                  <a:rPr lang="en-IN" sz="2400" dirty="0" smtClean="0"/>
                  <a:t>p=∞ =&gt; Chebychev</a:t>
                </a:r>
              </a:p>
              <a:p>
                <a:endParaRPr lang="en-IN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295400"/>
                <a:ext cx="8763000" cy="5257800"/>
              </a:xfrm>
              <a:blipFill rotWithShape="1">
                <a:blip r:embed="rId2"/>
                <a:stretch>
                  <a:fillRect l="-1113" t="-928" b="-3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886200"/>
            <a:ext cx="6439151" cy="119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016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NEIGHBORHOOD ROUGH SETS CONTD…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b="1" i="1" dirty="0" smtClean="0"/>
          </a:p>
          <a:p>
            <a:pPr marL="0" indent="0">
              <a:buNone/>
            </a:pPr>
            <a:r>
              <a:rPr lang="en-IN" sz="2400" b="1" i="1" dirty="0" smtClean="0"/>
              <a:t>Definition 4</a:t>
            </a:r>
          </a:p>
          <a:p>
            <a:pPr algn="just"/>
            <a:r>
              <a:rPr lang="en-IN" sz="2400" dirty="0"/>
              <a:t>For two subsets </a:t>
            </a:r>
            <a:r>
              <a:rPr lang="en-IN" sz="2400" i="1" dirty="0"/>
              <a:t>B</a:t>
            </a:r>
            <a:r>
              <a:rPr lang="en-IN" sz="2400" dirty="0"/>
              <a:t>1 and </a:t>
            </a:r>
            <a:r>
              <a:rPr lang="en-IN" sz="2400" i="1" dirty="0"/>
              <a:t>B</a:t>
            </a:r>
            <a:r>
              <a:rPr lang="en-IN" sz="2400" dirty="0"/>
              <a:t>2 of </a:t>
            </a:r>
            <a:r>
              <a:rPr lang="en-IN" sz="2400" i="1" dirty="0"/>
              <a:t>A </a:t>
            </a:r>
            <a:r>
              <a:rPr lang="en-IN" sz="2400" dirty="0"/>
              <a:t>where </a:t>
            </a:r>
            <a:r>
              <a:rPr lang="en-IN" sz="2400" i="1" dirty="0"/>
              <a:t>B</a:t>
            </a:r>
            <a:r>
              <a:rPr lang="en-IN" sz="2400" dirty="0"/>
              <a:t>1 is a set of numerical attributes and </a:t>
            </a:r>
            <a:r>
              <a:rPr lang="en-IN" sz="2400" i="1" dirty="0"/>
              <a:t>B</a:t>
            </a:r>
            <a:r>
              <a:rPr lang="en-IN" sz="2400" dirty="0"/>
              <a:t>2 is a set </a:t>
            </a:r>
            <a:r>
              <a:rPr lang="en-IN" sz="2400" dirty="0" smtClean="0"/>
              <a:t>of categorical </a:t>
            </a:r>
            <a:r>
              <a:rPr lang="en-IN" sz="2400" dirty="0"/>
              <a:t>attributes, the neighbourhood granules of an element </a:t>
            </a:r>
            <a:r>
              <a:rPr lang="en-IN" sz="2400" i="1" dirty="0"/>
              <a:t>x </a:t>
            </a:r>
            <a:r>
              <a:rPr lang="en-IN" sz="2400" dirty="0"/>
              <a:t>in </a:t>
            </a:r>
            <a:r>
              <a:rPr lang="en-IN" sz="2400" i="1" dirty="0"/>
              <a:t>U </a:t>
            </a:r>
            <a:r>
              <a:rPr lang="en-IN" sz="2400" dirty="0"/>
              <a:t>with respect to </a:t>
            </a:r>
            <a:r>
              <a:rPr lang="en-IN" sz="2400" i="1" dirty="0"/>
              <a:t>B</a:t>
            </a:r>
            <a:r>
              <a:rPr lang="en-IN" sz="2400" dirty="0"/>
              <a:t>1</a:t>
            </a:r>
            <a:r>
              <a:rPr lang="en-IN" sz="2400" dirty="0" smtClean="0"/>
              <a:t>, </a:t>
            </a:r>
            <a:r>
              <a:rPr lang="en-IN" sz="2400" i="1" dirty="0" smtClean="0"/>
              <a:t>B</a:t>
            </a:r>
            <a:r>
              <a:rPr lang="en-IN" sz="2400" dirty="0" smtClean="0"/>
              <a:t>2 </a:t>
            </a:r>
            <a:r>
              <a:rPr lang="en-IN" sz="2400" dirty="0"/>
              <a:t>and </a:t>
            </a:r>
            <a:r>
              <a:rPr lang="en-IN" sz="2400" i="1" dirty="0"/>
              <a:t>B</a:t>
            </a:r>
            <a:r>
              <a:rPr lang="en-IN" sz="2400" dirty="0"/>
              <a:t>1 ∪ </a:t>
            </a:r>
            <a:r>
              <a:rPr lang="en-IN" sz="2400" i="1" dirty="0"/>
              <a:t>B</a:t>
            </a:r>
            <a:r>
              <a:rPr lang="en-IN" sz="2400" dirty="0"/>
              <a:t>2 are denoted by </a:t>
            </a:r>
            <a:r>
              <a:rPr lang="en-IN" sz="2400" dirty="0" smtClean="0"/>
              <a:t>respectively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810000"/>
            <a:ext cx="4953000" cy="486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49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NEIGHBORHOOD ROUGH SETS CONTD…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400" b="1" i="1" dirty="0"/>
              <a:t>Definition </a:t>
            </a:r>
            <a:r>
              <a:rPr lang="en-IN" sz="2400" b="1" i="1" dirty="0" smtClean="0"/>
              <a:t>4 ctd…</a:t>
            </a:r>
          </a:p>
          <a:p>
            <a:pPr marL="0" indent="0">
              <a:buNone/>
            </a:pPr>
            <a:r>
              <a:rPr lang="en-IN" sz="2400" dirty="0" smtClean="0"/>
              <a:t>and </a:t>
            </a:r>
            <a:r>
              <a:rPr lang="en-IN" sz="2400" dirty="0"/>
              <a:t>are defined </a:t>
            </a:r>
            <a:r>
              <a:rPr lang="en-IN" sz="2400" dirty="0" smtClean="0"/>
              <a:t>as</a:t>
            </a:r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90800"/>
            <a:ext cx="8472962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49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NEIGHBORHOOD ROUGH SETS CONTD…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i="1" dirty="0"/>
              <a:t>Definition 5</a:t>
            </a:r>
            <a:endParaRPr lang="en-IN" b="1" i="1" dirty="0" smtClean="0"/>
          </a:p>
          <a:p>
            <a:pPr algn="just"/>
            <a:r>
              <a:rPr lang="en-IN" sz="2400" dirty="0"/>
              <a:t>Given a set of objects </a:t>
            </a:r>
            <a:r>
              <a:rPr lang="en-IN" sz="2400" i="1" dirty="0"/>
              <a:t>U </a:t>
            </a:r>
            <a:r>
              <a:rPr lang="en-IN" sz="2400" dirty="0"/>
              <a:t>and a neighbourhood relation </a:t>
            </a:r>
            <a:r>
              <a:rPr lang="en-IN" sz="2400" i="1" dirty="0"/>
              <a:t>N </a:t>
            </a:r>
            <a:r>
              <a:rPr lang="en-IN" sz="2400" dirty="0"/>
              <a:t>over </a:t>
            </a:r>
            <a:r>
              <a:rPr lang="en-IN" sz="2400" i="1" dirty="0"/>
              <a:t>U</a:t>
            </a:r>
            <a:r>
              <a:rPr lang="en-IN" sz="2400" dirty="0"/>
              <a:t>, we say that (</a:t>
            </a:r>
            <a:r>
              <a:rPr lang="en-IN" sz="2400" i="1" dirty="0"/>
              <a:t>U</a:t>
            </a:r>
            <a:r>
              <a:rPr lang="en-IN" sz="2400" dirty="0"/>
              <a:t>, </a:t>
            </a:r>
            <a:r>
              <a:rPr lang="en-IN" sz="2400" i="1" dirty="0"/>
              <a:t>N</a:t>
            </a:r>
            <a:r>
              <a:rPr lang="en-IN" sz="2400" dirty="0"/>
              <a:t>) is </a:t>
            </a:r>
            <a:r>
              <a:rPr lang="en-IN" sz="2400" dirty="0" smtClean="0"/>
              <a:t>a neighbourhood </a:t>
            </a:r>
            <a:r>
              <a:rPr lang="en-IN" sz="2400" dirty="0"/>
              <a:t>approximation space. </a:t>
            </a:r>
            <a:endParaRPr lang="en-IN" sz="2400" dirty="0" smtClean="0"/>
          </a:p>
          <a:p>
            <a:pPr algn="just"/>
            <a:r>
              <a:rPr lang="en-IN" sz="2400" dirty="0" smtClean="0"/>
              <a:t>With </a:t>
            </a:r>
            <a:r>
              <a:rPr lang="en-IN" sz="2400" dirty="0"/>
              <a:t>respect to this relation, we define the </a:t>
            </a:r>
            <a:r>
              <a:rPr lang="en-IN" sz="2400" dirty="0" smtClean="0"/>
              <a:t>lower and </a:t>
            </a:r>
            <a:r>
              <a:rPr lang="en-IN" sz="2400" dirty="0"/>
              <a:t>upper approximation of a subset </a:t>
            </a:r>
            <a:r>
              <a:rPr lang="en-IN" sz="2400" i="1" dirty="0"/>
              <a:t>X </a:t>
            </a:r>
            <a:r>
              <a:rPr lang="en-IN" sz="2400" dirty="0"/>
              <a:t>of </a:t>
            </a:r>
            <a:r>
              <a:rPr lang="en-IN" sz="2400" i="1" dirty="0"/>
              <a:t>U </a:t>
            </a:r>
            <a:r>
              <a:rPr lang="en-IN" sz="2400" dirty="0" smtClean="0"/>
              <a:t>as</a:t>
            </a:r>
          </a:p>
          <a:p>
            <a:endParaRPr lang="en-IN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191000"/>
            <a:ext cx="5486400" cy="160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5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200" b="1" dirty="0" smtClean="0"/>
              <a:t>Example – Neighborhood Granulation</a:t>
            </a:r>
            <a:br>
              <a:rPr lang="en-IN" sz="3200" b="1" dirty="0" smtClean="0"/>
            </a:br>
            <a:r>
              <a:rPr lang="en-IN" sz="3200" dirty="0" smtClean="0"/>
              <a:t>(w.r.t attribute ‘A’ and a neighborhood threshold) of 0.01</a:t>
            </a:r>
            <a:endParaRPr lang="en-IN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52" y="1676400"/>
            <a:ext cx="1914148" cy="567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56" y="2286000"/>
            <a:ext cx="2248444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3200"/>
            <a:ext cx="1905000" cy="581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90" y="3352800"/>
            <a:ext cx="233311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55" y="3886200"/>
            <a:ext cx="333184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4438650"/>
            <a:ext cx="28479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1704975"/>
            <a:ext cx="4229100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420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NEIGHBORHOOD ROUGH SETS CONTD…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i="1" dirty="0"/>
              <a:t>Definition 6</a:t>
            </a:r>
            <a:endParaRPr lang="en-IN" sz="2400" b="1" i="1" dirty="0" smtClean="0"/>
          </a:p>
          <a:p>
            <a:pPr algn="just"/>
            <a:r>
              <a:rPr lang="en-IN" sz="2400" dirty="0"/>
              <a:t>Mean neighbourhood roughness is the mean of neighbourhood roughness of each </a:t>
            </a:r>
            <a:r>
              <a:rPr lang="en-IN" sz="2400" dirty="0" smtClean="0"/>
              <a:t>unique value </a:t>
            </a:r>
            <a:r>
              <a:rPr lang="en-IN" sz="2400" dirty="0"/>
              <a:t>set (of attributes). </a:t>
            </a:r>
            <a:endParaRPr lang="en-IN" sz="2400" dirty="0" smtClean="0"/>
          </a:p>
          <a:p>
            <a:pPr algn="just"/>
            <a:r>
              <a:rPr lang="en-IN" sz="2400" dirty="0" smtClean="0"/>
              <a:t>Neighbourhood </a:t>
            </a:r>
            <a:r>
              <a:rPr lang="en-IN" sz="2400" dirty="0"/>
              <a:t>roughness of each attribute with respect to </a:t>
            </a:r>
            <a:r>
              <a:rPr lang="en-IN" sz="2400" dirty="0" smtClean="0"/>
              <a:t>every other </a:t>
            </a:r>
            <a:r>
              <a:rPr lang="en-IN" sz="2400" dirty="0"/>
              <a:t>attribute is tabulated. </a:t>
            </a:r>
            <a:endParaRPr lang="en-IN" sz="2400" dirty="0" smtClean="0"/>
          </a:p>
          <a:p>
            <a:pPr algn="just"/>
            <a:r>
              <a:rPr lang="en-IN" sz="2400" dirty="0" smtClean="0"/>
              <a:t>If </a:t>
            </a:r>
            <a:r>
              <a:rPr lang="en-IN" sz="2400" i="1" dirty="0"/>
              <a:t>v</a:t>
            </a:r>
            <a:r>
              <a:rPr lang="en-IN" sz="2400" dirty="0"/>
              <a:t>1, </a:t>
            </a:r>
            <a:r>
              <a:rPr lang="en-IN" sz="2400" i="1" dirty="0"/>
              <a:t>v</a:t>
            </a:r>
            <a:r>
              <a:rPr lang="en-IN" sz="2400" dirty="0"/>
              <a:t>2, </a:t>
            </a:r>
            <a:r>
              <a:rPr lang="en-IN" sz="2400" i="1" dirty="0"/>
              <a:t>v</a:t>
            </a:r>
            <a:r>
              <a:rPr lang="en-IN" sz="2400" dirty="0"/>
              <a:t>3,…,</a:t>
            </a:r>
            <a:r>
              <a:rPr lang="en-IN" sz="2400" i="1" dirty="0" err="1"/>
              <a:t>vn</a:t>
            </a:r>
            <a:r>
              <a:rPr lang="en-IN" sz="2400" i="1" dirty="0"/>
              <a:t> </a:t>
            </a:r>
            <a:r>
              <a:rPr lang="en-IN" sz="2400" dirty="0"/>
              <a:t>are the values in the domain of an attribute </a:t>
            </a:r>
            <a:r>
              <a:rPr lang="en-IN" sz="2400" i="1" dirty="0"/>
              <a:t>f</a:t>
            </a:r>
            <a:r>
              <a:rPr lang="en-IN" sz="2400" dirty="0" smtClean="0"/>
              <a:t>, then </a:t>
            </a:r>
            <a:r>
              <a:rPr lang="en-IN" sz="2400" dirty="0"/>
              <a:t>we calculate a neighbourhood-based lower and upper approximation of that </a:t>
            </a:r>
            <a:r>
              <a:rPr lang="en-IN" sz="2400" dirty="0" smtClean="0"/>
              <a:t>attribute for </a:t>
            </a:r>
            <a:r>
              <a:rPr lang="en-IN" sz="2400" dirty="0"/>
              <a:t>each of the values – </a:t>
            </a:r>
            <a:r>
              <a:rPr lang="en-IN" sz="2400" i="1" dirty="0"/>
              <a:t>v</a:t>
            </a:r>
            <a:r>
              <a:rPr lang="en-IN" sz="2400" dirty="0"/>
              <a:t>1, </a:t>
            </a:r>
            <a:r>
              <a:rPr lang="en-IN" sz="2400" i="1" dirty="0"/>
              <a:t>v</a:t>
            </a:r>
            <a:r>
              <a:rPr lang="en-IN" sz="2400" dirty="0"/>
              <a:t>2, </a:t>
            </a:r>
            <a:r>
              <a:rPr lang="en-IN" sz="2400" i="1" dirty="0"/>
              <a:t>v</a:t>
            </a:r>
            <a:r>
              <a:rPr lang="en-IN" sz="2400" dirty="0"/>
              <a:t>3,…,</a:t>
            </a:r>
            <a:r>
              <a:rPr lang="en-IN" sz="2400" i="1" dirty="0" err="1"/>
              <a:t>vn</a:t>
            </a:r>
            <a:r>
              <a:rPr lang="en-IN" sz="2400" i="1" dirty="0"/>
              <a:t> </a:t>
            </a:r>
            <a:r>
              <a:rPr lang="en-IN" sz="2400" dirty="0"/>
              <a:t>with respect to every other attribute and take </a:t>
            </a:r>
            <a:r>
              <a:rPr lang="en-IN" sz="2400" dirty="0" smtClean="0"/>
              <a:t>a mean </a:t>
            </a:r>
            <a:r>
              <a:rPr lang="en-IN" sz="2400" dirty="0"/>
              <a:t>of those values</a:t>
            </a:r>
            <a:r>
              <a:rPr lang="en-IN" sz="2400" dirty="0" smtClean="0"/>
              <a:t>.</a:t>
            </a:r>
          </a:p>
          <a:p>
            <a:pPr marL="0" indent="0" algn="just">
              <a:buNone/>
            </a:pPr>
            <a:endParaRPr lang="en-IN" sz="20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562600"/>
            <a:ext cx="5562600" cy="127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5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3905</TotalTime>
  <Words>1054</Words>
  <Application>Microsoft Office PowerPoint</Application>
  <PresentationFormat>On-screen Show (4:3)</PresentationFormat>
  <Paragraphs>257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Cambria Math</vt:lpstr>
      <vt:lpstr>Times New Roman</vt:lpstr>
      <vt:lpstr>Wingdings</vt:lpstr>
      <vt:lpstr>Office Theme</vt:lpstr>
      <vt:lpstr>NEIGHBORHOOD ROUGH SETS</vt:lpstr>
      <vt:lpstr>NEIGHBORHOOD ROUGH SETS CONTD…</vt:lpstr>
      <vt:lpstr>NEIGHBORHOOD ROUGH SETS CONTD…</vt:lpstr>
      <vt:lpstr>NEIGHBORHOOD ROUGH SETS CONTD…</vt:lpstr>
      <vt:lpstr>NEIGHBORHOOD ROUGH SETS CONTD…</vt:lpstr>
      <vt:lpstr>NEIGHBORHOOD ROUGH SETS CONTD…</vt:lpstr>
      <vt:lpstr>NEIGHBORHOOD ROUGH SETS CONTD…</vt:lpstr>
      <vt:lpstr>Example – Neighborhood Granulation (w.r.t attribute ‘A’ and a neighborhood threshold) of 0.01</vt:lpstr>
      <vt:lpstr>NEIGHBORHOOD ROUGH SETS CONTD…</vt:lpstr>
      <vt:lpstr>NEIGHBORHOOD ROUGH SETS CONTD…</vt:lpstr>
      <vt:lpstr>NEIGHBORHOOD ROUGH SETS CONTD…</vt:lpstr>
      <vt:lpstr>SAMPLE DATA SET</vt:lpstr>
      <vt:lpstr>NEIGHBORHOODS</vt:lpstr>
      <vt:lpstr>Procedure:                                  </vt:lpstr>
      <vt:lpstr> NEIGHORHOOD ROUGHNESS CALCULATION OF A1 WITH RESPECT TO EVERY OTHER ATTRIBUTE</vt:lpstr>
      <vt:lpstr>NEIGHORHOOD ROUGHNESS CALCULATION OF A2 WITH RESPECT TO EVERY OTHER ATTRIBUTE</vt:lpstr>
      <vt:lpstr>NEIGHBORHOOD ACROSS ATTRIBUTES</vt:lpstr>
      <vt:lpstr>SPLITTING ATTRIBUTE</vt:lpstr>
      <vt:lpstr>ACCURACY MEASURE</vt:lpstr>
      <vt:lpstr>MMNR Algorithm on Soybean Data Set (UCI)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Neighborhood Rough Sets based Spatial Analysis and Clustering Mixed Data</dc:title>
  <dc:creator>admin</dc:creator>
  <cp:lastModifiedBy>Admin</cp:lastModifiedBy>
  <cp:revision>392</cp:revision>
  <dcterms:created xsi:type="dcterms:W3CDTF">2006-08-16T00:00:00Z</dcterms:created>
  <dcterms:modified xsi:type="dcterms:W3CDTF">2018-02-20T05:58:33Z</dcterms:modified>
</cp:coreProperties>
</file>