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Shrikhand" charset="1" panose="02000000000000000000"/>
      <p:regular r:id="rId19"/>
    </p:embeddedFont>
    <p:embeddedFont>
      <p:font typeface="Courier Prime Bold" charset="1" panose="00000809000000000000"/>
      <p:regular r:id="rId20"/>
    </p:embeddedFont>
    <p:embeddedFont>
      <p:font typeface="Canva Sans Bold" charset="1" panose="020B0803030501040103"/>
      <p:regular r:id="rId21"/>
    </p:embeddedFont>
    <p:embeddedFont>
      <p:font typeface="Rubik One" charset="1" panose="02000604000000020004"/>
      <p:regular r:id="rId22"/>
    </p:embeddedFont>
    <p:embeddedFont>
      <p:font typeface="Courier Prime" charset="1" panose="00000509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pn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55.pn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56.pn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14" Target="../media/image9.png" Type="http://schemas.openxmlformats.org/officeDocument/2006/relationships/image"/><Relationship Id="rId15" Target="../media/image10.svg" Type="http://schemas.openxmlformats.org/officeDocument/2006/relationships/image"/><Relationship Id="rId16" Target="../media/image39.png" Type="http://schemas.openxmlformats.org/officeDocument/2006/relationships/image"/><Relationship Id="rId17" Target="../media/image40.svg" Type="http://schemas.openxmlformats.org/officeDocument/2006/relationships/image"/><Relationship Id="rId18" Target="../media/image41.png" Type="http://schemas.openxmlformats.org/officeDocument/2006/relationships/image"/><Relationship Id="rId19" Target="../media/image42.sv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59.png" Type="http://schemas.openxmlformats.org/officeDocument/2006/relationships/image"/><Relationship Id="rId15" Target="../media/image60.svg" Type="http://schemas.openxmlformats.org/officeDocument/2006/relationships/image"/><Relationship Id="rId16" Target="../media/image61.png" Type="http://schemas.openxmlformats.org/officeDocument/2006/relationships/image"/><Relationship Id="rId17" Target="../media/image62.svg" Type="http://schemas.openxmlformats.org/officeDocument/2006/relationships/image"/><Relationship Id="rId18" Target="../media/image63.png" Type="http://schemas.openxmlformats.org/officeDocument/2006/relationships/image"/><Relationship Id="rId19" Target="../media/image6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7.png" Type="http://schemas.openxmlformats.org/officeDocument/2006/relationships/image"/><Relationship Id="rId7" Target="../media/image5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14" Target="../media/image27.png" Type="http://schemas.openxmlformats.org/officeDocument/2006/relationships/image"/><Relationship Id="rId15" Target="../media/image2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14" Target="../media/image9.png" Type="http://schemas.openxmlformats.org/officeDocument/2006/relationships/image"/><Relationship Id="rId15" Target="../media/image10.svg" Type="http://schemas.openxmlformats.org/officeDocument/2006/relationships/image"/><Relationship Id="rId16" Target="../media/image33.png" Type="http://schemas.openxmlformats.org/officeDocument/2006/relationships/image"/><Relationship Id="rId17" Target="../media/image34.svg" Type="http://schemas.openxmlformats.org/officeDocument/2006/relationships/image"/><Relationship Id="rId18" Target="../media/image35.png" Type="http://schemas.openxmlformats.org/officeDocument/2006/relationships/image"/><Relationship Id="rId19" Target="../media/image36.sv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31.png" Type="http://schemas.openxmlformats.org/officeDocument/2006/relationships/image"/><Relationship Id="rId9" Target="../media/image3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14" Target="../media/image9.png" Type="http://schemas.openxmlformats.org/officeDocument/2006/relationships/image"/><Relationship Id="rId15" Target="../media/image10.svg" Type="http://schemas.openxmlformats.org/officeDocument/2006/relationships/image"/><Relationship Id="rId16" Target="../media/image39.png" Type="http://schemas.openxmlformats.org/officeDocument/2006/relationships/image"/><Relationship Id="rId17" Target="../media/image40.svg" Type="http://schemas.openxmlformats.org/officeDocument/2006/relationships/image"/><Relationship Id="rId18" Target="../media/image41.png" Type="http://schemas.openxmlformats.org/officeDocument/2006/relationships/image"/><Relationship Id="rId19" Target="../media/image42.sv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14" Target="../media/image9.png" Type="http://schemas.openxmlformats.org/officeDocument/2006/relationships/image"/><Relationship Id="rId15" Target="../media/image10.svg" Type="http://schemas.openxmlformats.org/officeDocument/2006/relationships/image"/><Relationship Id="rId16" Target="../media/image45.png" Type="http://schemas.openxmlformats.org/officeDocument/2006/relationships/image"/><Relationship Id="rId17" Target="../media/image46.svg" Type="http://schemas.openxmlformats.org/officeDocument/2006/relationships/image"/><Relationship Id="rId18" Target="../media/image47.png" Type="http://schemas.openxmlformats.org/officeDocument/2006/relationships/image"/><Relationship Id="rId19" Target="../media/image48.sv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43.png" Type="http://schemas.openxmlformats.org/officeDocument/2006/relationships/image"/><Relationship Id="rId9" Target="../media/image4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14" Target="../media/image9.png" Type="http://schemas.openxmlformats.org/officeDocument/2006/relationships/image"/><Relationship Id="rId15" Target="../media/image10.svg" Type="http://schemas.openxmlformats.org/officeDocument/2006/relationships/image"/><Relationship Id="rId16" Target="../media/image45.png" Type="http://schemas.openxmlformats.org/officeDocument/2006/relationships/image"/><Relationship Id="rId17" Target="../media/image46.svg" Type="http://schemas.openxmlformats.org/officeDocument/2006/relationships/image"/><Relationship Id="rId18" Target="../media/image47.png" Type="http://schemas.openxmlformats.org/officeDocument/2006/relationships/image"/><Relationship Id="rId19" Target="../media/image48.sv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43.png" Type="http://schemas.openxmlformats.org/officeDocument/2006/relationships/image"/><Relationship Id="rId9" Target="../media/image4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14" Target="../media/image9.png" Type="http://schemas.openxmlformats.org/officeDocument/2006/relationships/image"/><Relationship Id="rId15" Target="../media/image10.svg" Type="http://schemas.openxmlformats.org/officeDocument/2006/relationships/image"/><Relationship Id="rId16" Target="../media/image45.png" Type="http://schemas.openxmlformats.org/officeDocument/2006/relationships/image"/><Relationship Id="rId17" Target="../media/image46.svg" Type="http://schemas.openxmlformats.org/officeDocument/2006/relationships/image"/><Relationship Id="rId18" Target="../media/image47.png" Type="http://schemas.openxmlformats.org/officeDocument/2006/relationships/image"/><Relationship Id="rId19" Target="../media/image48.sv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43.png" Type="http://schemas.openxmlformats.org/officeDocument/2006/relationships/image"/><Relationship Id="rId9" Target="../media/image4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14" Target="../media/image9.png" Type="http://schemas.openxmlformats.org/officeDocument/2006/relationships/image"/><Relationship Id="rId15" Target="../media/image10.svg" Type="http://schemas.openxmlformats.org/officeDocument/2006/relationships/image"/><Relationship Id="rId16" Target="../media/image51.png" Type="http://schemas.openxmlformats.org/officeDocument/2006/relationships/image"/><Relationship Id="rId17" Target="../media/image52.svg" Type="http://schemas.openxmlformats.org/officeDocument/2006/relationships/image"/><Relationship Id="rId18" Target="../media/image53.png" Type="http://schemas.openxmlformats.org/officeDocument/2006/relationships/image"/><Relationship Id="rId19" Target="../media/image54.sv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49.png" Type="http://schemas.openxmlformats.org/officeDocument/2006/relationships/image"/><Relationship Id="rId9" Target="../media/image5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CDFFD8">
                <a:alpha val="100000"/>
              </a:srgbClr>
            </a:gs>
            <a:gs pos="100000">
              <a:srgbClr val="94B9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0" y="-383267"/>
            <a:ext cx="6086982" cy="4114800"/>
          </a:xfrm>
          <a:custGeom>
            <a:avLst/>
            <a:gdLst/>
            <a:ahLst/>
            <a:cxnLst/>
            <a:rect r="r" b="b" t="t" l="l"/>
            <a:pathLst>
              <a:path h="4114800" w="6086982">
                <a:moveTo>
                  <a:pt x="0" y="0"/>
                </a:moveTo>
                <a:lnTo>
                  <a:pt x="6086982" y="0"/>
                </a:lnTo>
                <a:lnTo>
                  <a:pt x="6086982" y="4114800"/>
                </a:lnTo>
                <a:lnTo>
                  <a:pt x="0" y="4114800"/>
                </a:lnTo>
                <a:lnTo>
                  <a:pt x="0" y="0"/>
                </a:lnTo>
                <a:close/>
              </a:path>
            </a:pathLst>
          </a:custGeom>
          <a:blipFill>
            <a:blip r:embed="rId2">
              <a:alphaModFix amt="32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3216519" y="7328493"/>
            <a:ext cx="6086982" cy="4114800"/>
          </a:xfrm>
          <a:custGeom>
            <a:avLst/>
            <a:gdLst/>
            <a:ahLst/>
            <a:cxnLst/>
            <a:rect r="r" b="b" t="t" l="l"/>
            <a:pathLst>
              <a:path h="4114800" w="6086982">
                <a:moveTo>
                  <a:pt x="6086983" y="4114800"/>
                </a:moveTo>
                <a:lnTo>
                  <a:pt x="0" y="4114800"/>
                </a:lnTo>
                <a:lnTo>
                  <a:pt x="0" y="0"/>
                </a:lnTo>
                <a:lnTo>
                  <a:pt x="6086983" y="0"/>
                </a:lnTo>
                <a:lnTo>
                  <a:pt x="6086983" y="4114800"/>
                </a:lnTo>
                <a:close/>
              </a:path>
            </a:pathLst>
          </a:custGeom>
          <a:blipFill>
            <a:blip r:embed="rId2">
              <a:alphaModFix amt="32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11940" y="-383267"/>
            <a:ext cx="4410606" cy="2413805"/>
          </a:xfrm>
          <a:custGeom>
            <a:avLst/>
            <a:gdLst/>
            <a:ahLst/>
            <a:cxnLst/>
            <a:rect r="r" b="b" t="t" l="l"/>
            <a:pathLst>
              <a:path h="2413805" w="4410606">
                <a:moveTo>
                  <a:pt x="0" y="0"/>
                </a:moveTo>
                <a:lnTo>
                  <a:pt x="4410606" y="0"/>
                </a:lnTo>
                <a:lnTo>
                  <a:pt x="4410606" y="2413805"/>
                </a:lnTo>
                <a:lnTo>
                  <a:pt x="0" y="24138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054707" y="7873195"/>
            <a:ext cx="4410606" cy="2413805"/>
          </a:xfrm>
          <a:custGeom>
            <a:avLst/>
            <a:gdLst/>
            <a:ahLst/>
            <a:cxnLst/>
            <a:rect r="r" b="b" t="t" l="l"/>
            <a:pathLst>
              <a:path h="2413805" w="4410606">
                <a:moveTo>
                  <a:pt x="0" y="0"/>
                </a:moveTo>
                <a:lnTo>
                  <a:pt x="4410607" y="0"/>
                </a:lnTo>
                <a:lnTo>
                  <a:pt x="4410607" y="2413805"/>
                </a:lnTo>
                <a:lnTo>
                  <a:pt x="0" y="24138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5090" y="5503008"/>
            <a:ext cx="9181746" cy="5753008"/>
            <a:chOff x="0" y="0"/>
            <a:chExt cx="4176233" cy="2616703"/>
          </a:xfrm>
        </p:grpSpPr>
        <p:sp>
          <p:nvSpPr>
            <p:cNvPr name="Freeform 7" id="7"/>
            <p:cNvSpPr/>
            <p:nvPr/>
          </p:nvSpPr>
          <p:spPr>
            <a:xfrm flipH="false" flipV="false" rot="0">
              <a:off x="0" y="0"/>
              <a:ext cx="4176233" cy="2616703"/>
            </a:xfrm>
            <a:custGeom>
              <a:avLst/>
              <a:gdLst/>
              <a:ahLst/>
              <a:cxnLst/>
              <a:rect r="r" b="b" t="t" l="l"/>
              <a:pathLst>
                <a:path h="2616703" w="4176233">
                  <a:moveTo>
                    <a:pt x="0" y="0"/>
                  </a:moveTo>
                  <a:lnTo>
                    <a:pt x="4176233" y="0"/>
                  </a:lnTo>
                  <a:lnTo>
                    <a:pt x="4176233" y="2616703"/>
                  </a:lnTo>
                  <a:lnTo>
                    <a:pt x="0" y="2616703"/>
                  </a:lnTo>
                  <a:close/>
                </a:path>
              </a:pathLst>
            </a:custGeom>
            <a:solidFill>
              <a:srgbClr val="000000"/>
            </a:solidFill>
            <a:ln w="38100" cap="sq">
              <a:solidFill>
                <a:srgbClr val="000000"/>
              </a:solidFill>
              <a:prstDash val="solid"/>
              <a:miter/>
            </a:ln>
          </p:spPr>
        </p:sp>
        <p:sp>
          <p:nvSpPr>
            <p:cNvPr name="TextBox 8" id="8"/>
            <p:cNvSpPr txBox="true"/>
            <p:nvPr/>
          </p:nvSpPr>
          <p:spPr>
            <a:xfrm>
              <a:off x="0" y="-38100"/>
              <a:ext cx="4176233" cy="2654803"/>
            </a:xfrm>
            <a:prstGeom prst="rect">
              <a:avLst/>
            </a:prstGeom>
          </p:spPr>
          <p:txBody>
            <a:bodyPr anchor="ctr" rtlCol="false" tIns="51227" lIns="51227" bIns="51227" rIns="51227"/>
            <a:lstStyle/>
            <a:p>
              <a:pPr algn="ctr">
                <a:lnSpc>
                  <a:spcPts val="2682"/>
                </a:lnSpc>
              </a:pPr>
            </a:p>
          </p:txBody>
        </p:sp>
      </p:grpSp>
      <p:grpSp>
        <p:nvGrpSpPr>
          <p:cNvPr name="Group 9" id="9"/>
          <p:cNvGrpSpPr/>
          <p:nvPr/>
        </p:nvGrpSpPr>
        <p:grpSpPr>
          <a:xfrm rot="0">
            <a:off x="11652399" y="-875048"/>
            <a:ext cx="7651102" cy="4793952"/>
            <a:chOff x="0" y="0"/>
            <a:chExt cx="4176233" cy="2616703"/>
          </a:xfrm>
        </p:grpSpPr>
        <p:sp>
          <p:nvSpPr>
            <p:cNvPr name="Freeform 10" id="10"/>
            <p:cNvSpPr/>
            <p:nvPr/>
          </p:nvSpPr>
          <p:spPr>
            <a:xfrm flipH="false" flipV="false" rot="0">
              <a:off x="0" y="0"/>
              <a:ext cx="4176233" cy="2616703"/>
            </a:xfrm>
            <a:custGeom>
              <a:avLst/>
              <a:gdLst/>
              <a:ahLst/>
              <a:cxnLst/>
              <a:rect r="r" b="b" t="t" l="l"/>
              <a:pathLst>
                <a:path h="2616703" w="4176233">
                  <a:moveTo>
                    <a:pt x="0" y="0"/>
                  </a:moveTo>
                  <a:lnTo>
                    <a:pt x="4176233" y="0"/>
                  </a:lnTo>
                  <a:lnTo>
                    <a:pt x="4176233" y="2616703"/>
                  </a:lnTo>
                  <a:lnTo>
                    <a:pt x="0" y="2616703"/>
                  </a:lnTo>
                  <a:close/>
                </a:path>
              </a:pathLst>
            </a:custGeom>
            <a:solidFill>
              <a:srgbClr val="000000"/>
            </a:solidFill>
            <a:ln w="38100" cap="sq">
              <a:solidFill>
                <a:srgbClr val="000000"/>
              </a:solidFill>
              <a:prstDash val="solid"/>
              <a:miter/>
            </a:ln>
          </p:spPr>
        </p:sp>
        <p:sp>
          <p:nvSpPr>
            <p:cNvPr name="TextBox 11" id="11"/>
            <p:cNvSpPr txBox="true"/>
            <p:nvPr/>
          </p:nvSpPr>
          <p:spPr>
            <a:xfrm>
              <a:off x="0" y="-38100"/>
              <a:ext cx="4176233" cy="2654803"/>
            </a:xfrm>
            <a:prstGeom prst="rect">
              <a:avLst/>
            </a:prstGeom>
          </p:spPr>
          <p:txBody>
            <a:bodyPr anchor="ctr" rtlCol="false" tIns="51227" lIns="51227" bIns="51227" rIns="51227"/>
            <a:lstStyle/>
            <a:p>
              <a:pPr algn="ctr">
                <a:lnSpc>
                  <a:spcPts val="2682"/>
                </a:lnSpc>
              </a:pPr>
            </a:p>
          </p:txBody>
        </p:sp>
      </p:grpSp>
      <p:grpSp>
        <p:nvGrpSpPr>
          <p:cNvPr name="Group 12" id="12"/>
          <p:cNvGrpSpPr/>
          <p:nvPr/>
        </p:nvGrpSpPr>
        <p:grpSpPr>
          <a:xfrm rot="0">
            <a:off x="5090" y="5443260"/>
            <a:ext cx="9181746" cy="708104"/>
            <a:chOff x="0" y="0"/>
            <a:chExt cx="4279002" cy="330000"/>
          </a:xfrm>
        </p:grpSpPr>
        <p:sp>
          <p:nvSpPr>
            <p:cNvPr name="Freeform 13" id="13"/>
            <p:cNvSpPr/>
            <p:nvPr/>
          </p:nvSpPr>
          <p:spPr>
            <a:xfrm flipH="false" flipV="false" rot="0">
              <a:off x="0" y="0"/>
              <a:ext cx="4279002" cy="330000"/>
            </a:xfrm>
            <a:custGeom>
              <a:avLst/>
              <a:gdLst/>
              <a:ahLst/>
              <a:cxnLst/>
              <a:rect r="r" b="b" t="t" l="l"/>
              <a:pathLst>
                <a:path h="330000" w="4279002">
                  <a:moveTo>
                    <a:pt x="0" y="0"/>
                  </a:moveTo>
                  <a:lnTo>
                    <a:pt x="4279002" y="0"/>
                  </a:lnTo>
                  <a:lnTo>
                    <a:pt x="4279002" y="330000"/>
                  </a:lnTo>
                  <a:lnTo>
                    <a:pt x="0" y="330000"/>
                  </a:lnTo>
                  <a:close/>
                </a:path>
              </a:pathLst>
            </a:custGeom>
            <a:solidFill>
              <a:srgbClr val="AFBAF7"/>
            </a:solidFill>
            <a:ln w="47625" cap="sq">
              <a:solidFill>
                <a:srgbClr val="000000"/>
              </a:solidFill>
              <a:prstDash val="solid"/>
              <a:miter/>
            </a:ln>
          </p:spPr>
        </p:sp>
        <p:sp>
          <p:nvSpPr>
            <p:cNvPr name="TextBox 14" id="14"/>
            <p:cNvSpPr txBox="true"/>
            <p:nvPr/>
          </p:nvSpPr>
          <p:spPr>
            <a:xfrm>
              <a:off x="0" y="-38100"/>
              <a:ext cx="4279002" cy="368100"/>
            </a:xfrm>
            <a:prstGeom prst="rect">
              <a:avLst/>
            </a:prstGeom>
          </p:spPr>
          <p:txBody>
            <a:bodyPr anchor="ctr" rtlCol="false" tIns="51227" lIns="51227" bIns="51227" rIns="51227"/>
            <a:lstStyle/>
            <a:p>
              <a:pPr algn="ctr">
                <a:lnSpc>
                  <a:spcPts val="2682"/>
                </a:lnSpc>
              </a:pPr>
            </a:p>
          </p:txBody>
        </p:sp>
      </p:grpSp>
      <p:grpSp>
        <p:nvGrpSpPr>
          <p:cNvPr name="Group 15" id="15"/>
          <p:cNvGrpSpPr/>
          <p:nvPr/>
        </p:nvGrpSpPr>
        <p:grpSpPr>
          <a:xfrm rot="0">
            <a:off x="1628361" y="5667601"/>
            <a:ext cx="7403449" cy="284378"/>
            <a:chOff x="0" y="0"/>
            <a:chExt cx="10580161" cy="406400"/>
          </a:xfrm>
        </p:grpSpPr>
        <p:sp>
          <p:nvSpPr>
            <p:cNvPr name="Freeform 16" id="16"/>
            <p:cNvSpPr/>
            <p:nvPr/>
          </p:nvSpPr>
          <p:spPr>
            <a:xfrm flipH="false" flipV="false" rot="0">
              <a:off x="0" y="0"/>
              <a:ext cx="10580161" cy="406400"/>
            </a:xfrm>
            <a:custGeom>
              <a:avLst/>
              <a:gdLst/>
              <a:ahLst/>
              <a:cxnLst/>
              <a:rect r="r" b="b" t="t" l="l"/>
              <a:pathLst>
                <a:path h="406400" w="10580161">
                  <a:moveTo>
                    <a:pt x="10376961" y="0"/>
                  </a:moveTo>
                  <a:cubicBezTo>
                    <a:pt x="10489185" y="0"/>
                    <a:pt x="10580161" y="90976"/>
                    <a:pt x="10580161" y="203200"/>
                  </a:cubicBezTo>
                  <a:cubicBezTo>
                    <a:pt x="10580161" y="315424"/>
                    <a:pt x="10489185" y="406400"/>
                    <a:pt x="10376961" y="406400"/>
                  </a:cubicBezTo>
                  <a:lnTo>
                    <a:pt x="203200" y="406400"/>
                  </a:lnTo>
                  <a:cubicBezTo>
                    <a:pt x="90976" y="406400"/>
                    <a:pt x="0" y="315424"/>
                    <a:pt x="0" y="203200"/>
                  </a:cubicBezTo>
                  <a:cubicBezTo>
                    <a:pt x="0" y="90976"/>
                    <a:pt x="90976" y="0"/>
                    <a:pt x="203200" y="0"/>
                  </a:cubicBezTo>
                  <a:close/>
                </a:path>
              </a:pathLst>
            </a:custGeom>
            <a:solidFill>
              <a:srgbClr val="FFFFFF"/>
            </a:solidFill>
            <a:ln w="47625" cap="sq">
              <a:solidFill>
                <a:srgbClr val="000000"/>
              </a:solidFill>
              <a:prstDash val="solid"/>
              <a:miter/>
            </a:ln>
          </p:spPr>
        </p:sp>
        <p:sp>
          <p:nvSpPr>
            <p:cNvPr name="TextBox 17" id="17"/>
            <p:cNvSpPr txBox="true"/>
            <p:nvPr/>
          </p:nvSpPr>
          <p:spPr>
            <a:xfrm>
              <a:off x="0" y="-38100"/>
              <a:ext cx="10580161" cy="444500"/>
            </a:xfrm>
            <a:prstGeom prst="rect">
              <a:avLst/>
            </a:prstGeom>
          </p:spPr>
          <p:txBody>
            <a:bodyPr anchor="ctr" rtlCol="false" tIns="50800" lIns="50800" bIns="50800" rIns="50800"/>
            <a:lstStyle/>
            <a:p>
              <a:pPr algn="ctr">
                <a:lnSpc>
                  <a:spcPts val="2682"/>
                </a:lnSpc>
              </a:pPr>
            </a:p>
          </p:txBody>
        </p:sp>
      </p:grpSp>
      <p:sp>
        <p:nvSpPr>
          <p:cNvPr name="Freeform 18" id="18"/>
          <p:cNvSpPr/>
          <p:nvPr/>
        </p:nvSpPr>
        <p:spPr>
          <a:xfrm flipH="false" flipV="false" rot="0">
            <a:off x="281592" y="5690761"/>
            <a:ext cx="220311" cy="213101"/>
          </a:xfrm>
          <a:custGeom>
            <a:avLst/>
            <a:gdLst/>
            <a:ahLst/>
            <a:cxnLst/>
            <a:rect r="r" b="b" t="t" l="l"/>
            <a:pathLst>
              <a:path h="213101" w="220311">
                <a:moveTo>
                  <a:pt x="0" y="0"/>
                </a:moveTo>
                <a:lnTo>
                  <a:pt x="220311" y="0"/>
                </a:lnTo>
                <a:lnTo>
                  <a:pt x="220311" y="213101"/>
                </a:lnTo>
                <a:lnTo>
                  <a:pt x="0" y="2131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1108971" y="5773254"/>
            <a:ext cx="256934" cy="48117"/>
          </a:xfrm>
          <a:custGeom>
            <a:avLst/>
            <a:gdLst/>
            <a:ahLst/>
            <a:cxnLst/>
            <a:rect r="r" b="b" t="t" l="l"/>
            <a:pathLst>
              <a:path h="48117" w="256934">
                <a:moveTo>
                  <a:pt x="0" y="0"/>
                </a:moveTo>
                <a:lnTo>
                  <a:pt x="256934" y="0"/>
                </a:lnTo>
                <a:lnTo>
                  <a:pt x="256934" y="48116"/>
                </a:lnTo>
                <a:lnTo>
                  <a:pt x="0" y="481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5400000">
            <a:off x="724977" y="5685703"/>
            <a:ext cx="136772" cy="223219"/>
          </a:xfrm>
          <a:custGeom>
            <a:avLst/>
            <a:gdLst/>
            <a:ahLst/>
            <a:cxnLst/>
            <a:rect r="r" b="b" t="t" l="l"/>
            <a:pathLst>
              <a:path h="223219" w="136772">
                <a:moveTo>
                  <a:pt x="0" y="0"/>
                </a:moveTo>
                <a:lnTo>
                  <a:pt x="136772" y="0"/>
                </a:lnTo>
                <a:lnTo>
                  <a:pt x="136772" y="223218"/>
                </a:lnTo>
                <a:lnTo>
                  <a:pt x="0" y="22321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21" id="21"/>
          <p:cNvGrpSpPr/>
          <p:nvPr/>
        </p:nvGrpSpPr>
        <p:grpSpPr>
          <a:xfrm rot="0">
            <a:off x="69814" y="6151364"/>
            <a:ext cx="9007718" cy="4974040"/>
            <a:chOff x="0" y="0"/>
            <a:chExt cx="12010291" cy="6632053"/>
          </a:xfrm>
        </p:grpSpPr>
        <p:pic>
          <p:nvPicPr>
            <p:cNvPr name="Picture 22" id="22"/>
            <p:cNvPicPr>
              <a:picLocks noChangeAspect="true"/>
            </p:cNvPicPr>
            <p:nvPr/>
          </p:nvPicPr>
          <p:blipFill>
            <a:blip r:embed="rId12"/>
            <a:srcRect l="0" t="8266" r="0" b="8266"/>
            <a:stretch>
              <a:fillRect/>
            </a:stretch>
          </p:blipFill>
          <p:spPr>
            <a:xfrm flipH="false" flipV="false">
              <a:off x="0" y="0"/>
              <a:ext cx="12010291" cy="6632053"/>
            </a:xfrm>
            <a:prstGeom prst="rect">
              <a:avLst/>
            </a:prstGeom>
          </p:spPr>
        </p:pic>
      </p:grpSp>
      <p:grpSp>
        <p:nvGrpSpPr>
          <p:cNvPr name="Group 23" id="23"/>
          <p:cNvGrpSpPr/>
          <p:nvPr/>
        </p:nvGrpSpPr>
        <p:grpSpPr>
          <a:xfrm rot="0">
            <a:off x="11652399" y="-383267"/>
            <a:ext cx="7506086" cy="4144842"/>
            <a:chOff x="0" y="0"/>
            <a:chExt cx="10008115" cy="5526456"/>
          </a:xfrm>
        </p:grpSpPr>
        <p:pic>
          <p:nvPicPr>
            <p:cNvPr name="Picture 24" id="24"/>
            <p:cNvPicPr>
              <a:picLocks noChangeAspect="true"/>
            </p:cNvPicPr>
            <p:nvPr/>
          </p:nvPicPr>
          <p:blipFill>
            <a:blip r:embed="rId13"/>
            <a:srcRect l="0" t="11305" r="0" b="11305"/>
            <a:stretch>
              <a:fillRect/>
            </a:stretch>
          </p:blipFill>
          <p:spPr>
            <a:xfrm flipH="false" flipV="false">
              <a:off x="0" y="0"/>
              <a:ext cx="10008115" cy="5526456"/>
            </a:xfrm>
            <a:prstGeom prst="rect">
              <a:avLst/>
            </a:prstGeom>
          </p:spPr>
        </p:pic>
      </p:grpSp>
      <p:grpSp>
        <p:nvGrpSpPr>
          <p:cNvPr name="Group 25" id="25"/>
          <p:cNvGrpSpPr/>
          <p:nvPr/>
        </p:nvGrpSpPr>
        <p:grpSpPr>
          <a:xfrm rot="0">
            <a:off x="3213000" y="1964733"/>
            <a:ext cx="11947672" cy="6443206"/>
            <a:chOff x="0" y="0"/>
            <a:chExt cx="3789919" cy="2043848"/>
          </a:xfrm>
        </p:grpSpPr>
        <p:sp>
          <p:nvSpPr>
            <p:cNvPr name="Freeform 26" id="26"/>
            <p:cNvSpPr/>
            <p:nvPr/>
          </p:nvSpPr>
          <p:spPr>
            <a:xfrm flipH="false" flipV="false" rot="0">
              <a:off x="0" y="0"/>
              <a:ext cx="3789919" cy="2043848"/>
            </a:xfrm>
            <a:custGeom>
              <a:avLst/>
              <a:gdLst/>
              <a:ahLst/>
              <a:cxnLst/>
              <a:rect r="r" b="b" t="t" l="l"/>
              <a:pathLst>
                <a:path h="2043848" w="3789919">
                  <a:moveTo>
                    <a:pt x="0" y="0"/>
                  </a:moveTo>
                  <a:lnTo>
                    <a:pt x="3789919" y="0"/>
                  </a:lnTo>
                  <a:lnTo>
                    <a:pt x="3789919" y="2043848"/>
                  </a:lnTo>
                  <a:lnTo>
                    <a:pt x="0" y="2043848"/>
                  </a:lnTo>
                  <a:close/>
                </a:path>
              </a:pathLst>
            </a:custGeom>
            <a:solidFill>
              <a:srgbClr val="000000"/>
            </a:solidFill>
            <a:ln cap="sq">
              <a:noFill/>
              <a:prstDash val="solid"/>
              <a:miter/>
            </a:ln>
          </p:spPr>
        </p:sp>
        <p:sp>
          <p:nvSpPr>
            <p:cNvPr name="TextBox 27" id="27"/>
            <p:cNvSpPr txBox="true"/>
            <p:nvPr/>
          </p:nvSpPr>
          <p:spPr>
            <a:xfrm>
              <a:off x="0" y="-38100"/>
              <a:ext cx="3789919" cy="2081948"/>
            </a:xfrm>
            <a:prstGeom prst="rect">
              <a:avLst/>
            </a:prstGeom>
          </p:spPr>
          <p:txBody>
            <a:bodyPr anchor="ctr" rtlCol="false" tIns="51227" lIns="51227" bIns="51227" rIns="51227"/>
            <a:lstStyle/>
            <a:p>
              <a:pPr algn="ctr">
                <a:lnSpc>
                  <a:spcPts val="2682"/>
                </a:lnSpc>
              </a:pPr>
            </a:p>
          </p:txBody>
        </p:sp>
      </p:grpSp>
      <p:grpSp>
        <p:nvGrpSpPr>
          <p:cNvPr name="Group 28" id="28"/>
          <p:cNvGrpSpPr/>
          <p:nvPr/>
        </p:nvGrpSpPr>
        <p:grpSpPr>
          <a:xfrm rot="0">
            <a:off x="3127329" y="2853639"/>
            <a:ext cx="11947672" cy="5468629"/>
            <a:chOff x="0" y="0"/>
            <a:chExt cx="3883182" cy="1777391"/>
          </a:xfrm>
        </p:grpSpPr>
        <p:sp>
          <p:nvSpPr>
            <p:cNvPr name="Freeform 29" id="29"/>
            <p:cNvSpPr/>
            <p:nvPr/>
          </p:nvSpPr>
          <p:spPr>
            <a:xfrm flipH="false" flipV="false" rot="0">
              <a:off x="0" y="0"/>
              <a:ext cx="3883182" cy="1777391"/>
            </a:xfrm>
            <a:custGeom>
              <a:avLst/>
              <a:gdLst/>
              <a:ahLst/>
              <a:cxnLst/>
              <a:rect r="r" b="b" t="t" l="l"/>
              <a:pathLst>
                <a:path h="1777391" w="3883182">
                  <a:moveTo>
                    <a:pt x="0" y="0"/>
                  </a:moveTo>
                  <a:lnTo>
                    <a:pt x="3883182" y="0"/>
                  </a:lnTo>
                  <a:lnTo>
                    <a:pt x="3883182" y="1777391"/>
                  </a:lnTo>
                  <a:lnTo>
                    <a:pt x="0" y="1777391"/>
                  </a:lnTo>
                  <a:close/>
                </a:path>
              </a:pathLst>
            </a:custGeom>
            <a:solidFill>
              <a:srgbClr val="FFFFFF"/>
            </a:solidFill>
            <a:ln w="47625" cap="sq">
              <a:solidFill>
                <a:srgbClr val="000000"/>
              </a:solidFill>
              <a:prstDash val="solid"/>
              <a:miter/>
            </a:ln>
          </p:spPr>
        </p:sp>
        <p:sp>
          <p:nvSpPr>
            <p:cNvPr name="TextBox 30" id="30"/>
            <p:cNvSpPr txBox="true"/>
            <p:nvPr/>
          </p:nvSpPr>
          <p:spPr>
            <a:xfrm>
              <a:off x="0" y="-38100"/>
              <a:ext cx="3883182" cy="1815491"/>
            </a:xfrm>
            <a:prstGeom prst="rect">
              <a:avLst/>
            </a:prstGeom>
          </p:spPr>
          <p:txBody>
            <a:bodyPr anchor="ctr" rtlCol="false" tIns="51227" lIns="51227" bIns="51227" rIns="51227"/>
            <a:lstStyle/>
            <a:p>
              <a:pPr algn="ctr">
                <a:lnSpc>
                  <a:spcPts val="2682"/>
                </a:lnSpc>
              </a:pPr>
            </a:p>
          </p:txBody>
        </p:sp>
      </p:grpSp>
      <p:grpSp>
        <p:nvGrpSpPr>
          <p:cNvPr name="Group 31" id="31"/>
          <p:cNvGrpSpPr/>
          <p:nvPr/>
        </p:nvGrpSpPr>
        <p:grpSpPr>
          <a:xfrm rot="0">
            <a:off x="3127329" y="1879062"/>
            <a:ext cx="11947672" cy="1015335"/>
            <a:chOff x="0" y="0"/>
            <a:chExt cx="3883182" cy="330000"/>
          </a:xfrm>
        </p:grpSpPr>
        <p:sp>
          <p:nvSpPr>
            <p:cNvPr name="Freeform 32" id="32"/>
            <p:cNvSpPr/>
            <p:nvPr/>
          </p:nvSpPr>
          <p:spPr>
            <a:xfrm flipH="false" flipV="false" rot="0">
              <a:off x="0" y="0"/>
              <a:ext cx="3883182" cy="330000"/>
            </a:xfrm>
            <a:custGeom>
              <a:avLst/>
              <a:gdLst/>
              <a:ahLst/>
              <a:cxnLst/>
              <a:rect r="r" b="b" t="t" l="l"/>
              <a:pathLst>
                <a:path h="330000" w="3883182">
                  <a:moveTo>
                    <a:pt x="0" y="0"/>
                  </a:moveTo>
                  <a:lnTo>
                    <a:pt x="3883182" y="0"/>
                  </a:lnTo>
                  <a:lnTo>
                    <a:pt x="3883182" y="330000"/>
                  </a:lnTo>
                  <a:lnTo>
                    <a:pt x="0" y="330000"/>
                  </a:lnTo>
                  <a:close/>
                </a:path>
              </a:pathLst>
            </a:custGeom>
            <a:solidFill>
              <a:srgbClr val="AFBAF7"/>
            </a:solidFill>
            <a:ln w="47625" cap="sq">
              <a:solidFill>
                <a:srgbClr val="000000"/>
              </a:solidFill>
              <a:prstDash val="solid"/>
              <a:miter/>
            </a:ln>
          </p:spPr>
        </p:sp>
        <p:sp>
          <p:nvSpPr>
            <p:cNvPr name="TextBox 33" id="33"/>
            <p:cNvSpPr txBox="true"/>
            <p:nvPr/>
          </p:nvSpPr>
          <p:spPr>
            <a:xfrm>
              <a:off x="0" y="-38100"/>
              <a:ext cx="3883182" cy="368100"/>
            </a:xfrm>
            <a:prstGeom prst="rect">
              <a:avLst/>
            </a:prstGeom>
          </p:spPr>
          <p:txBody>
            <a:bodyPr anchor="ctr" rtlCol="false" tIns="51227" lIns="51227" bIns="51227" rIns="51227"/>
            <a:lstStyle/>
            <a:p>
              <a:pPr algn="ctr">
                <a:lnSpc>
                  <a:spcPts val="2682"/>
                </a:lnSpc>
              </a:pPr>
            </a:p>
          </p:txBody>
        </p:sp>
      </p:grpSp>
      <p:grpSp>
        <p:nvGrpSpPr>
          <p:cNvPr name="Group 34" id="34"/>
          <p:cNvGrpSpPr/>
          <p:nvPr/>
        </p:nvGrpSpPr>
        <p:grpSpPr>
          <a:xfrm rot="0">
            <a:off x="5588418" y="2200740"/>
            <a:ext cx="9066137" cy="407763"/>
            <a:chOff x="0" y="0"/>
            <a:chExt cx="9035822" cy="406400"/>
          </a:xfrm>
        </p:grpSpPr>
        <p:sp>
          <p:nvSpPr>
            <p:cNvPr name="Freeform 35" id="35"/>
            <p:cNvSpPr/>
            <p:nvPr/>
          </p:nvSpPr>
          <p:spPr>
            <a:xfrm flipH="false" flipV="false" rot="0">
              <a:off x="0" y="0"/>
              <a:ext cx="9035822" cy="406400"/>
            </a:xfrm>
            <a:custGeom>
              <a:avLst/>
              <a:gdLst/>
              <a:ahLst/>
              <a:cxnLst/>
              <a:rect r="r" b="b" t="t" l="l"/>
              <a:pathLst>
                <a:path h="406400" w="9035822">
                  <a:moveTo>
                    <a:pt x="8832622" y="0"/>
                  </a:moveTo>
                  <a:cubicBezTo>
                    <a:pt x="8944846" y="0"/>
                    <a:pt x="9035822" y="90976"/>
                    <a:pt x="9035822" y="203200"/>
                  </a:cubicBezTo>
                  <a:cubicBezTo>
                    <a:pt x="9035822" y="315424"/>
                    <a:pt x="8944846" y="406400"/>
                    <a:pt x="8832622" y="406400"/>
                  </a:cubicBezTo>
                  <a:lnTo>
                    <a:pt x="203200" y="406400"/>
                  </a:lnTo>
                  <a:cubicBezTo>
                    <a:pt x="90976" y="406400"/>
                    <a:pt x="0" y="315424"/>
                    <a:pt x="0" y="203200"/>
                  </a:cubicBezTo>
                  <a:cubicBezTo>
                    <a:pt x="0" y="90976"/>
                    <a:pt x="90976" y="0"/>
                    <a:pt x="203200" y="0"/>
                  </a:cubicBezTo>
                  <a:close/>
                </a:path>
              </a:pathLst>
            </a:custGeom>
            <a:solidFill>
              <a:srgbClr val="FFFFFF"/>
            </a:solidFill>
            <a:ln w="47625" cap="sq">
              <a:solidFill>
                <a:srgbClr val="000000"/>
              </a:solidFill>
              <a:prstDash val="solid"/>
              <a:miter/>
            </a:ln>
          </p:spPr>
        </p:sp>
        <p:sp>
          <p:nvSpPr>
            <p:cNvPr name="TextBox 36" id="36"/>
            <p:cNvSpPr txBox="true"/>
            <p:nvPr/>
          </p:nvSpPr>
          <p:spPr>
            <a:xfrm>
              <a:off x="0" y="-38100"/>
              <a:ext cx="9035822" cy="444500"/>
            </a:xfrm>
            <a:prstGeom prst="rect">
              <a:avLst/>
            </a:prstGeom>
          </p:spPr>
          <p:txBody>
            <a:bodyPr anchor="ctr" rtlCol="false" tIns="50800" lIns="50800" bIns="50800" rIns="50800"/>
            <a:lstStyle/>
            <a:p>
              <a:pPr algn="ctr">
                <a:lnSpc>
                  <a:spcPts val="2682"/>
                </a:lnSpc>
              </a:pPr>
            </a:p>
          </p:txBody>
        </p:sp>
      </p:grpSp>
      <p:sp>
        <p:nvSpPr>
          <p:cNvPr name="Freeform 37" id="37"/>
          <p:cNvSpPr/>
          <p:nvPr/>
        </p:nvSpPr>
        <p:spPr>
          <a:xfrm flipH="false" flipV="false" rot="0">
            <a:off x="3514741" y="2233949"/>
            <a:ext cx="315900" cy="305561"/>
          </a:xfrm>
          <a:custGeom>
            <a:avLst/>
            <a:gdLst/>
            <a:ahLst/>
            <a:cxnLst/>
            <a:rect r="r" b="b" t="t" l="l"/>
            <a:pathLst>
              <a:path h="305561" w="315900">
                <a:moveTo>
                  <a:pt x="0" y="0"/>
                </a:moveTo>
                <a:lnTo>
                  <a:pt x="315900" y="0"/>
                </a:lnTo>
                <a:lnTo>
                  <a:pt x="315900" y="305561"/>
                </a:lnTo>
                <a:lnTo>
                  <a:pt x="0" y="3055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8" id="38"/>
          <p:cNvSpPr/>
          <p:nvPr/>
        </p:nvSpPr>
        <p:spPr>
          <a:xfrm flipH="false" flipV="false" rot="0">
            <a:off x="4701103" y="2352232"/>
            <a:ext cx="368412" cy="68994"/>
          </a:xfrm>
          <a:custGeom>
            <a:avLst/>
            <a:gdLst/>
            <a:ahLst/>
            <a:cxnLst/>
            <a:rect r="r" b="b" t="t" l="l"/>
            <a:pathLst>
              <a:path h="68994" w="368412">
                <a:moveTo>
                  <a:pt x="0" y="0"/>
                </a:moveTo>
                <a:lnTo>
                  <a:pt x="368412" y="0"/>
                </a:lnTo>
                <a:lnTo>
                  <a:pt x="368412" y="68994"/>
                </a:lnTo>
                <a:lnTo>
                  <a:pt x="0" y="689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9" id="39"/>
          <p:cNvSpPr/>
          <p:nvPr/>
        </p:nvSpPr>
        <p:spPr>
          <a:xfrm flipH="false" flipV="false" rot="-5400000">
            <a:off x="4150502" y="2226695"/>
            <a:ext cx="196115" cy="320069"/>
          </a:xfrm>
          <a:custGeom>
            <a:avLst/>
            <a:gdLst/>
            <a:ahLst/>
            <a:cxnLst/>
            <a:rect r="r" b="b" t="t" l="l"/>
            <a:pathLst>
              <a:path h="320069" w="196115">
                <a:moveTo>
                  <a:pt x="0" y="0"/>
                </a:moveTo>
                <a:lnTo>
                  <a:pt x="196114" y="0"/>
                </a:lnTo>
                <a:lnTo>
                  <a:pt x="196114" y="320069"/>
                </a:lnTo>
                <a:lnTo>
                  <a:pt x="0" y="32006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40" id="40"/>
          <p:cNvSpPr/>
          <p:nvPr/>
        </p:nvSpPr>
        <p:spPr>
          <a:xfrm flipH="false" flipV="false" rot="0">
            <a:off x="-27027" y="2345407"/>
            <a:ext cx="3154355" cy="2971403"/>
          </a:xfrm>
          <a:custGeom>
            <a:avLst/>
            <a:gdLst/>
            <a:ahLst/>
            <a:cxnLst/>
            <a:rect r="r" b="b" t="t" l="l"/>
            <a:pathLst>
              <a:path h="2971403" w="3154355">
                <a:moveTo>
                  <a:pt x="0" y="0"/>
                </a:moveTo>
                <a:lnTo>
                  <a:pt x="3154356" y="0"/>
                </a:lnTo>
                <a:lnTo>
                  <a:pt x="3154356" y="2971403"/>
                </a:lnTo>
                <a:lnTo>
                  <a:pt x="0" y="297140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41" id="41"/>
          <p:cNvSpPr/>
          <p:nvPr/>
        </p:nvSpPr>
        <p:spPr>
          <a:xfrm flipH="false" flipV="false" rot="0">
            <a:off x="11075677" y="7069961"/>
            <a:ext cx="3238630" cy="3217039"/>
          </a:xfrm>
          <a:custGeom>
            <a:avLst/>
            <a:gdLst/>
            <a:ahLst/>
            <a:cxnLst/>
            <a:rect r="r" b="b" t="t" l="l"/>
            <a:pathLst>
              <a:path h="3217039" w="3238630">
                <a:moveTo>
                  <a:pt x="0" y="0"/>
                </a:moveTo>
                <a:lnTo>
                  <a:pt x="3238629" y="0"/>
                </a:lnTo>
                <a:lnTo>
                  <a:pt x="3238629" y="3217039"/>
                </a:lnTo>
                <a:lnTo>
                  <a:pt x="0" y="321703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42" id="42"/>
          <p:cNvSpPr/>
          <p:nvPr/>
        </p:nvSpPr>
        <p:spPr>
          <a:xfrm flipH="false" flipV="false" rot="0">
            <a:off x="15004467" y="4060722"/>
            <a:ext cx="3460847" cy="3498136"/>
          </a:xfrm>
          <a:custGeom>
            <a:avLst/>
            <a:gdLst/>
            <a:ahLst/>
            <a:cxnLst/>
            <a:rect r="r" b="b" t="t" l="l"/>
            <a:pathLst>
              <a:path h="3498136" w="3460847">
                <a:moveTo>
                  <a:pt x="0" y="0"/>
                </a:moveTo>
                <a:lnTo>
                  <a:pt x="3460847" y="0"/>
                </a:lnTo>
                <a:lnTo>
                  <a:pt x="3460847" y="3498136"/>
                </a:lnTo>
                <a:lnTo>
                  <a:pt x="0" y="3498136"/>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43" id="43"/>
          <p:cNvSpPr txBox="true"/>
          <p:nvPr/>
        </p:nvSpPr>
        <p:spPr>
          <a:xfrm rot="0">
            <a:off x="3514741" y="3241901"/>
            <a:ext cx="11139814" cy="2171320"/>
          </a:xfrm>
          <a:prstGeom prst="rect">
            <a:avLst/>
          </a:prstGeom>
        </p:spPr>
        <p:txBody>
          <a:bodyPr anchor="t" rtlCol="false" tIns="0" lIns="0" bIns="0" rIns="0">
            <a:spAutoFit/>
          </a:bodyPr>
          <a:lstStyle/>
          <a:p>
            <a:pPr algn="ctr">
              <a:lnSpc>
                <a:spcPts val="5733"/>
              </a:lnSpc>
            </a:pPr>
            <a:r>
              <a:rPr lang="en-US" sz="4900">
                <a:solidFill>
                  <a:srgbClr val="000000"/>
                </a:solidFill>
                <a:latin typeface="Shrikhand"/>
                <a:ea typeface="Shrikhand"/>
                <a:cs typeface="Shrikhand"/>
                <a:sym typeface="Shrikhand"/>
              </a:rPr>
              <a:t>K-Bliver: Utilization of K-means Clustering in Liver Ailment Detection</a:t>
            </a:r>
          </a:p>
        </p:txBody>
      </p:sp>
      <p:sp>
        <p:nvSpPr>
          <p:cNvPr name="TextBox 44" id="44"/>
          <p:cNvSpPr txBox="true"/>
          <p:nvPr/>
        </p:nvSpPr>
        <p:spPr>
          <a:xfrm rot="0">
            <a:off x="3720456" y="5624086"/>
            <a:ext cx="10932760" cy="1624211"/>
          </a:xfrm>
          <a:prstGeom prst="rect">
            <a:avLst/>
          </a:prstGeom>
        </p:spPr>
        <p:txBody>
          <a:bodyPr anchor="t" rtlCol="false" tIns="0" lIns="0" bIns="0" rIns="0">
            <a:spAutoFit/>
          </a:bodyPr>
          <a:lstStyle/>
          <a:p>
            <a:pPr algn="ctr">
              <a:lnSpc>
                <a:spcPts val="4059"/>
              </a:lnSpc>
            </a:pPr>
            <a:r>
              <a:rPr lang="en-US" sz="2899" spc="-57">
                <a:solidFill>
                  <a:srgbClr val="000000"/>
                </a:solidFill>
                <a:latin typeface="Courier Prime Bold"/>
                <a:ea typeface="Courier Prime Bold"/>
                <a:cs typeface="Courier Prime Bold"/>
                <a:sym typeface="Courier Prime Bold"/>
              </a:rPr>
              <a:t>Group 3: Cacal, Chad R. | Dela Cruz, Alfonso Rafael C. | Palabay, Joven Carl B. | Suyu, Chester T.</a:t>
            </a:r>
          </a:p>
          <a:p>
            <a:pPr algn="ctr" marL="0" indent="0" lvl="0">
              <a:lnSpc>
                <a:spcPts val="4843"/>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5DCFF"/>
        </a:solidFill>
      </p:bgPr>
    </p:bg>
    <p:spTree>
      <p:nvGrpSpPr>
        <p:cNvPr id="1" name=""/>
        <p:cNvGrpSpPr/>
        <p:nvPr/>
      </p:nvGrpSpPr>
      <p:grpSpPr>
        <a:xfrm>
          <a:off x="0" y="0"/>
          <a:ext cx="0" cy="0"/>
          <a:chOff x="0" y="0"/>
          <a:chExt cx="0" cy="0"/>
        </a:xfrm>
      </p:grpSpPr>
      <p:grpSp>
        <p:nvGrpSpPr>
          <p:cNvPr name="Group 2" id="2"/>
          <p:cNvGrpSpPr/>
          <p:nvPr/>
        </p:nvGrpSpPr>
        <p:grpSpPr>
          <a:xfrm rot="0">
            <a:off x="1181100" y="1181100"/>
            <a:ext cx="9182100" cy="8229600"/>
            <a:chOff x="0" y="0"/>
            <a:chExt cx="2418331" cy="2167467"/>
          </a:xfrm>
        </p:grpSpPr>
        <p:sp>
          <p:nvSpPr>
            <p:cNvPr name="Freeform 3" id="3"/>
            <p:cNvSpPr/>
            <p:nvPr/>
          </p:nvSpPr>
          <p:spPr>
            <a:xfrm flipH="false" flipV="false" rot="0">
              <a:off x="0" y="0"/>
              <a:ext cx="2418331" cy="2167467"/>
            </a:xfrm>
            <a:custGeom>
              <a:avLst/>
              <a:gdLst/>
              <a:ahLst/>
              <a:cxnLst/>
              <a:rect r="r" b="b" t="t" l="l"/>
              <a:pathLst>
                <a:path h="2167467" w="2418331">
                  <a:moveTo>
                    <a:pt x="0" y="0"/>
                  </a:moveTo>
                  <a:lnTo>
                    <a:pt x="2418331" y="0"/>
                  </a:lnTo>
                  <a:lnTo>
                    <a:pt x="2418331" y="2167467"/>
                  </a:lnTo>
                  <a:lnTo>
                    <a:pt x="0" y="2167467"/>
                  </a:lnTo>
                  <a:close/>
                </a:path>
              </a:pathLst>
            </a:custGeom>
            <a:solidFill>
              <a:srgbClr val="000000"/>
            </a:solidFill>
            <a:ln w="47625" cap="sq">
              <a:solidFill>
                <a:srgbClr val="000000"/>
              </a:solidFill>
              <a:prstDash val="solid"/>
              <a:miter/>
            </a:ln>
          </p:spPr>
        </p:sp>
        <p:sp>
          <p:nvSpPr>
            <p:cNvPr name="TextBox 4" id="4"/>
            <p:cNvSpPr txBox="true"/>
            <p:nvPr/>
          </p:nvSpPr>
          <p:spPr>
            <a:xfrm>
              <a:off x="0" y="-38100"/>
              <a:ext cx="2418331" cy="2205567"/>
            </a:xfrm>
            <a:prstGeom prst="rect">
              <a:avLst/>
            </a:prstGeom>
          </p:spPr>
          <p:txBody>
            <a:bodyPr anchor="ctr" rtlCol="false" tIns="50800" lIns="50800" bIns="50800" rIns="50800"/>
            <a:lstStyle/>
            <a:p>
              <a:pPr algn="ctr">
                <a:lnSpc>
                  <a:spcPts val="2682"/>
                </a:lnSpc>
              </a:pPr>
            </a:p>
          </p:txBody>
        </p:sp>
      </p:grpSp>
      <p:sp>
        <p:nvSpPr>
          <p:cNvPr name="Freeform 5" id="5"/>
          <p:cNvSpPr/>
          <p:nvPr/>
        </p:nvSpPr>
        <p:spPr>
          <a:xfrm flipH="false" flipV="false" rot="0">
            <a:off x="10583" y="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125383"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028700" y="1028700"/>
            <a:ext cx="9182100" cy="8229600"/>
            <a:chOff x="0" y="0"/>
            <a:chExt cx="2418331" cy="2167467"/>
          </a:xfrm>
        </p:grpSpPr>
        <p:sp>
          <p:nvSpPr>
            <p:cNvPr name="Freeform 8" id="8"/>
            <p:cNvSpPr/>
            <p:nvPr/>
          </p:nvSpPr>
          <p:spPr>
            <a:xfrm flipH="false" flipV="false" rot="0">
              <a:off x="0" y="0"/>
              <a:ext cx="2418331" cy="2167467"/>
            </a:xfrm>
            <a:custGeom>
              <a:avLst/>
              <a:gdLst/>
              <a:ahLst/>
              <a:cxnLst/>
              <a:rect r="r" b="b" t="t" l="l"/>
              <a:pathLst>
                <a:path h="2167467" w="2418331">
                  <a:moveTo>
                    <a:pt x="0" y="0"/>
                  </a:moveTo>
                  <a:lnTo>
                    <a:pt x="2418331" y="0"/>
                  </a:lnTo>
                  <a:lnTo>
                    <a:pt x="2418331" y="2167467"/>
                  </a:lnTo>
                  <a:lnTo>
                    <a:pt x="0" y="2167467"/>
                  </a:lnTo>
                  <a:close/>
                </a:path>
              </a:pathLst>
            </a:custGeom>
            <a:solidFill>
              <a:srgbClr val="FFFFFF"/>
            </a:solidFill>
            <a:ln w="47625" cap="sq">
              <a:solidFill>
                <a:srgbClr val="000000"/>
              </a:solidFill>
              <a:prstDash val="solid"/>
              <a:miter/>
            </a:ln>
          </p:spPr>
        </p:sp>
        <p:sp>
          <p:nvSpPr>
            <p:cNvPr name="TextBox 9" id="9"/>
            <p:cNvSpPr txBox="true"/>
            <p:nvPr/>
          </p:nvSpPr>
          <p:spPr>
            <a:xfrm>
              <a:off x="0" y="-38100"/>
              <a:ext cx="2418331" cy="2205567"/>
            </a:xfrm>
            <a:prstGeom prst="rect">
              <a:avLst/>
            </a:prstGeom>
          </p:spPr>
          <p:txBody>
            <a:bodyPr anchor="ctr" rtlCol="false" tIns="50800" lIns="50800" bIns="50800" rIns="50800"/>
            <a:lstStyle/>
            <a:p>
              <a:pPr algn="ctr">
                <a:lnSpc>
                  <a:spcPts val="2682"/>
                </a:lnSpc>
              </a:pPr>
            </a:p>
          </p:txBody>
        </p:sp>
      </p:grpSp>
      <p:sp>
        <p:nvSpPr>
          <p:cNvPr name="Freeform 10" id="10"/>
          <p:cNvSpPr/>
          <p:nvPr/>
        </p:nvSpPr>
        <p:spPr>
          <a:xfrm flipH="true" flipV="false" rot="0">
            <a:off x="13225207" y="-178202"/>
            <a:ext cx="6086982" cy="4114800"/>
          </a:xfrm>
          <a:custGeom>
            <a:avLst/>
            <a:gdLst/>
            <a:ahLst/>
            <a:cxnLst/>
            <a:rect r="r" b="b" t="t" l="l"/>
            <a:pathLst>
              <a:path h="4114800" w="6086982">
                <a:moveTo>
                  <a:pt x="6086982" y="0"/>
                </a:moveTo>
                <a:lnTo>
                  <a:pt x="0" y="0"/>
                </a:lnTo>
                <a:lnTo>
                  <a:pt x="0" y="4114800"/>
                </a:lnTo>
                <a:lnTo>
                  <a:pt x="6086982" y="4114800"/>
                </a:lnTo>
                <a:lnTo>
                  <a:pt x="6086982" y="0"/>
                </a:lnTo>
                <a:close/>
              </a:path>
            </a:pathLst>
          </a:custGeom>
          <a:blipFill>
            <a:blip r:embed="rId4">
              <a:alphaModFix amt="32999"/>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true" rot="0">
            <a:off x="-1862391" y="6826089"/>
            <a:ext cx="6086982" cy="4114800"/>
          </a:xfrm>
          <a:custGeom>
            <a:avLst/>
            <a:gdLst/>
            <a:ahLst/>
            <a:cxnLst/>
            <a:rect r="r" b="b" t="t" l="l"/>
            <a:pathLst>
              <a:path h="4114800" w="6086982">
                <a:moveTo>
                  <a:pt x="0" y="4114800"/>
                </a:moveTo>
                <a:lnTo>
                  <a:pt x="6086982" y="4114800"/>
                </a:lnTo>
                <a:lnTo>
                  <a:pt x="6086982" y="0"/>
                </a:lnTo>
                <a:lnTo>
                  <a:pt x="0" y="0"/>
                </a:lnTo>
                <a:lnTo>
                  <a:pt x="0" y="4114800"/>
                </a:lnTo>
                <a:close/>
              </a:path>
            </a:pathLst>
          </a:custGeom>
          <a:blipFill>
            <a:blip r:embed="rId4">
              <a:alphaModFix amt="32999"/>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1194681" y="6871309"/>
            <a:ext cx="4410606" cy="2413805"/>
          </a:xfrm>
          <a:custGeom>
            <a:avLst/>
            <a:gdLst/>
            <a:ahLst/>
            <a:cxnLst/>
            <a:rect r="r" b="b" t="t" l="l"/>
            <a:pathLst>
              <a:path h="2413805" w="4410606">
                <a:moveTo>
                  <a:pt x="0" y="0"/>
                </a:moveTo>
                <a:lnTo>
                  <a:pt x="4410607" y="0"/>
                </a:lnTo>
                <a:lnTo>
                  <a:pt x="4410607" y="2413805"/>
                </a:lnTo>
                <a:lnTo>
                  <a:pt x="0" y="24138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3115394" y="6871309"/>
            <a:ext cx="4410606" cy="2413805"/>
          </a:xfrm>
          <a:custGeom>
            <a:avLst/>
            <a:gdLst/>
            <a:ahLst/>
            <a:cxnLst/>
            <a:rect r="r" b="b" t="t" l="l"/>
            <a:pathLst>
              <a:path h="2413805" w="4410606">
                <a:moveTo>
                  <a:pt x="0" y="0"/>
                </a:moveTo>
                <a:lnTo>
                  <a:pt x="4410606" y="0"/>
                </a:lnTo>
                <a:lnTo>
                  <a:pt x="4410606" y="2413805"/>
                </a:lnTo>
                <a:lnTo>
                  <a:pt x="0" y="24138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3134444" y="1194563"/>
            <a:ext cx="4410606" cy="2413805"/>
          </a:xfrm>
          <a:custGeom>
            <a:avLst/>
            <a:gdLst/>
            <a:ahLst/>
            <a:cxnLst/>
            <a:rect r="r" b="b" t="t" l="l"/>
            <a:pathLst>
              <a:path h="2413805" w="4410606">
                <a:moveTo>
                  <a:pt x="0" y="0"/>
                </a:moveTo>
                <a:lnTo>
                  <a:pt x="4410606" y="0"/>
                </a:lnTo>
                <a:lnTo>
                  <a:pt x="4410606" y="2413804"/>
                </a:lnTo>
                <a:lnTo>
                  <a:pt x="0" y="2413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1194681" y="4012235"/>
            <a:ext cx="4410606" cy="2413805"/>
          </a:xfrm>
          <a:custGeom>
            <a:avLst/>
            <a:gdLst/>
            <a:ahLst/>
            <a:cxnLst/>
            <a:rect r="r" b="b" t="t" l="l"/>
            <a:pathLst>
              <a:path h="2413805" w="4410606">
                <a:moveTo>
                  <a:pt x="0" y="0"/>
                </a:moveTo>
                <a:lnTo>
                  <a:pt x="4410607" y="0"/>
                </a:lnTo>
                <a:lnTo>
                  <a:pt x="4410607" y="2413804"/>
                </a:lnTo>
                <a:lnTo>
                  <a:pt x="0" y="2413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3115394" y="4012235"/>
            <a:ext cx="4410606" cy="2413805"/>
          </a:xfrm>
          <a:custGeom>
            <a:avLst/>
            <a:gdLst/>
            <a:ahLst/>
            <a:cxnLst/>
            <a:rect r="r" b="b" t="t" l="l"/>
            <a:pathLst>
              <a:path h="2413805" w="4410606">
                <a:moveTo>
                  <a:pt x="0" y="0"/>
                </a:moveTo>
                <a:lnTo>
                  <a:pt x="4410606" y="0"/>
                </a:lnTo>
                <a:lnTo>
                  <a:pt x="4410606" y="2413804"/>
                </a:lnTo>
                <a:lnTo>
                  <a:pt x="0" y="2413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7" id="17"/>
          <p:cNvGrpSpPr/>
          <p:nvPr/>
        </p:nvGrpSpPr>
        <p:grpSpPr>
          <a:xfrm rot="0">
            <a:off x="1028700" y="1028700"/>
            <a:ext cx="9182100" cy="897884"/>
            <a:chOff x="0" y="0"/>
            <a:chExt cx="3374705" cy="330000"/>
          </a:xfrm>
        </p:grpSpPr>
        <p:sp>
          <p:nvSpPr>
            <p:cNvPr name="Freeform 18" id="18"/>
            <p:cNvSpPr/>
            <p:nvPr/>
          </p:nvSpPr>
          <p:spPr>
            <a:xfrm flipH="false" flipV="false" rot="0">
              <a:off x="0" y="0"/>
              <a:ext cx="3374705" cy="330000"/>
            </a:xfrm>
            <a:custGeom>
              <a:avLst/>
              <a:gdLst/>
              <a:ahLst/>
              <a:cxnLst/>
              <a:rect r="r" b="b" t="t" l="l"/>
              <a:pathLst>
                <a:path h="330000" w="3374705">
                  <a:moveTo>
                    <a:pt x="0" y="0"/>
                  </a:moveTo>
                  <a:lnTo>
                    <a:pt x="3374705" y="0"/>
                  </a:lnTo>
                  <a:lnTo>
                    <a:pt x="3374705" y="330000"/>
                  </a:lnTo>
                  <a:lnTo>
                    <a:pt x="0" y="330000"/>
                  </a:lnTo>
                  <a:close/>
                </a:path>
              </a:pathLst>
            </a:custGeom>
            <a:solidFill>
              <a:srgbClr val="2B5974"/>
            </a:solidFill>
            <a:ln w="47625" cap="sq">
              <a:solidFill>
                <a:srgbClr val="000000"/>
              </a:solidFill>
              <a:prstDash val="solid"/>
              <a:miter/>
            </a:ln>
          </p:spPr>
        </p:sp>
        <p:sp>
          <p:nvSpPr>
            <p:cNvPr name="TextBox 19" id="19"/>
            <p:cNvSpPr txBox="true"/>
            <p:nvPr/>
          </p:nvSpPr>
          <p:spPr>
            <a:xfrm>
              <a:off x="0" y="-38100"/>
              <a:ext cx="3374705" cy="368100"/>
            </a:xfrm>
            <a:prstGeom prst="rect">
              <a:avLst/>
            </a:prstGeom>
          </p:spPr>
          <p:txBody>
            <a:bodyPr anchor="ctr" rtlCol="false" tIns="51227" lIns="51227" bIns="51227" rIns="51227"/>
            <a:lstStyle/>
            <a:p>
              <a:pPr algn="ctr">
                <a:lnSpc>
                  <a:spcPts val="2682"/>
                </a:lnSpc>
              </a:pPr>
            </a:p>
          </p:txBody>
        </p:sp>
      </p:grpSp>
      <p:grpSp>
        <p:nvGrpSpPr>
          <p:cNvPr name="Group 20" id="20"/>
          <p:cNvGrpSpPr/>
          <p:nvPr/>
        </p:nvGrpSpPr>
        <p:grpSpPr>
          <a:xfrm rot="0">
            <a:off x="3136296" y="1313168"/>
            <a:ext cx="6667254" cy="360594"/>
            <a:chOff x="0" y="0"/>
            <a:chExt cx="7514183" cy="406400"/>
          </a:xfrm>
        </p:grpSpPr>
        <p:sp>
          <p:nvSpPr>
            <p:cNvPr name="Freeform 21" id="21"/>
            <p:cNvSpPr/>
            <p:nvPr/>
          </p:nvSpPr>
          <p:spPr>
            <a:xfrm flipH="false" flipV="false" rot="0">
              <a:off x="0" y="0"/>
              <a:ext cx="7514182" cy="406400"/>
            </a:xfrm>
            <a:custGeom>
              <a:avLst/>
              <a:gdLst/>
              <a:ahLst/>
              <a:cxnLst/>
              <a:rect r="r" b="b" t="t" l="l"/>
              <a:pathLst>
                <a:path h="406400" w="7514182">
                  <a:moveTo>
                    <a:pt x="7310982" y="0"/>
                  </a:moveTo>
                  <a:cubicBezTo>
                    <a:pt x="7423207" y="0"/>
                    <a:pt x="7514182" y="90976"/>
                    <a:pt x="7514182" y="203200"/>
                  </a:cubicBezTo>
                  <a:cubicBezTo>
                    <a:pt x="7514182" y="315424"/>
                    <a:pt x="7423207" y="406400"/>
                    <a:pt x="7310982" y="406400"/>
                  </a:cubicBezTo>
                  <a:lnTo>
                    <a:pt x="203200" y="406400"/>
                  </a:lnTo>
                  <a:cubicBezTo>
                    <a:pt x="90976" y="406400"/>
                    <a:pt x="0" y="315424"/>
                    <a:pt x="0" y="203200"/>
                  </a:cubicBezTo>
                  <a:cubicBezTo>
                    <a:pt x="0" y="90976"/>
                    <a:pt x="90976" y="0"/>
                    <a:pt x="203200" y="0"/>
                  </a:cubicBezTo>
                  <a:close/>
                </a:path>
              </a:pathLst>
            </a:custGeom>
            <a:solidFill>
              <a:srgbClr val="FFFFFF"/>
            </a:solidFill>
            <a:ln w="47625" cap="sq">
              <a:solidFill>
                <a:srgbClr val="000000"/>
              </a:solidFill>
              <a:prstDash val="solid"/>
              <a:miter/>
            </a:ln>
          </p:spPr>
        </p:sp>
        <p:sp>
          <p:nvSpPr>
            <p:cNvPr name="TextBox 22" id="22"/>
            <p:cNvSpPr txBox="true"/>
            <p:nvPr/>
          </p:nvSpPr>
          <p:spPr>
            <a:xfrm>
              <a:off x="0" y="-38100"/>
              <a:ext cx="7514183" cy="444500"/>
            </a:xfrm>
            <a:prstGeom prst="rect">
              <a:avLst/>
            </a:prstGeom>
          </p:spPr>
          <p:txBody>
            <a:bodyPr anchor="ctr" rtlCol="false" tIns="50800" lIns="50800" bIns="50800" rIns="50800"/>
            <a:lstStyle/>
            <a:p>
              <a:pPr algn="ctr">
                <a:lnSpc>
                  <a:spcPts val="2682"/>
                </a:lnSpc>
              </a:pPr>
            </a:p>
          </p:txBody>
        </p:sp>
      </p:grpSp>
      <p:sp>
        <p:nvSpPr>
          <p:cNvPr name="Freeform 23" id="23"/>
          <p:cNvSpPr/>
          <p:nvPr/>
        </p:nvSpPr>
        <p:spPr>
          <a:xfrm flipH="false" flipV="false" rot="0">
            <a:off x="1428576" y="1342535"/>
            <a:ext cx="279357" cy="270215"/>
          </a:xfrm>
          <a:custGeom>
            <a:avLst/>
            <a:gdLst/>
            <a:ahLst/>
            <a:cxnLst/>
            <a:rect r="r" b="b" t="t" l="l"/>
            <a:pathLst>
              <a:path h="270215" w="279357">
                <a:moveTo>
                  <a:pt x="0" y="0"/>
                </a:moveTo>
                <a:lnTo>
                  <a:pt x="279357" y="0"/>
                </a:lnTo>
                <a:lnTo>
                  <a:pt x="279357" y="270214"/>
                </a:lnTo>
                <a:lnTo>
                  <a:pt x="0" y="2702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0">
            <a:off x="2477703" y="1447136"/>
            <a:ext cx="325795" cy="61013"/>
          </a:xfrm>
          <a:custGeom>
            <a:avLst/>
            <a:gdLst/>
            <a:ahLst/>
            <a:cxnLst/>
            <a:rect r="r" b="b" t="t" l="l"/>
            <a:pathLst>
              <a:path h="61013" w="325795">
                <a:moveTo>
                  <a:pt x="0" y="0"/>
                </a:moveTo>
                <a:lnTo>
                  <a:pt x="325795" y="0"/>
                </a:lnTo>
                <a:lnTo>
                  <a:pt x="325795" y="61012"/>
                </a:lnTo>
                <a:lnTo>
                  <a:pt x="0" y="6101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5" id="25"/>
          <p:cNvSpPr/>
          <p:nvPr/>
        </p:nvSpPr>
        <p:spPr>
          <a:xfrm flipH="false" flipV="false" rot="-5400000">
            <a:off x="1990793" y="1336120"/>
            <a:ext cx="173429" cy="283044"/>
          </a:xfrm>
          <a:custGeom>
            <a:avLst/>
            <a:gdLst/>
            <a:ahLst/>
            <a:cxnLst/>
            <a:rect r="r" b="b" t="t" l="l"/>
            <a:pathLst>
              <a:path h="283044" w="173429">
                <a:moveTo>
                  <a:pt x="0" y="0"/>
                </a:moveTo>
                <a:lnTo>
                  <a:pt x="173429" y="0"/>
                </a:lnTo>
                <a:lnTo>
                  <a:pt x="173429" y="283044"/>
                </a:lnTo>
                <a:lnTo>
                  <a:pt x="0" y="28304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6" id="26"/>
          <p:cNvSpPr/>
          <p:nvPr/>
        </p:nvSpPr>
        <p:spPr>
          <a:xfrm flipH="false" flipV="false" rot="0">
            <a:off x="11213731" y="1194563"/>
            <a:ext cx="4410606" cy="2413805"/>
          </a:xfrm>
          <a:custGeom>
            <a:avLst/>
            <a:gdLst/>
            <a:ahLst/>
            <a:cxnLst/>
            <a:rect r="r" b="b" t="t" l="l"/>
            <a:pathLst>
              <a:path h="2413805" w="4410606">
                <a:moveTo>
                  <a:pt x="0" y="0"/>
                </a:moveTo>
                <a:lnTo>
                  <a:pt x="4410607" y="0"/>
                </a:lnTo>
                <a:lnTo>
                  <a:pt x="4410607" y="2413804"/>
                </a:lnTo>
                <a:lnTo>
                  <a:pt x="0" y="2413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0">
            <a:off x="11213731" y="3192403"/>
            <a:ext cx="6331319" cy="4206995"/>
          </a:xfrm>
          <a:custGeom>
            <a:avLst/>
            <a:gdLst/>
            <a:ahLst/>
            <a:cxnLst/>
            <a:rect r="r" b="b" t="t" l="l"/>
            <a:pathLst>
              <a:path h="4206995" w="6331319">
                <a:moveTo>
                  <a:pt x="0" y="0"/>
                </a:moveTo>
                <a:lnTo>
                  <a:pt x="6331319" y="0"/>
                </a:lnTo>
                <a:lnTo>
                  <a:pt x="6331319" y="4206994"/>
                </a:lnTo>
                <a:lnTo>
                  <a:pt x="0" y="4206994"/>
                </a:lnTo>
                <a:lnTo>
                  <a:pt x="0" y="0"/>
                </a:lnTo>
                <a:close/>
              </a:path>
            </a:pathLst>
          </a:custGeom>
          <a:blipFill>
            <a:blip r:embed="rId14"/>
            <a:stretch>
              <a:fillRect l="0" t="0" r="0" b="0"/>
            </a:stretch>
          </a:blipFill>
        </p:spPr>
      </p:sp>
      <p:sp>
        <p:nvSpPr>
          <p:cNvPr name="TextBox 28" id="28"/>
          <p:cNvSpPr txBox="true"/>
          <p:nvPr/>
        </p:nvSpPr>
        <p:spPr>
          <a:xfrm rot="0">
            <a:off x="1181100" y="2166184"/>
            <a:ext cx="8917360" cy="1390650"/>
          </a:xfrm>
          <a:prstGeom prst="rect">
            <a:avLst/>
          </a:prstGeom>
        </p:spPr>
        <p:txBody>
          <a:bodyPr anchor="t" rtlCol="false" tIns="0" lIns="0" bIns="0" rIns="0">
            <a:spAutoFit/>
          </a:bodyPr>
          <a:lstStyle/>
          <a:p>
            <a:pPr algn="l" marL="0" indent="0" lvl="0">
              <a:lnSpc>
                <a:spcPts val="5520"/>
              </a:lnSpc>
              <a:spcBef>
                <a:spcPct val="0"/>
              </a:spcBef>
            </a:pPr>
            <a:r>
              <a:rPr lang="en-US" sz="4600">
                <a:solidFill>
                  <a:srgbClr val="000000"/>
                </a:solidFill>
                <a:latin typeface="Shrikhand"/>
                <a:ea typeface="Shrikhand"/>
                <a:cs typeface="Shrikhand"/>
                <a:sym typeface="Shrikhand"/>
              </a:rPr>
              <a:t>Image Segmentation with K-means Clustering</a:t>
            </a:r>
          </a:p>
        </p:txBody>
      </p:sp>
      <p:sp>
        <p:nvSpPr>
          <p:cNvPr name="TextBox 29" id="29"/>
          <p:cNvSpPr txBox="true"/>
          <p:nvPr/>
        </p:nvSpPr>
        <p:spPr>
          <a:xfrm rot="0">
            <a:off x="1181100" y="3737809"/>
            <a:ext cx="8622449" cy="4695825"/>
          </a:xfrm>
          <a:prstGeom prst="rect">
            <a:avLst/>
          </a:prstGeom>
        </p:spPr>
        <p:txBody>
          <a:bodyPr anchor="t" rtlCol="false" tIns="0" lIns="0" bIns="0" rIns="0">
            <a:spAutoFit/>
          </a:bodyPr>
          <a:lstStyle/>
          <a:p>
            <a:pPr algn="just">
              <a:lnSpc>
                <a:spcPts val="4199"/>
              </a:lnSpc>
            </a:pPr>
            <a:r>
              <a:rPr lang="en-US" sz="2999">
                <a:solidFill>
                  <a:srgbClr val="000000"/>
                </a:solidFill>
                <a:latin typeface="Courier Prime Bold"/>
                <a:ea typeface="Courier Prime Bold"/>
                <a:cs typeface="Courier Prime Bold"/>
                <a:sym typeface="Courier Prime Bold"/>
              </a:rPr>
              <a:t>Image 1 represents the input: a high-resolution photograph of a butterfly resting on a flower amidst a background of green foliage. This image contains a rich variety of colors and textures, including the bright orange and black of the butterfly's wings, the green leaves, and the colorful flowers.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5DCFF"/>
        </a:solidFill>
      </p:bgPr>
    </p:bg>
    <p:spTree>
      <p:nvGrpSpPr>
        <p:cNvPr id="1" name=""/>
        <p:cNvGrpSpPr/>
        <p:nvPr/>
      </p:nvGrpSpPr>
      <p:grpSpPr>
        <a:xfrm>
          <a:off x="0" y="0"/>
          <a:ext cx="0" cy="0"/>
          <a:chOff x="0" y="0"/>
          <a:chExt cx="0" cy="0"/>
        </a:xfrm>
      </p:grpSpPr>
      <p:grpSp>
        <p:nvGrpSpPr>
          <p:cNvPr name="Group 2" id="2"/>
          <p:cNvGrpSpPr/>
          <p:nvPr/>
        </p:nvGrpSpPr>
        <p:grpSpPr>
          <a:xfrm rot="0">
            <a:off x="1181100" y="1181100"/>
            <a:ext cx="9182100" cy="8229600"/>
            <a:chOff x="0" y="0"/>
            <a:chExt cx="2418331" cy="2167467"/>
          </a:xfrm>
        </p:grpSpPr>
        <p:sp>
          <p:nvSpPr>
            <p:cNvPr name="Freeform 3" id="3"/>
            <p:cNvSpPr/>
            <p:nvPr/>
          </p:nvSpPr>
          <p:spPr>
            <a:xfrm flipH="false" flipV="false" rot="0">
              <a:off x="0" y="0"/>
              <a:ext cx="2418331" cy="2167467"/>
            </a:xfrm>
            <a:custGeom>
              <a:avLst/>
              <a:gdLst/>
              <a:ahLst/>
              <a:cxnLst/>
              <a:rect r="r" b="b" t="t" l="l"/>
              <a:pathLst>
                <a:path h="2167467" w="2418331">
                  <a:moveTo>
                    <a:pt x="0" y="0"/>
                  </a:moveTo>
                  <a:lnTo>
                    <a:pt x="2418331" y="0"/>
                  </a:lnTo>
                  <a:lnTo>
                    <a:pt x="2418331" y="2167467"/>
                  </a:lnTo>
                  <a:lnTo>
                    <a:pt x="0" y="2167467"/>
                  </a:lnTo>
                  <a:close/>
                </a:path>
              </a:pathLst>
            </a:custGeom>
            <a:solidFill>
              <a:srgbClr val="000000"/>
            </a:solidFill>
            <a:ln w="47625" cap="sq">
              <a:solidFill>
                <a:srgbClr val="000000"/>
              </a:solidFill>
              <a:prstDash val="solid"/>
              <a:miter/>
            </a:ln>
          </p:spPr>
        </p:sp>
        <p:sp>
          <p:nvSpPr>
            <p:cNvPr name="TextBox 4" id="4"/>
            <p:cNvSpPr txBox="true"/>
            <p:nvPr/>
          </p:nvSpPr>
          <p:spPr>
            <a:xfrm>
              <a:off x="0" y="-38100"/>
              <a:ext cx="2418331" cy="2205567"/>
            </a:xfrm>
            <a:prstGeom prst="rect">
              <a:avLst/>
            </a:prstGeom>
          </p:spPr>
          <p:txBody>
            <a:bodyPr anchor="ctr" rtlCol="false" tIns="50800" lIns="50800" bIns="50800" rIns="50800"/>
            <a:lstStyle/>
            <a:p>
              <a:pPr algn="ctr">
                <a:lnSpc>
                  <a:spcPts val="2682"/>
                </a:lnSpc>
              </a:pPr>
            </a:p>
          </p:txBody>
        </p:sp>
      </p:grpSp>
      <p:sp>
        <p:nvSpPr>
          <p:cNvPr name="Freeform 5" id="5"/>
          <p:cNvSpPr/>
          <p:nvPr/>
        </p:nvSpPr>
        <p:spPr>
          <a:xfrm flipH="false" flipV="false" rot="0">
            <a:off x="10583" y="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125383"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028700" y="1028700"/>
            <a:ext cx="9182100" cy="8229600"/>
            <a:chOff x="0" y="0"/>
            <a:chExt cx="2418331" cy="2167467"/>
          </a:xfrm>
        </p:grpSpPr>
        <p:sp>
          <p:nvSpPr>
            <p:cNvPr name="Freeform 8" id="8"/>
            <p:cNvSpPr/>
            <p:nvPr/>
          </p:nvSpPr>
          <p:spPr>
            <a:xfrm flipH="false" flipV="false" rot="0">
              <a:off x="0" y="0"/>
              <a:ext cx="2418331" cy="2167467"/>
            </a:xfrm>
            <a:custGeom>
              <a:avLst/>
              <a:gdLst/>
              <a:ahLst/>
              <a:cxnLst/>
              <a:rect r="r" b="b" t="t" l="l"/>
              <a:pathLst>
                <a:path h="2167467" w="2418331">
                  <a:moveTo>
                    <a:pt x="0" y="0"/>
                  </a:moveTo>
                  <a:lnTo>
                    <a:pt x="2418331" y="0"/>
                  </a:lnTo>
                  <a:lnTo>
                    <a:pt x="2418331" y="2167467"/>
                  </a:lnTo>
                  <a:lnTo>
                    <a:pt x="0" y="2167467"/>
                  </a:lnTo>
                  <a:close/>
                </a:path>
              </a:pathLst>
            </a:custGeom>
            <a:solidFill>
              <a:srgbClr val="FFFFFF"/>
            </a:solidFill>
            <a:ln w="47625" cap="sq">
              <a:solidFill>
                <a:srgbClr val="000000"/>
              </a:solidFill>
              <a:prstDash val="solid"/>
              <a:miter/>
            </a:ln>
          </p:spPr>
        </p:sp>
        <p:sp>
          <p:nvSpPr>
            <p:cNvPr name="TextBox 9" id="9"/>
            <p:cNvSpPr txBox="true"/>
            <p:nvPr/>
          </p:nvSpPr>
          <p:spPr>
            <a:xfrm>
              <a:off x="0" y="-38100"/>
              <a:ext cx="2418331" cy="2205567"/>
            </a:xfrm>
            <a:prstGeom prst="rect">
              <a:avLst/>
            </a:prstGeom>
          </p:spPr>
          <p:txBody>
            <a:bodyPr anchor="ctr" rtlCol="false" tIns="50800" lIns="50800" bIns="50800" rIns="50800"/>
            <a:lstStyle/>
            <a:p>
              <a:pPr algn="ctr">
                <a:lnSpc>
                  <a:spcPts val="2682"/>
                </a:lnSpc>
              </a:pPr>
            </a:p>
          </p:txBody>
        </p:sp>
      </p:grpSp>
      <p:sp>
        <p:nvSpPr>
          <p:cNvPr name="Freeform 10" id="10"/>
          <p:cNvSpPr/>
          <p:nvPr/>
        </p:nvSpPr>
        <p:spPr>
          <a:xfrm flipH="true" flipV="false" rot="0">
            <a:off x="13225207" y="-178202"/>
            <a:ext cx="6086982" cy="4114800"/>
          </a:xfrm>
          <a:custGeom>
            <a:avLst/>
            <a:gdLst/>
            <a:ahLst/>
            <a:cxnLst/>
            <a:rect r="r" b="b" t="t" l="l"/>
            <a:pathLst>
              <a:path h="4114800" w="6086982">
                <a:moveTo>
                  <a:pt x="6086982" y="0"/>
                </a:moveTo>
                <a:lnTo>
                  <a:pt x="0" y="0"/>
                </a:lnTo>
                <a:lnTo>
                  <a:pt x="0" y="4114800"/>
                </a:lnTo>
                <a:lnTo>
                  <a:pt x="6086982" y="4114800"/>
                </a:lnTo>
                <a:lnTo>
                  <a:pt x="6086982" y="0"/>
                </a:lnTo>
                <a:close/>
              </a:path>
            </a:pathLst>
          </a:custGeom>
          <a:blipFill>
            <a:blip r:embed="rId4">
              <a:alphaModFix amt="32999"/>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true" rot="0">
            <a:off x="-1862391" y="6826089"/>
            <a:ext cx="6086982" cy="4114800"/>
          </a:xfrm>
          <a:custGeom>
            <a:avLst/>
            <a:gdLst/>
            <a:ahLst/>
            <a:cxnLst/>
            <a:rect r="r" b="b" t="t" l="l"/>
            <a:pathLst>
              <a:path h="4114800" w="6086982">
                <a:moveTo>
                  <a:pt x="0" y="4114800"/>
                </a:moveTo>
                <a:lnTo>
                  <a:pt x="6086982" y="4114800"/>
                </a:lnTo>
                <a:lnTo>
                  <a:pt x="6086982" y="0"/>
                </a:lnTo>
                <a:lnTo>
                  <a:pt x="0" y="0"/>
                </a:lnTo>
                <a:lnTo>
                  <a:pt x="0" y="4114800"/>
                </a:lnTo>
                <a:close/>
              </a:path>
            </a:pathLst>
          </a:custGeom>
          <a:blipFill>
            <a:blip r:embed="rId4">
              <a:alphaModFix amt="32999"/>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1194681" y="6871309"/>
            <a:ext cx="4410606" cy="2413805"/>
          </a:xfrm>
          <a:custGeom>
            <a:avLst/>
            <a:gdLst/>
            <a:ahLst/>
            <a:cxnLst/>
            <a:rect r="r" b="b" t="t" l="l"/>
            <a:pathLst>
              <a:path h="2413805" w="4410606">
                <a:moveTo>
                  <a:pt x="0" y="0"/>
                </a:moveTo>
                <a:lnTo>
                  <a:pt x="4410607" y="0"/>
                </a:lnTo>
                <a:lnTo>
                  <a:pt x="4410607" y="2413805"/>
                </a:lnTo>
                <a:lnTo>
                  <a:pt x="0" y="24138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3115394" y="6871309"/>
            <a:ext cx="4410606" cy="2413805"/>
          </a:xfrm>
          <a:custGeom>
            <a:avLst/>
            <a:gdLst/>
            <a:ahLst/>
            <a:cxnLst/>
            <a:rect r="r" b="b" t="t" l="l"/>
            <a:pathLst>
              <a:path h="2413805" w="4410606">
                <a:moveTo>
                  <a:pt x="0" y="0"/>
                </a:moveTo>
                <a:lnTo>
                  <a:pt x="4410606" y="0"/>
                </a:lnTo>
                <a:lnTo>
                  <a:pt x="4410606" y="2413805"/>
                </a:lnTo>
                <a:lnTo>
                  <a:pt x="0" y="24138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3134444" y="1194563"/>
            <a:ext cx="4410606" cy="2413805"/>
          </a:xfrm>
          <a:custGeom>
            <a:avLst/>
            <a:gdLst/>
            <a:ahLst/>
            <a:cxnLst/>
            <a:rect r="r" b="b" t="t" l="l"/>
            <a:pathLst>
              <a:path h="2413805" w="4410606">
                <a:moveTo>
                  <a:pt x="0" y="0"/>
                </a:moveTo>
                <a:lnTo>
                  <a:pt x="4410606" y="0"/>
                </a:lnTo>
                <a:lnTo>
                  <a:pt x="4410606" y="2413804"/>
                </a:lnTo>
                <a:lnTo>
                  <a:pt x="0" y="2413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1194681" y="4012235"/>
            <a:ext cx="4410606" cy="2413805"/>
          </a:xfrm>
          <a:custGeom>
            <a:avLst/>
            <a:gdLst/>
            <a:ahLst/>
            <a:cxnLst/>
            <a:rect r="r" b="b" t="t" l="l"/>
            <a:pathLst>
              <a:path h="2413805" w="4410606">
                <a:moveTo>
                  <a:pt x="0" y="0"/>
                </a:moveTo>
                <a:lnTo>
                  <a:pt x="4410607" y="0"/>
                </a:lnTo>
                <a:lnTo>
                  <a:pt x="4410607" y="2413804"/>
                </a:lnTo>
                <a:lnTo>
                  <a:pt x="0" y="2413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3115394" y="4012235"/>
            <a:ext cx="4410606" cy="2413805"/>
          </a:xfrm>
          <a:custGeom>
            <a:avLst/>
            <a:gdLst/>
            <a:ahLst/>
            <a:cxnLst/>
            <a:rect r="r" b="b" t="t" l="l"/>
            <a:pathLst>
              <a:path h="2413805" w="4410606">
                <a:moveTo>
                  <a:pt x="0" y="0"/>
                </a:moveTo>
                <a:lnTo>
                  <a:pt x="4410606" y="0"/>
                </a:lnTo>
                <a:lnTo>
                  <a:pt x="4410606" y="2413804"/>
                </a:lnTo>
                <a:lnTo>
                  <a:pt x="0" y="2413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7" id="17"/>
          <p:cNvGrpSpPr/>
          <p:nvPr/>
        </p:nvGrpSpPr>
        <p:grpSpPr>
          <a:xfrm rot="0">
            <a:off x="1028700" y="1028700"/>
            <a:ext cx="9182100" cy="897884"/>
            <a:chOff x="0" y="0"/>
            <a:chExt cx="3374705" cy="330000"/>
          </a:xfrm>
        </p:grpSpPr>
        <p:sp>
          <p:nvSpPr>
            <p:cNvPr name="Freeform 18" id="18"/>
            <p:cNvSpPr/>
            <p:nvPr/>
          </p:nvSpPr>
          <p:spPr>
            <a:xfrm flipH="false" flipV="false" rot="0">
              <a:off x="0" y="0"/>
              <a:ext cx="3374705" cy="330000"/>
            </a:xfrm>
            <a:custGeom>
              <a:avLst/>
              <a:gdLst/>
              <a:ahLst/>
              <a:cxnLst/>
              <a:rect r="r" b="b" t="t" l="l"/>
              <a:pathLst>
                <a:path h="330000" w="3374705">
                  <a:moveTo>
                    <a:pt x="0" y="0"/>
                  </a:moveTo>
                  <a:lnTo>
                    <a:pt x="3374705" y="0"/>
                  </a:lnTo>
                  <a:lnTo>
                    <a:pt x="3374705" y="330000"/>
                  </a:lnTo>
                  <a:lnTo>
                    <a:pt x="0" y="330000"/>
                  </a:lnTo>
                  <a:close/>
                </a:path>
              </a:pathLst>
            </a:custGeom>
            <a:solidFill>
              <a:srgbClr val="2B5974"/>
            </a:solidFill>
            <a:ln w="47625" cap="sq">
              <a:solidFill>
                <a:srgbClr val="000000"/>
              </a:solidFill>
              <a:prstDash val="solid"/>
              <a:miter/>
            </a:ln>
          </p:spPr>
        </p:sp>
        <p:sp>
          <p:nvSpPr>
            <p:cNvPr name="TextBox 19" id="19"/>
            <p:cNvSpPr txBox="true"/>
            <p:nvPr/>
          </p:nvSpPr>
          <p:spPr>
            <a:xfrm>
              <a:off x="0" y="-38100"/>
              <a:ext cx="3374705" cy="368100"/>
            </a:xfrm>
            <a:prstGeom prst="rect">
              <a:avLst/>
            </a:prstGeom>
          </p:spPr>
          <p:txBody>
            <a:bodyPr anchor="ctr" rtlCol="false" tIns="51227" lIns="51227" bIns="51227" rIns="51227"/>
            <a:lstStyle/>
            <a:p>
              <a:pPr algn="ctr">
                <a:lnSpc>
                  <a:spcPts val="2682"/>
                </a:lnSpc>
              </a:pPr>
            </a:p>
          </p:txBody>
        </p:sp>
      </p:grpSp>
      <p:grpSp>
        <p:nvGrpSpPr>
          <p:cNvPr name="Group 20" id="20"/>
          <p:cNvGrpSpPr/>
          <p:nvPr/>
        </p:nvGrpSpPr>
        <p:grpSpPr>
          <a:xfrm rot="0">
            <a:off x="3136296" y="1313168"/>
            <a:ext cx="6667254" cy="360594"/>
            <a:chOff x="0" y="0"/>
            <a:chExt cx="7514183" cy="406400"/>
          </a:xfrm>
        </p:grpSpPr>
        <p:sp>
          <p:nvSpPr>
            <p:cNvPr name="Freeform 21" id="21"/>
            <p:cNvSpPr/>
            <p:nvPr/>
          </p:nvSpPr>
          <p:spPr>
            <a:xfrm flipH="false" flipV="false" rot="0">
              <a:off x="0" y="0"/>
              <a:ext cx="7514182" cy="406400"/>
            </a:xfrm>
            <a:custGeom>
              <a:avLst/>
              <a:gdLst/>
              <a:ahLst/>
              <a:cxnLst/>
              <a:rect r="r" b="b" t="t" l="l"/>
              <a:pathLst>
                <a:path h="406400" w="7514182">
                  <a:moveTo>
                    <a:pt x="7310982" y="0"/>
                  </a:moveTo>
                  <a:cubicBezTo>
                    <a:pt x="7423207" y="0"/>
                    <a:pt x="7514182" y="90976"/>
                    <a:pt x="7514182" y="203200"/>
                  </a:cubicBezTo>
                  <a:cubicBezTo>
                    <a:pt x="7514182" y="315424"/>
                    <a:pt x="7423207" y="406400"/>
                    <a:pt x="7310982" y="406400"/>
                  </a:cubicBezTo>
                  <a:lnTo>
                    <a:pt x="203200" y="406400"/>
                  </a:lnTo>
                  <a:cubicBezTo>
                    <a:pt x="90976" y="406400"/>
                    <a:pt x="0" y="315424"/>
                    <a:pt x="0" y="203200"/>
                  </a:cubicBezTo>
                  <a:cubicBezTo>
                    <a:pt x="0" y="90976"/>
                    <a:pt x="90976" y="0"/>
                    <a:pt x="203200" y="0"/>
                  </a:cubicBezTo>
                  <a:close/>
                </a:path>
              </a:pathLst>
            </a:custGeom>
            <a:solidFill>
              <a:srgbClr val="FFFFFF"/>
            </a:solidFill>
            <a:ln w="47625" cap="sq">
              <a:solidFill>
                <a:srgbClr val="000000"/>
              </a:solidFill>
              <a:prstDash val="solid"/>
              <a:miter/>
            </a:ln>
          </p:spPr>
        </p:sp>
        <p:sp>
          <p:nvSpPr>
            <p:cNvPr name="TextBox 22" id="22"/>
            <p:cNvSpPr txBox="true"/>
            <p:nvPr/>
          </p:nvSpPr>
          <p:spPr>
            <a:xfrm>
              <a:off x="0" y="-38100"/>
              <a:ext cx="7514183" cy="444500"/>
            </a:xfrm>
            <a:prstGeom prst="rect">
              <a:avLst/>
            </a:prstGeom>
          </p:spPr>
          <p:txBody>
            <a:bodyPr anchor="ctr" rtlCol="false" tIns="50800" lIns="50800" bIns="50800" rIns="50800"/>
            <a:lstStyle/>
            <a:p>
              <a:pPr algn="ctr">
                <a:lnSpc>
                  <a:spcPts val="2682"/>
                </a:lnSpc>
              </a:pPr>
            </a:p>
          </p:txBody>
        </p:sp>
      </p:grpSp>
      <p:sp>
        <p:nvSpPr>
          <p:cNvPr name="Freeform 23" id="23"/>
          <p:cNvSpPr/>
          <p:nvPr/>
        </p:nvSpPr>
        <p:spPr>
          <a:xfrm flipH="false" flipV="false" rot="0">
            <a:off x="1428576" y="1342535"/>
            <a:ext cx="279357" cy="270215"/>
          </a:xfrm>
          <a:custGeom>
            <a:avLst/>
            <a:gdLst/>
            <a:ahLst/>
            <a:cxnLst/>
            <a:rect r="r" b="b" t="t" l="l"/>
            <a:pathLst>
              <a:path h="270215" w="279357">
                <a:moveTo>
                  <a:pt x="0" y="0"/>
                </a:moveTo>
                <a:lnTo>
                  <a:pt x="279357" y="0"/>
                </a:lnTo>
                <a:lnTo>
                  <a:pt x="279357" y="270214"/>
                </a:lnTo>
                <a:lnTo>
                  <a:pt x="0" y="2702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0">
            <a:off x="2477703" y="1447136"/>
            <a:ext cx="325795" cy="61013"/>
          </a:xfrm>
          <a:custGeom>
            <a:avLst/>
            <a:gdLst/>
            <a:ahLst/>
            <a:cxnLst/>
            <a:rect r="r" b="b" t="t" l="l"/>
            <a:pathLst>
              <a:path h="61013" w="325795">
                <a:moveTo>
                  <a:pt x="0" y="0"/>
                </a:moveTo>
                <a:lnTo>
                  <a:pt x="325795" y="0"/>
                </a:lnTo>
                <a:lnTo>
                  <a:pt x="325795" y="61012"/>
                </a:lnTo>
                <a:lnTo>
                  <a:pt x="0" y="6101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5" id="25"/>
          <p:cNvSpPr/>
          <p:nvPr/>
        </p:nvSpPr>
        <p:spPr>
          <a:xfrm flipH="false" flipV="false" rot="-5400000">
            <a:off x="1990793" y="1336120"/>
            <a:ext cx="173429" cy="283044"/>
          </a:xfrm>
          <a:custGeom>
            <a:avLst/>
            <a:gdLst/>
            <a:ahLst/>
            <a:cxnLst/>
            <a:rect r="r" b="b" t="t" l="l"/>
            <a:pathLst>
              <a:path h="283044" w="173429">
                <a:moveTo>
                  <a:pt x="0" y="0"/>
                </a:moveTo>
                <a:lnTo>
                  <a:pt x="173429" y="0"/>
                </a:lnTo>
                <a:lnTo>
                  <a:pt x="173429" y="283044"/>
                </a:lnTo>
                <a:lnTo>
                  <a:pt x="0" y="28304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6" id="26"/>
          <p:cNvSpPr/>
          <p:nvPr/>
        </p:nvSpPr>
        <p:spPr>
          <a:xfrm flipH="false" flipV="false" rot="0">
            <a:off x="11213731" y="1194563"/>
            <a:ext cx="4410606" cy="2413805"/>
          </a:xfrm>
          <a:custGeom>
            <a:avLst/>
            <a:gdLst/>
            <a:ahLst/>
            <a:cxnLst/>
            <a:rect r="r" b="b" t="t" l="l"/>
            <a:pathLst>
              <a:path h="2413805" w="4410606">
                <a:moveTo>
                  <a:pt x="0" y="0"/>
                </a:moveTo>
                <a:lnTo>
                  <a:pt x="4410607" y="0"/>
                </a:lnTo>
                <a:lnTo>
                  <a:pt x="4410607" y="2413804"/>
                </a:lnTo>
                <a:lnTo>
                  <a:pt x="0" y="2413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0">
            <a:off x="11213731" y="3100362"/>
            <a:ext cx="6331319" cy="4391076"/>
          </a:xfrm>
          <a:custGeom>
            <a:avLst/>
            <a:gdLst/>
            <a:ahLst/>
            <a:cxnLst/>
            <a:rect r="r" b="b" t="t" l="l"/>
            <a:pathLst>
              <a:path h="4391076" w="6331319">
                <a:moveTo>
                  <a:pt x="0" y="0"/>
                </a:moveTo>
                <a:lnTo>
                  <a:pt x="6331319" y="0"/>
                </a:lnTo>
                <a:lnTo>
                  <a:pt x="6331319" y="4391076"/>
                </a:lnTo>
                <a:lnTo>
                  <a:pt x="0" y="4391076"/>
                </a:lnTo>
                <a:lnTo>
                  <a:pt x="0" y="0"/>
                </a:lnTo>
                <a:close/>
              </a:path>
            </a:pathLst>
          </a:custGeom>
          <a:blipFill>
            <a:blip r:embed="rId14"/>
            <a:stretch>
              <a:fillRect l="0" t="0" r="0" b="0"/>
            </a:stretch>
          </a:blipFill>
        </p:spPr>
      </p:sp>
      <p:sp>
        <p:nvSpPr>
          <p:cNvPr name="TextBox 28" id="28"/>
          <p:cNvSpPr txBox="true"/>
          <p:nvPr/>
        </p:nvSpPr>
        <p:spPr>
          <a:xfrm rot="0">
            <a:off x="1181100" y="2166184"/>
            <a:ext cx="8917360" cy="1390650"/>
          </a:xfrm>
          <a:prstGeom prst="rect">
            <a:avLst/>
          </a:prstGeom>
        </p:spPr>
        <p:txBody>
          <a:bodyPr anchor="t" rtlCol="false" tIns="0" lIns="0" bIns="0" rIns="0">
            <a:spAutoFit/>
          </a:bodyPr>
          <a:lstStyle/>
          <a:p>
            <a:pPr algn="l" marL="0" indent="0" lvl="0">
              <a:lnSpc>
                <a:spcPts val="5520"/>
              </a:lnSpc>
              <a:spcBef>
                <a:spcPct val="0"/>
              </a:spcBef>
            </a:pPr>
            <a:r>
              <a:rPr lang="en-US" sz="4600">
                <a:solidFill>
                  <a:srgbClr val="000000"/>
                </a:solidFill>
                <a:latin typeface="Shrikhand"/>
                <a:ea typeface="Shrikhand"/>
                <a:cs typeface="Shrikhand"/>
                <a:sym typeface="Shrikhand"/>
              </a:rPr>
              <a:t>Image Segmentation with K-means Clustering</a:t>
            </a:r>
          </a:p>
        </p:txBody>
      </p:sp>
      <p:sp>
        <p:nvSpPr>
          <p:cNvPr name="TextBox 29" id="29"/>
          <p:cNvSpPr txBox="true"/>
          <p:nvPr/>
        </p:nvSpPr>
        <p:spPr>
          <a:xfrm rot="0">
            <a:off x="1181100" y="3737809"/>
            <a:ext cx="8622449" cy="4171950"/>
          </a:xfrm>
          <a:prstGeom prst="rect">
            <a:avLst/>
          </a:prstGeom>
        </p:spPr>
        <p:txBody>
          <a:bodyPr anchor="t" rtlCol="false" tIns="0" lIns="0" bIns="0" rIns="0">
            <a:spAutoFit/>
          </a:bodyPr>
          <a:lstStyle/>
          <a:p>
            <a:pPr algn="just">
              <a:lnSpc>
                <a:spcPts val="4199"/>
              </a:lnSpc>
            </a:pPr>
            <a:r>
              <a:rPr lang="en-US" sz="2999">
                <a:solidFill>
                  <a:srgbClr val="000000"/>
                </a:solidFill>
                <a:latin typeface="Courier Prime Bold"/>
                <a:ea typeface="Courier Prime Bold"/>
                <a:cs typeface="Courier Prime Bold"/>
                <a:sym typeface="Courier Prime Bold"/>
              </a:rPr>
              <a:t>Image 2 shows the result of K-means clustering, reducing the original colors to a few clusters. The butterfly's wings and background are simplified into distinct color regions, highlighting the butterfly and making the image easier to analyze.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5DCFF"/>
        </a:solidFill>
      </p:bgPr>
    </p:bg>
    <p:spTree>
      <p:nvGrpSpPr>
        <p:cNvPr id="1" name=""/>
        <p:cNvGrpSpPr/>
        <p:nvPr/>
      </p:nvGrpSpPr>
      <p:grpSpPr>
        <a:xfrm>
          <a:off x="0" y="0"/>
          <a:ext cx="0" cy="0"/>
          <a:chOff x="0" y="0"/>
          <a:chExt cx="0" cy="0"/>
        </a:xfrm>
      </p:grpSpPr>
      <p:grpSp>
        <p:nvGrpSpPr>
          <p:cNvPr name="Group 2" id="2"/>
          <p:cNvGrpSpPr/>
          <p:nvPr/>
        </p:nvGrpSpPr>
        <p:grpSpPr>
          <a:xfrm rot="0">
            <a:off x="1181100" y="1181100"/>
            <a:ext cx="9182100" cy="8229600"/>
            <a:chOff x="0" y="0"/>
            <a:chExt cx="2418331" cy="2167467"/>
          </a:xfrm>
        </p:grpSpPr>
        <p:sp>
          <p:nvSpPr>
            <p:cNvPr name="Freeform 3" id="3"/>
            <p:cNvSpPr/>
            <p:nvPr/>
          </p:nvSpPr>
          <p:spPr>
            <a:xfrm flipH="false" flipV="false" rot="0">
              <a:off x="0" y="0"/>
              <a:ext cx="2418331" cy="2167467"/>
            </a:xfrm>
            <a:custGeom>
              <a:avLst/>
              <a:gdLst/>
              <a:ahLst/>
              <a:cxnLst/>
              <a:rect r="r" b="b" t="t" l="l"/>
              <a:pathLst>
                <a:path h="2167467" w="2418331">
                  <a:moveTo>
                    <a:pt x="0" y="0"/>
                  </a:moveTo>
                  <a:lnTo>
                    <a:pt x="2418331" y="0"/>
                  </a:lnTo>
                  <a:lnTo>
                    <a:pt x="2418331" y="2167467"/>
                  </a:lnTo>
                  <a:lnTo>
                    <a:pt x="0" y="2167467"/>
                  </a:lnTo>
                  <a:close/>
                </a:path>
              </a:pathLst>
            </a:custGeom>
            <a:solidFill>
              <a:srgbClr val="000000"/>
            </a:solidFill>
            <a:ln w="47625" cap="sq">
              <a:solidFill>
                <a:srgbClr val="000000"/>
              </a:solidFill>
              <a:prstDash val="solid"/>
              <a:miter/>
            </a:ln>
          </p:spPr>
        </p:sp>
        <p:sp>
          <p:nvSpPr>
            <p:cNvPr name="TextBox 4" id="4"/>
            <p:cNvSpPr txBox="true"/>
            <p:nvPr/>
          </p:nvSpPr>
          <p:spPr>
            <a:xfrm>
              <a:off x="0" y="-38100"/>
              <a:ext cx="2418331" cy="2205567"/>
            </a:xfrm>
            <a:prstGeom prst="rect">
              <a:avLst/>
            </a:prstGeom>
          </p:spPr>
          <p:txBody>
            <a:bodyPr anchor="ctr" rtlCol="false" tIns="50800" lIns="50800" bIns="50800" rIns="50800"/>
            <a:lstStyle/>
            <a:p>
              <a:pPr algn="ctr">
                <a:lnSpc>
                  <a:spcPts val="2682"/>
                </a:lnSpc>
              </a:pPr>
            </a:p>
          </p:txBody>
        </p:sp>
      </p:grpSp>
      <p:sp>
        <p:nvSpPr>
          <p:cNvPr name="Freeform 5" id="5"/>
          <p:cNvSpPr/>
          <p:nvPr/>
        </p:nvSpPr>
        <p:spPr>
          <a:xfrm flipH="false" flipV="false" rot="0">
            <a:off x="10583" y="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125383"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028700" y="1028700"/>
            <a:ext cx="9182100" cy="8229600"/>
            <a:chOff x="0" y="0"/>
            <a:chExt cx="2418331" cy="2167467"/>
          </a:xfrm>
        </p:grpSpPr>
        <p:sp>
          <p:nvSpPr>
            <p:cNvPr name="Freeform 8" id="8"/>
            <p:cNvSpPr/>
            <p:nvPr/>
          </p:nvSpPr>
          <p:spPr>
            <a:xfrm flipH="false" flipV="false" rot="0">
              <a:off x="0" y="0"/>
              <a:ext cx="2418331" cy="2167467"/>
            </a:xfrm>
            <a:custGeom>
              <a:avLst/>
              <a:gdLst/>
              <a:ahLst/>
              <a:cxnLst/>
              <a:rect r="r" b="b" t="t" l="l"/>
              <a:pathLst>
                <a:path h="2167467" w="2418331">
                  <a:moveTo>
                    <a:pt x="0" y="0"/>
                  </a:moveTo>
                  <a:lnTo>
                    <a:pt x="2418331" y="0"/>
                  </a:lnTo>
                  <a:lnTo>
                    <a:pt x="2418331" y="2167467"/>
                  </a:lnTo>
                  <a:lnTo>
                    <a:pt x="0" y="2167467"/>
                  </a:lnTo>
                  <a:close/>
                </a:path>
              </a:pathLst>
            </a:custGeom>
            <a:solidFill>
              <a:srgbClr val="FFFFFF"/>
            </a:solidFill>
            <a:ln w="47625" cap="sq">
              <a:solidFill>
                <a:srgbClr val="000000"/>
              </a:solidFill>
              <a:prstDash val="solid"/>
              <a:miter/>
            </a:ln>
          </p:spPr>
        </p:sp>
        <p:sp>
          <p:nvSpPr>
            <p:cNvPr name="TextBox 9" id="9"/>
            <p:cNvSpPr txBox="true"/>
            <p:nvPr/>
          </p:nvSpPr>
          <p:spPr>
            <a:xfrm>
              <a:off x="0" y="-38100"/>
              <a:ext cx="2418331" cy="2205567"/>
            </a:xfrm>
            <a:prstGeom prst="rect">
              <a:avLst/>
            </a:prstGeom>
          </p:spPr>
          <p:txBody>
            <a:bodyPr anchor="ctr" rtlCol="false" tIns="50800" lIns="50800" bIns="50800" rIns="50800"/>
            <a:lstStyle/>
            <a:p>
              <a:pPr algn="ctr">
                <a:lnSpc>
                  <a:spcPts val="2682"/>
                </a:lnSpc>
              </a:pPr>
            </a:p>
          </p:txBody>
        </p:sp>
      </p:grpSp>
      <p:sp>
        <p:nvSpPr>
          <p:cNvPr name="Freeform 10" id="10"/>
          <p:cNvSpPr/>
          <p:nvPr/>
        </p:nvSpPr>
        <p:spPr>
          <a:xfrm flipH="true" flipV="false" rot="0">
            <a:off x="13225207" y="-178202"/>
            <a:ext cx="6086982" cy="4114800"/>
          </a:xfrm>
          <a:custGeom>
            <a:avLst/>
            <a:gdLst/>
            <a:ahLst/>
            <a:cxnLst/>
            <a:rect r="r" b="b" t="t" l="l"/>
            <a:pathLst>
              <a:path h="4114800" w="6086982">
                <a:moveTo>
                  <a:pt x="6086982" y="0"/>
                </a:moveTo>
                <a:lnTo>
                  <a:pt x="0" y="0"/>
                </a:lnTo>
                <a:lnTo>
                  <a:pt x="0" y="4114800"/>
                </a:lnTo>
                <a:lnTo>
                  <a:pt x="6086982" y="4114800"/>
                </a:lnTo>
                <a:lnTo>
                  <a:pt x="6086982" y="0"/>
                </a:lnTo>
                <a:close/>
              </a:path>
            </a:pathLst>
          </a:custGeom>
          <a:blipFill>
            <a:blip r:embed="rId4">
              <a:alphaModFix amt="32999"/>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true" rot="0">
            <a:off x="-1862391" y="6826089"/>
            <a:ext cx="6086982" cy="4114800"/>
          </a:xfrm>
          <a:custGeom>
            <a:avLst/>
            <a:gdLst/>
            <a:ahLst/>
            <a:cxnLst/>
            <a:rect r="r" b="b" t="t" l="l"/>
            <a:pathLst>
              <a:path h="4114800" w="6086982">
                <a:moveTo>
                  <a:pt x="0" y="4114800"/>
                </a:moveTo>
                <a:lnTo>
                  <a:pt x="6086982" y="4114800"/>
                </a:lnTo>
                <a:lnTo>
                  <a:pt x="6086982" y="0"/>
                </a:lnTo>
                <a:lnTo>
                  <a:pt x="0" y="0"/>
                </a:lnTo>
                <a:lnTo>
                  <a:pt x="0" y="4114800"/>
                </a:lnTo>
                <a:close/>
              </a:path>
            </a:pathLst>
          </a:custGeom>
          <a:blipFill>
            <a:blip r:embed="rId4">
              <a:alphaModFix amt="32999"/>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1194681" y="6871309"/>
            <a:ext cx="4410606" cy="2413805"/>
          </a:xfrm>
          <a:custGeom>
            <a:avLst/>
            <a:gdLst/>
            <a:ahLst/>
            <a:cxnLst/>
            <a:rect r="r" b="b" t="t" l="l"/>
            <a:pathLst>
              <a:path h="2413805" w="4410606">
                <a:moveTo>
                  <a:pt x="0" y="0"/>
                </a:moveTo>
                <a:lnTo>
                  <a:pt x="4410607" y="0"/>
                </a:lnTo>
                <a:lnTo>
                  <a:pt x="4410607" y="2413805"/>
                </a:lnTo>
                <a:lnTo>
                  <a:pt x="0" y="24138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3115394" y="6871309"/>
            <a:ext cx="4410606" cy="2413805"/>
          </a:xfrm>
          <a:custGeom>
            <a:avLst/>
            <a:gdLst/>
            <a:ahLst/>
            <a:cxnLst/>
            <a:rect r="r" b="b" t="t" l="l"/>
            <a:pathLst>
              <a:path h="2413805" w="4410606">
                <a:moveTo>
                  <a:pt x="0" y="0"/>
                </a:moveTo>
                <a:lnTo>
                  <a:pt x="4410606" y="0"/>
                </a:lnTo>
                <a:lnTo>
                  <a:pt x="4410606" y="2413805"/>
                </a:lnTo>
                <a:lnTo>
                  <a:pt x="0" y="24138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3134444" y="1194563"/>
            <a:ext cx="4410606" cy="2413805"/>
          </a:xfrm>
          <a:custGeom>
            <a:avLst/>
            <a:gdLst/>
            <a:ahLst/>
            <a:cxnLst/>
            <a:rect r="r" b="b" t="t" l="l"/>
            <a:pathLst>
              <a:path h="2413805" w="4410606">
                <a:moveTo>
                  <a:pt x="0" y="0"/>
                </a:moveTo>
                <a:lnTo>
                  <a:pt x="4410606" y="0"/>
                </a:lnTo>
                <a:lnTo>
                  <a:pt x="4410606" y="2413804"/>
                </a:lnTo>
                <a:lnTo>
                  <a:pt x="0" y="2413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1194681" y="4012235"/>
            <a:ext cx="4410606" cy="2413805"/>
          </a:xfrm>
          <a:custGeom>
            <a:avLst/>
            <a:gdLst/>
            <a:ahLst/>
            <a:cxnLst/>
            <a:rect r="r" b="b" t="t" l="l"/>
            <a:pathLst>
              <a:path h="2413805" w="4410606">
                <a:moveTo>
                  <a:pt x="0" y="0"/>
                </a:moveTo>
                <a:lnTo>
                  <a:pt x="4410607" y="0"/>
                </a:lnTo>
                <a:lnTo>
                  <a:pt x="4410607" y="2413804"/>
                </a:lnTo>
                <a:lnTo>
                  <a:pt x="0" y="2413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3115394" y="4012235"/>
            <a:ext cx="4410606" cy="2413805"/>
          </a:xfrm>
          <a:custGeom>
            <a:avLst/>
            <a:gdLst/>
            <a:ahLst/>
            <a:cxnLst/>
            <a:rect r="r" b="b" t="t" l="l"/>
            <a:pathLst>
              <a:path h="2413805" w="4410606">
                <a:moveTo>
                  <a:pt x="0" y="0"/>
                </a:moveTo>
                <a:lnTo>
                  <a:pt x="4410606" y="0"/>
                </a:lnTo>
                <a:lnTo>
                  <a:pt x="4410606" y="2413804"/>
                </a:lnTo>
                <a:lnTo>
                  <a:pt x="0" y="2413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1209617" y="1192386"/>
            <a:ext cx="2690382" cy="2364173"/>
          </a:xfrm>
          <a:custGeom>
            <a:avLst/>
            <a:gdLst/>
            <a:ahLst/>
            <a:cxnLst/>
            <a:rect r="r" b="b" t="t" l="l"/>
            <a:pathLst>
              <a:path h="2364173" w="2690382">
                <a:moveTo>
                  <a:pt x="0" y="0"/>
                </a:moveTo>
                <a:lnTo>
                  <a:pt x="2690382" y="0"/>
                </a:lnTo>
                <a:lnTo>
                  <a:pt x="2690382" y="2364173"/>
                </a:lnTo>
                <a:lnTo>
                  <a:pt x="0" y="23641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8" id="18"/>
          <p:cNvGrpSpPr/>
          <p:nvPr/>
        </p:nvGrpSpPr>
        <p:grpSpPr>
          <a:xfrm rot="0">
            <a:off x="1028700" y="1028700"/>
            <a:ext cx="9182100" cy="897884"/>
            <a:chOff x="0" y="0"/>
            <a:chExt cx="3374705" cy="330000"/>
          </a:xfrm>
        </p:grpSpPr>
        <p:sp>
          <p:nvSpPr>
            <p:cNvPr name="Freeform 19" id="19"/>
            <p:cNvSpPr/>
            <p:nvPr/>
          </p:nvSpPr>
          <p:spPr>
            <a:xfrm flipH="false" flipV="false" rot="0">
              <a:off x="0" y="0"/>
              <a:ext cx="3374705" cy="330000"/>
            </a:xfrm>
            <a:custGeom>
              <a:avLst/>
              <a:gdLst/>
              <a:ahLst/>
              <a:cxnLst/>
              <a:rect r="r" b="b" t="t" l="l"/>
              <a:pathLst>
                <a:path h="330000" w="3374705">
                  <a:moveTo>
                    <a:pt x="0" y="0"/>
                  </a:moveTo>
                  <a:lnTo>
                    <a:pt x="3374705" y="0"/>
                  </a:lnTo>
                  <a:lnTo>
                    <a:pt x="3374705" y="330000"/>
                  </a:lnTo>
                  <a:lnTo>
                    <a:pt x="0" y="330000"/>
                  </a:lnTo>
                  <a:close/>
                </a:path>
              </a:pathLst>
            </a:custGeom>
            <a:solidFill>
              <a:srgbClr val="AE93EF"/>
            </a:solidFill>
            <a:ln w="47625" cap="sq">
              <a:solidFill>
                <a:srgbClr val="000000"/>
              </a:solidFill>
              <a:prstDash val="solid"/>
              <a:miter/>
            </a:ln>
          </p:spPr>
        </p:sp>
        <p:sp>
          <p:nvSpPr>
            <p:cNvPr name="TextBox 20" id="20"/>
            <p:cNvSpPr txBox="true"/>
            <p:nvPr/>
          </p:nvSpPr>
          <p:spPr>
            <a:xfrm>
              <a:off x="0" y="-38100"/>
              <a:ext cx="3374705" cy="368100"/>
            </a:xfrm>
            <a:prstGeom prst="rect">
              <a:avLst/>
            </a:prstGeom>
          </p:spPr>
          <p:txBody>
            <a:bodyPr anchor="ctr" rtlCol="false" tIns="51227" lIns="51227" bIns="51227" rIns="51227"/>
            <a:lstStyle/>
            <a:p>
              <a:pPr algn="ctr">
                <a:lnSpc>
                  <a:spcPts val="2682"/>
                </a:lnSpc>
              </a:pPr>
            </a:p>
          </p:txBody>
        </p:sp>
      </p:grpSp>
      <p:grpSp>
        <p:nvGrpSpPr>
          <p:cNvPr name="Group 21" id="21"/>
          <p:cNvGrpSpPr/>
          <p:nvPr/>
        </p:nvGrpSpPr>
        <p:grpSpPr>
          <a:xfrm rot="0">
            <a:off x="3136296" y="1313168"/>
            <a:ext cx="6667254" cy="360594"/>
            <a:chOff x="0" y="0"/>
            <a:chExt cx="7514183" cy="406400"/>
          </a:xfrm>
        </p:grpSpPr>
        <p:sp>
          <p:nvSpPr>
            <p:cNvPr name="Freeform 22" id="22"/>
            <p:cNvSpPr/>
            <p:nvPr/>
          </p:nvSpPr>
          <p:spPr>
            <a:xfrm flipH="false" flipV="false" rot="0">
              <a:off x="0" y="0"/>
              <a:ext cx="7514182" cy="406400"/>
            </a:xfrm>
            <a:custGeom>
              <a:avLst/>
              <a:gdLst/>
              <a:ahLst/>
              <a:cxnLst/>
              <a:rect r="r" b="b" t="t" l="l"/>
              <a:pathLst>
                <a:path h="406400" w="7514182">
                  <a:moveTo>
                    <a:pt x="7310982" y="0"/>
                  </a:moveTo>
                  <a:cubicBezTo>
                    <a:pt x="7423207" y="0"/>
                    <a:pt x="7514182" y="90976"/>
                    <a:pt x="7514182" y="203200"/>
                  </a:cubicBezTo>
                  <a:cubicBezTo>
                    <a:pt x="7514182" y="315424"/>
                    <a:pt x="7423207" y="406400"/>
                    <a:pt x="7310982" y="406400"/>
                  </a:cubicBezTo>
                  <a:lnTo>
                    <a:pt x="203200" y="406400"/>
                  </a:lnTo>
                  <a:cubicBezTo>
                    <a:pt x="90976" y="406400"/>
                    <a:pt x="0" y="315424"/>
                    <a:pt x="0" y="203200"/>
                  </a:cubicBezTo>
                  <a:cubicBezTo>
                    <a:pt x="0" y="90976"/>
                    <a:pt x="90976" y="0"/>
                    <a:pt x="203200" y="0"/>
                  </a:cubicBezTo>
                  <a:close/>
                </a:path>
              </a:pathLst>
            </a:custGeom>
            <a:solidFill>
              <a:srgbClr val="FFFFFF"/>
            </a:solidFill>
            <a:ln w="47625" cap="sq">
              <a:solidFill>
                <a:srgbClr val="000000"/>
              </a:solidFill>
              <a:prstDash val="solid"/>
              <a:miter/>
            </a:ln>
          </p:spPr>
        </p:sp>
        <p:sp>
          <p:nvSpPr>
            <p:cNvPr name="TextBox 23" id="23"/>
            <p:cNvSpPr txBox="true"/>
            <p:nvPr/>
          </p:nvSpPr>
          <p:spPr>
            <a:xfrm>
              <a:off x="0" y="-38100"/>
              <a:ext cx="7514183" cy="444500"/>
            </a:xfrm>
            <a:prstGeom prst="rect">
              <a:avLst/>
            </a:prstGeom>
          </p:spPr>
          <p:txBody>
            <a:bodyPr anchor="ctr" rtlCol="false" tIns="50800" lIns="50800" bIns="50800" rIns="50800"/>
            <a:lstStyle/>
            <a:p>
              <a:pPr algn="ctr">
                <a:lnSpc>
                  <a:spcPts val="2682"/>
                </a:lnSpc>
              </a:pPr>
            </a:p>
          </p:txBody>
        </p:sp>
      </p:grpSp>
      <p:sp>
        <p:nvSpPr>
          <p:cNvPr name="Freeform 24" id="24"/>
          <p:cNvSpPr/>
          <p:nvPr/>
        </p:nvSpPr>
        <p:spPr>
          <a:xfrm flipH="false" flipV="false" rot="0">
            <a:off x="1428576" y="1342535"/>
            <a:ext cx="279357" cy="270215"/>
          </a:xfrm>
          <a:custGeom>
            <a:avLst/>
            <a:gdLst/>
            <a:ahLst/>
            <a:cxnLst/>
            <a:rect r="r" b="b" t="t" l="l"/>
            <a:pathLst>
              <a:path h="270215" w="279357">
                <a:moveTo>
                  <a:pt x="0" y="0"/>
                </a:moveTo>
                <a:lnTo>
                  <a:pt x="279357" y="0"/>
                </a:lnTo>
                <a:lnTo>
                  <a:pt x="279357" y="270214"/>
                </a:lnTo>
                <a:lnTo>
                  <a:pt x="0" y="27021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5" id="25"/>
          <p:cNvSpPr/>
          <p:nvPr/>
        </p:nvSpPr>
        <p:spPr>
          <a:xfrm flipH="false" flipV="false" rot="0">
            <a:off x="2477703" y="1447136"/>
            <a:ext cx="325795" cy="61013"/>
          </a:xfrm>
          <a:custGeom>
            <a:avLst/>
            <a:gdLst/>
            <a:ahLst/>
            <a:cxnLst/>
            <a:rect r="r" b="b" t="t" l="l"/>
            <a:pathLst>
              <a:path h="61013" w="325795">
                <a:moveTo>
                  <a:pt x="0" y="0"/>
                </a:moveTo>
                <a:lnTo>
                  <a:pt x="325795" y="0"/>
                </a:lnTo>
                <a:lnTo>
                  <a:pt x="325795" y="61012"/>
                </a:lnTo>
                <a:lnTo>
                  <a:pt x="0" y="6101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6" id="26"/>
          <p:cNvSpPr/>
          <p:nvPr/>
        </p:nvSpPr>
        <p:spPr>
          <a:xfrm flipH="false" flipV="false" rot="-5400000">
            <a:off x="1990793" y="1336120"/>
            <a:ext cx="173429" cy="283044"/>
          </a:xfrm>
          <a:custGeom>
            <a:avLst/>
            <a:gdLst/>
            <a:ahLst/>
            <a:cxnLst/>
            <a:rect r="r" b="b" t="t" l="l"/>
            <a:pathLst>
              <a:path h="283044" w="173429">
                <a:moveTo>
                  <a:pt x="0" y="0"/>
                </a:moveTo>
                <a:lnTo>
                  <a:pt x="173429" y="0"/>
                </a:lnTo>
                <a:lnTo>
                  <a:pt x="173429" y="283044"/>
                </a:lnTo>
                <a:lnTo>
                  <a:pt x="0" y="28304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7" id="27"/>
          <p:cNvSpPr/>
          <p:nvPr/>
        </p:nvSpPr>
        <p:spPr>
          <a:xfrm flipH="false" flipV="false" rot="0">
            <a:off x="14418793" y="3556559"/>
            <a:ext cx="2753991" cy="2753991"/>
          </a:xfrm>
          <a:custGeom>
            <a:avLst/>
            <a:gdLst/>
            <a:ahLst/>
            <a:cxnLst/>
            <a:rect r="r" b="b" t="t" l="l"/>
            <a:pathLst>
              <a:path h="2753991" w="2753991">
                <a:moveTo>
                  <a:pt x="0" y="0"/>
                </a:moveTo>
                <a:lnTo>
                  <a:pt x="2753990" y="0"/>
                </a:lnTo>
                <a:lnTo>
                  <a:pt x="2753990" y="2753991"/>
                </a:lnTo>
                <a:lnTo>
                  <a:pt x="0" y="275399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8" id="28"/>
          <p:cNvSpPr/>
          <p:nvPr/>
        </p:nvSpPr>
        <p:spPr>
          <a:xfrm flipH="false" flipV="false" rot="0">
            <a:off x="11209617" y="6594732"/>
            <a:ext cx="2690382" cy="2690382"/>
          </a:xfrm>
          <a:custGeom>
            <a:avLst/>
            <a:gdLst/>
            <a:ahLst/>
            <a:cxnLst/>
            <a:rect r="r" b="b" t="t" l="l"/>
            <a:pathLst>
              <a:path h="2690382" w="2690382">
                <a:moveTo>
                  <a:pt x="0" y="0"/>
                </a:moveTo>
                <a:lnTo>
                  <a:pt x="2690382" y="0"/>
                </a:lnTo>
                <a:lnTo>
                  <a:pt x="2690382" y="2690382"/>
                </a:lnTo>
                <a:lnTo>
                  <a:pt x="0" y="269038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29" id="29"/>
          <p:cNvSpPr txBox="true"/>
          <p:nvPr/>
        </p:nvSpPr>
        <p:spPr>
          <a:xfrm rot="0">
            <a:off x="1359819" y="3879448"/>
            <a:ext cx="8609665" cy="5025294"/>
          </a:xfrm>
          <a:prstGeom prst="rect">
            <a:avLst/>
          </a:prstGeom>
        </p:spPr>
        <p:txBody>
          <a:bodyPr anchor="t" rtlCol="false" tIns="0" lIns="0" bIns="0" rIns="0">
            <a:spAutoFit/>
          </a:bodyPr>
          <a:lstStyle/>
          <a:p>
            <a:pPr algn="just">
              <a:lnSpc>
                <a:spcPts val="3365"/>
              </a:lnSpc>
            </a:pPr>
            <a:r>
              <a:rPr lang="en-US" sz="2403">
                <a:solidFill>
                  <a:srgbClr val="000000"/>
                </a:solidFill>
                <a:latin typeface="Courier Prime"/>
                <a:ea typeface="Courier Prime"/>
                <a:cs typeface="Courier Prime"/>
                <a:sym typeface="Courier Prime"/>
              </a:rPr>
              <a:t>K-means clustering segments an image by grouping pixels into clusters based on color similarity, with each pixel assigned to the closest mean color value. The number of clusters (K) is set beforehand, and the algorithm iterates until the clusters stabilize. In this example, K-means simplifies the image by grouping similar colors, resulting in distinct regions for the butterfly and background. This transformation aids in applications like object recognition by making specific regions easier to analyze.</a:t>
            </a:r>
          </a:p>
        </p:txBody>
      </p:sp>
      <p:sp>
        <p:nvSpPr>
          <p:cNvPr name="TextBox 30" id="30"/>
          <p:cNvSpPr txBox="true"/>
          <p:nvPr/>
        </p:nvSpPr>
        <p:spPr>
          <a:xfrm rot="0">
            <a:off x="1181100" y="2166184"/>
            <a:ext cx="8917360" cy="1390650"/>
          </a:xfrm>
          <a:prstGeom prst="rect">
            <a:avLst/>
          </a:prstGeom>
        </p:spPr>
        <p:txBody>
          <a:bodyPr anchor="t" rtlCol="false" tIns="0" lIns="0" bIns="0" rIns="0">
            <a:spAutoFit/>
          </a:bodyPr>
          <a:lstStyle/>
          <a:p>
            <a:pPr algn="l" marL="0" indent="0" lvl="0">
              <a:lnSpc>
                <a:spcPts val="5520"/>
              </a:lnSpc>
              <a:spcBef>
                <a:spcPct val="0"/>
              </a:spcBef>
            </a:pPr>
            <a:r>
              <a:rPr lang="en-US" sz="4600">
                <a:solidFill>
                  <a:srgbClr val="000000"/>
                </a:solidFill>
                <a:latin typeface="Shrikhand"/>
                <a:ea typeface="Shrikhand"/>
                <a:cs typeface="Shrikhand"/>
                <a:sym typeface="Shrikhand"/>
              </a:rPr>
              <a:t>Image Segmentation with K-means Clustering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17467" y="-1034095"/>
            <a:ext cx="6086982" cy="4114800"/>
          </a:xfrm>
          <a:custGeom>
            <a:avLst/>
            <a:gdLst/>
            <a:ahLst/>
            <a:cxnLst/>
            <a:rect r="r" b="b" t="t" l="l"/>
            <a:pathLst>
              <a:path h="4114800" w="6086982">
                <a:moveTo>
                  <a:pt x="0" y="0"/>
                </a:moveTo>
                <a:lnTo>
                  <a:pt x="6086982" y="0"/>
                </a:lnTo>
                <a:lnTo>
                  <a:pt x="6086982" y="4114800"/>
                </a:lnTo>
                <a:lnTo>
                  <a:pt x="0" y="4114800"/>
                </a:lnTo>
                <a:lnTo>
                  <a:pt x="0" y="0"/>
                </a:lnTo>
                <a:close/>
              </a:path>
            </a:pathLst>
          </a:custGeom>
          <a:blipFill>
            <a:blip r:embed="rId2">
              <a:alphaModFix amt="32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216519" y="-1034095"/>
            <a:ext cx="6086982" cy="4114800"/>
          </a:xfrm>
          <a:custGeom>
            <a:avLst/>
            <a:gdLst/>
            <a:ahLst/>
            <a:cxnLst/>
            <a:rect r="r" b="b" t="t" l="l"/>
            <a:pathLst>
              <a:path h="4114800" w="6086982">
                <a:moveTo>
                  <a:pt x="6086983" y="0"/>
                </a:moveTo>
                <a:lnTo>
                  <a:pt x="0" y="0"/>
                </a:lnTo>
                <a:lnTo>
                  <a:pt x="0" y="4114800"/>
                </a:lnTo>
                <a:lnTo>
                  <a:pt x="6086983" y="4114800"/>
                </a:lnTo>
                <a:lnTo>
                  <a:pt x="6086983" y="0"/>
                </a:lnTo>
                <a:close/>
              </a:path>
            </a:pathLst>
          </a:custGeom>
          <a:blipFill>
            <a:blip r:embed="rId2">
              <a:alphaModFix amt="32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3095143" y="7328493"/>
            <a:ext cx="6086982" cy="4114800"/>
          </a:xfrm>
          <a:custGeom>
            <a:avLst/>
            <a:gdLst/>
            <a:ahLst/>
            <a:cxnLst/>
            <a:rect r="r" b="b" t="t" l="l"/>
            <a:pathLst>
              <a:path h="4114800" w="6086982">
                <a:moveTo>
                  <a:pt x="6086982" y="4114800"/>
                </a:moveTo>
                <a:lnTo>
                  <a:pt x="0" y="4114800"/>
                </a:lnTo>
                <a:lnTo>
                  <a:pt x="0" y="0"/>
                </a:lnTo>
                <a:lnTo>
                  <a:pt x="6086982" y="0"/>
                </a:lnTo>
                <a:lnTo>
                  <a:pt x="6086982" y="4114800"/>
                </a:lnTo>
                <a:close/>
              </a:path>
            </a:pathLst>
          </a:custGeom>
          <a:blipFill>
            <a:blip r:embed="rId2">
              <a:alphaModFix amt="32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true" rot="0">
            <a:off x="-1125173" y="7328493"/>
            <a:ext cx="6086982" cy="4114800"/>
          </a:xfrm>
          <a:custGeom>
            <a:avLst/>
            <a:gdLst/>
            <a:ahLst/>
            <a:cxnLst/>
            <a:rect r="r" b="b" t="t" l="l"/>
            <a:pathLst>
              <a:path h="4114800" w="6086982">
                <a:moveTo>
                  <a:pt x="0" y="4114800"/>
                </a:moveTo>
                <a:lnTo>
                  <a:pt x="6086982" y="4114800"/>
                </a:lnTo>
                <a:lnTo>
                  <a:pt x="6086982" y="0"/>
                </a:lnTo>
                <a:lnTo>
                  <a:pt x="0" y="0"/>
                </a:lnTo>
                <a:lnTo>
                  <a:pt x="0" y="4114800"/>
                </a:lnTo>
                <a:close/>
              </a:path>
            </a:pathLst>
          </a:custGeom>
          <a:blipFill>
            <a:blip r:embed="rId2">
              <a:alphaModFix amt="32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4315043"/>
            <a:ext cx="4410606" cy="2413805"/>
          </a:xfrm>
          <a:custGeom>
            <a:avLst/>
            <a:gdLst/>
            <a:ahLst/>
            <a:cxnLst/>
            <a:rect r="r" b="b" t="t" l="l"/>
            <a:pathLst>
              <a:path h="2413805" w="4410606">
                <a:moveTo>
                  <a:pt x="0" y="0"/>
                </a:moveTo>
                <a:lnTo>
                  <a:pt x="4410606" y="0"/>
                </a:lnTo>
                <a:lnTo>
                  <a:pt x="4410606" y="2413805"/>
                </a:lnTo>
                <a:lnTo>
                  <a:pt x="0" y="24138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771519" y="4242953"/>
            <a:ext cx="4410606" cy="2413805"/>
          </a:xfrm>
          <a:custGeom>
            <a:avLst/>
            <a:gdLst/>
            <a:ahLst/>
            <a:cxnLst/>
            <a:rect r="r" b="b" t="t" l="l"/>
            <a:pathLst>
              <a:path h="2413805" w="4410606">
                <a:moveTo>
                  <a:pt x="0" y="0"/>
                </a:moveTo>
                <a:lnTo>
                  <a:pt x="4410606" y="0"/>
                </a:lnTo>
                <a:lnTo>
                  <a:pt x="4410606" y="2413804"/>
                </a:lnTo>
                <a:lnTo>
                  <a:pt x="0" y="24138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6885859" y="8096240"/>
            <a:ext cx="4410606" cy="2413805"/>
          </a:xfrm>
          <a:custGeom>
            <a:avLst/>
            <a:gdLst/>
            <a:ahLst/>
            <a:cxnLst/>
            <a:rect r="r" b="b" t="t" l="l"/>
            <a:pathLst>
              <a:path h="2413805" w="4410606">
                <a:moveTo>
                  <a:pt x="0" y="0"/>
                </a:moveTo>
                <a:lnTo>
                  <a:pt x="4410607" y="0"/>
                </a:lnTo>
                <a:lnTo>
                  <a:pt x="4410607" y="2413804"/>
                </a:lnTo>
                <a:lnTo>
                  <a:pt x="0" y="24138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6885859" y="-315332"/>
            <a:ext cx="4410606" cy="2413805"/>
          </a:xfrm>
          <a:custGeom>
            <a:avLst/>
            <a:gdLst/>
            <a:ahLst/>
            <a:cxnLst/>
            <a:rect r="r" b="b" t="t" l="l"/>
            <a:pathLst>
              <a:path h="2413805" w="4410606">
                <a:moveTo>
                  <a:pt x="0" y="0"/>
                </a:moveTo>
                <a:lnTo>
                  <a:pt x="4410607" y="0"/>
                </a:lnTo>
                <a:lnTo>
                  <a:pt x="4410607" y="2413805"/>
                </a:lnTo>
                <a:lnTo>
                  <a:pt x="0" y="24138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620136" y="548867"/>
            <a:ext cx="2211917" cy="2211917"/>
          </a:xfrm>
          <a:custGeom>
            <a:avLst/>
            <a:gdLst/>
            <a:ahLst/>
            <a:cxnLst/>
            <a:rect r="r" b="b" t="t" l="l"/>
            <a:pathLst>
              <a:path h="2211917" w="2211917">
                <a:moveTo>
                  <a:pt x="0" y="0"/>
                </a:moveTo>
                <a:lnTo>
                  <a:pt x="2211918" y="0"/>
                </a:lnTo>
                <a:lnTo>
                  <a:pt x="2211918" y="2211917"/>
                </a:lnTo>
                <a:lnTo>
                  <a:pt x="0" y="22119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3213000" y="1964733"/>
            <a:ext cx="11947672" cy="6443206"/>
            <a:chOff x="0" y="0"/>
            <a:chExt cx="3789919" cy="2043848"/>
          </a:xfrm>
        </p:grpSpPr>
        <p:sp>
          <p:nvSpPr>
            <p:cNvPr name="Freeform 12" id="12"/>
            <p:cNvSpPr/>
            <p:nvPr/>
          </p:nvSpPr>
          <p:spPr>
            <a:xfrm flipH="false" flipV="false" rot="0">
              <a:off x="0" y="0"/>
              <a:ext cx="3789919" cy="2043848"/>
            </a:xfrm>
            <a:custGeom>
              <a:avLst/>
              <a:gdLst/>
              <a:ahLst/>
              <a:cxnLst/>
              <a:rect r="r" b="b" t="t" l="l"/>
              <a:pathLst>
                <a:path h="2043848" w="3789919">
                  <a:moveTo>
                    <a:pt x="0" y="0"/>
                  </a:moveTo>
                  <a:lnTo>
                    <a:pt x="3789919" y="0"/>
                  </a:lnTo>
                  <a:lnTo>
                    <a:pt x="3789919" y="2043848"/>
                  </a:lnTo>
                  <a:lnTo>
                    <a:pt x="0" y="2043848"/>
                  </a:lnTo>
                  <a:close/>
                </a:path>
              </a:pathLst>
            </a:custGeom>
            <a:solidFill>
              <a:srgbClr val="000000"/>
            </a:solidFill>
            <a:ln cap="sq">
              <a:noFill/>
              <a:prstDash val="solid"/>
              <a:miter/>
            </a:ln>
          </p:spPr>
        </p:sp>
        <p:sp>
          <p:nvSpPr>
            <p:cNvPr name="TextBox 13" id="13"/>
            <p:cNvSpPr txBox="true"/>
            <p:nvPr/>
          </p:nvSpPr>
          <p:spPr>
            <a:xfrm>
              <a:off x="0" y="-38100"/>
              <a:ext cx="3789919" cy="2081948"/>
            </a:xfrm>
            <a:prstGeom prst="rect">
              <a:avLst/>
            </a:prstGeom>
          </p:spPr>
          <p:txBody>
            <a:bodyPr anchor="ctr" rtlCol="false" tIns="51227" lIns="51227" bIns="51227" rIns="51227"/>
            <a:lstStyle/>
            <a:p>
              <a:pPr algn="ctr">
                <a:lnSpc>
                  <a:spcPts val="2682"/>
                </a:lnSpc>
              </a:pPr>
            </a:p>
          </p:txBody>
        </p:sp>
      </p:grpSp>
      <p:grpSp>
        <p:nvGrpSpPr>
          <p:cNvPr name="Group 14" id="14"/>
          <p:cNvGrpSpPr/>
          <p:nvPr/>
        </p:nvGrpSpPr>
        <p:grpSpPr>
          <a:xfrm rot="0">
            <a:off x="3127329" y="1879062"/>
            <a:ext cx="11947672" cy="1015335"/>
            <a:chOff x="0" y="0"/>
            <a:chExt cx="3883182" cy="330000"/>
          </a:xfrm>
        </p:grpSpPr>
        <p:sp>
          <p:nvSpPr>
            <p:cNvPr name="Freeform 15" id="15"/>
            <p:cNvSpPr/>
            <p:nvPr/>
          </p:nvSpPr>
          <p:spPr>
            <a:xfrm flipH="false" flipV="false" rot="0">
              <a:off x="0" y="0"/>
              <a:ext cx="3883182" cy="330000"/>
            </a:xfrm>
            <a:custGeom>
              <a:avLst/>
              <a:gdLst/>
              <a:ahLst/>
              <a:cxnLst/>
              <a:rect r="r" b="b" t="t" l="l"/>
              <a:pathLst>
                <a:path h="330000" w="3883182">
                  <a:moveTo>
                    <a:pt x="0" y="0"/>
                  </a:moveTo>
                  <a:lnTo>
                    <a:pt x="3883182" y="0"/>
                  </a:lnTo>
                  <a:lnTo>
                    <a:pt x="3883182" y="330000"/>
                  </a:lnTo>
                  <a:lnTo>
                    <a:pt x="0" y="330000"/>
                  </a:lnTo>
                  <a:close/>
                </a:path>
              </a:pathLst>
            </a:custGeom>
            <a:solidFill>
              <a:srgbClr val="FB8E89"/>
            </a:solidFill>
            <a:ln w="57150" cap="sq">
              <a:solidFill>
                <a:srgbClr val="000000"/>
              </a:solidFill>
              <a:prstDash val="solid"/>
              <a:miter/>
            </a:ln>
          </p:spPr>
        </p:sp>
        <p:sp>
          <p:nvSpPr>
            <p:cNvPr name="TextBox 16" id="16"/>
            <p:cNvSpPr txBox="true"/>
            <p:nvPr/>
          </p:nvSpPr>
          <p:spPr>
            <a:xfrm>
              <a:off x="0" y="-38100"/>
              <a:ext cx="3883182" cy="368100"/>
            </a:xfrm>
            <a:prstGeom prst="rect">
              <a:avLst/>
            </a:prstGeom>
          </p:spPr>
          <p:txBody>
            <a:bodyPr anchor="ctr" rtlCol="false" tIns="51227" lIns="51227" bIns="51227" rIns="51227"/>
            <a:lstStyle/>
            <a:p>
              <a:pPr algn="ctr">
                <a:lnSpc>
                  <a:spcPts val="2682"/>
                </a:lnSpc>
              </a:pPr>
            </a:p>
          </p:txBody>
        </p:sp>
      </p:grpSp>
      <p:grpSp>
        <p:nvGrpSpPr>
          <p:cNvPr name="Group 17" id="17"/>
          <p:cNvGrpSpPr/>
          <p:nvPr/>
        </p:nvGrpSpPr>
        <p:grpSpPr>
          <a:xfrm rot="0">
            <a:off x="5588418" y="2200740"/>
            <a:ext cx="9066137" cy="407763"/>
            <a:chOff x="0" y="0"/>
            <a:chExt cx="9035822" cy="406400"/>
          </a:xfrm>
        </p:grpSpPr>
        <p:sp>
          <p:nvSpPr>
            <p:cNvPr name="Freeform 18" id="18"/>
            <p:cNvSpPr/>
            <p:nvPr/>
          </p:nvSpPr>
          <p:spPr>
            <a:xfrm flipH="false" flipV="false" rot="0">
              <a:off x="0" y="0"/>
              <a:ext cx="9035822" cy="406400"/>
            </a:xfrm>
            <a:custGeom>
              <a:avLst/>
              <a:gdLst/>
              <a:ahLst/>
              <a:cxnLst/>
              <a:rect r="r" b="b" t="t" l="l"/>
              <a:pathLst>
                <a:path h="406400" w="9035822">
                  <a:moveTo>
                    <a:pt x="8832622" y="0"/>
                  </a:moveTo>
                  <a:cubicBezTo>
                    <a:pt x="8944846" y="0"/>
                    <a:pt x="9035822" y="90976"/>
                    <a:pt x="9035822" y="203200"/>
                  </a:cubicBezTo>
                  <a:cubicBezTo>
                    <a:pt x="9035822" y="315424"/>
                    <a:pt x="8944846" y="406400"/>
                    <a:pt x="8832622" y="406400"/>
                  </a:cubicBezTo>
                  <a:lnTo>
                    <a:pt x="203200" y="406400"/>
                  </a:lnTo>
                  <a:cubicBezTo>
                    <a:pt x="90976" y="406400"/>
                    <a:pt x="0" y="315424"/>
                    <a:pt x="0" y="203200"/>
                  </a:cubicBezTo>
                  <a:cubicBezTo>
                    <a:pt x="0" y="90976"/>
                    <a:pt x="90976" y="0"/>
                    <a:pt x="203200" y="0"/>
                  </a:cubicBezTo>
                  <a:close/>
                </a:path>
              </a:pathLst>
            </a:custGeom>
            <a:solidFill>
              <a:srgbClr val="FFFFFF"/>
            </a:solidFill>
            <a:ln w="57150" cap="sq">
              <a:solidFill>
                <a:srgbClr val="000000"/>
              </a:solidFill>
              <a:prstDash val="solid"/>
              <a:miter/>
            </a:ln>
          </p:spPr>
        </p:sp>
        <p:sp>
          <p:nvSpPr>
            <p:cNvPr name="TextBox 19" id="19"/>
            <p:cNvSpPr txBox="true"/>
            <p:nvPr/>
          </p:nvSpPr>
          <p:spPr>
            <a:xfrm>
              <a:off x="0" y="-38100"/>
              <a:ext cx="9035822" cy="444500"/>
            </a:xfrm>
            <a:prstGeom prst="rect">
              <a:avLst/>
            </a:prstGeom>
          </p:spPr>
          <p:txBody>
            <a:bodyPr anchor="ctr" rtlCol="false" tIns="50800" lIns="50800" bIns="50800" rIns="50800"/>
            <a:lstStyle/>
            <a:p>
              <a:pPr algn="ctr">
                <a:lnSpc>
                  <a:spcPts val="2682"/>
                </a:lnSpc>
              </a:pPr>
            </a:p>
          </p:txBody>
        </p:sp>
      </p:grpSp>
      <p:grpSp>
        <p:nvGrpSpPr>
          <p:cNvPr name="Group 20" id="20"/>
          <p:cNvGrpSpPr/>
          <p:nvPr/>
        </p:nvGrpSpPr>
        <p:grpSpPr>
          <a:xfrm rot="0">
            <a:off x="3127329" y="2853639"/>
            <a:ext cx="11947672" cy="5468629"/>
            <a:chOff x="0" y="0"/>
            <a:chExt cx="3883182" cy="1777391"/>
          </a:xfrm>
        </p:grpSpPr>
        <p:sp>
          <p:nvSpPr>
            <p:cNvPr name="Freeform 21" id="21"/>
            <p:cNvSpPr/>
            <p:nvPr/>
          </p:nvSpPr>
          <p:spPr>
            <a:xfrm flipH="false" flipV="false" rot="0">
              <a:off x="0" y="0"/>
              <a:ext cx="3883182" cy="1777391"/>
            </a:xfrm>
            <a:custGeom>
              <a:avLst/>
              <a:gdLst/>
              <a:ahLst/>
              <a:cxnLst/>
              <a:rect r="r" b="b" t="t" l="l"/>
              <a:pathLst>
                <a:path h="1777391" w="3883182">
                  <a:moveTo>
                    <a:pt x="0" y="0"/>
                  </a:moveTo>
                  <a:lnTo>
                    <a:pt x="3883182" y="0"/>
                  </a:lnTo>
                  <a:lnTo>
                    <a:pt x="3883182" y="1777391"/>
                  </a:lnTo>
                  <a:lnTo>
                    <a:pt x="0" y="1777391"/>
                  </a:lnTo>
                  <a:close/>
                </a:path>
              </a:pathLst>
            </a:custGeom>
            <a:solidFill>
              <a:srgbClr val="FFFFFF"/>
            </a:solidFill>
            <a:ln w="57150" cap="sq">
              <a:solidFill>
                <a:srgbClr val="000000"/>
              </a:solidFill>
              <a:prstDash val="solid"/>
              <a:miter/>
            </a:ln>
          </p:spPr>
        </p:sp>
        <p:sp>
          <p:nvSpPr>
            <p:cNvPr name="TextBox 22" id="22"/>
            <p:cNvSpPr txBox="true"/>
            <p:nvPr/>
          </p:nvSpPr>
          <p:spPr>
            <a:xfrm>
              <a:off x="0" y="-38100"/>
              <a:ext cx="3883182" cy="1815491"/>
            </a:xfrm>
            <a:prstGeom prst="rect">
              <a:avLst/>
            </a:prstGeom>
          </p:spPr>
          <p:txBody>
            <a:bodyPr anchor="ctr" rtlCol="false" tIns="51227" lIns="51227" bIns="51227" rIns="51227"/>
            <a:lstStyle/>
            <a:p>
              <a:pPr algn="ctr">
                <a:lnSpc>
                  <a:spcPts val="2682"/>
                </a:lnSpc>
              </a:pPr>
            </a:p>
          </p:txBody>
        </p:sp>
      </p:grpSp>
      <p:sp>
        <p:nvSpPr>
          <p:cNvPr name="TextBox 23" id="23"/>
          <p:cNvSpPr txBox="true"/>
          <p:nvPr/>
        </p:nvSpPr>
        <p:spPr>
          <a:xfrm rot="0">
            <a:off x="3676280" y="3502732"/>
            <a:ext cx="11021110" cy="2015247"/>
          </a:xfrm>
          <a:prstGeom prst="rect">
            <a:avLst/>
          </a:prstGeom>
        </p:spPr>
        <p:txBody>
          <a:bodyPr anchor="t" rtlCol="false" tIns="0" lIns="0" bIns="0" rIns="0">
            <a:spAutoFit/>
          </a:bodyPr>
          <a:lstStyle/>
          <a:p>
            <a:pPr algn="ctr" marL="0" indent="0" lvl="0">
              <a:lnSpc>
                <a:spcPts val="16494"/>
              </a:lnSpc>
              <a:spcBef>
                <a:spcPct val="0"/>
              </a:spcBef>
            </a:pPr>
            <a:r>
              <a:rPr lang="en-US" sz="11781">
                <a:solidFill>
                  <a:srgbClr val="000000"/>
                </a:solidFill>
                <a:latin typeface="Shrikhand"/>
                <a:ea typeface="Shrikhand"/>
                <a:cs typeface="Shrikhand"/>
                <a:sym typeface="Shrikhand"/>
              </a:rPr>
              <a:t>Thank you!</a:t>
            </a:r>
          </a:p>
        </p:txBody>
      </p:sp>
      <p:sp>
        <p:nvSpPr>
          <p:cNvPr name="Freeform 24" id="24"/>
          <p:cNvSpPr/>
          <p:nvPr/>
        </p:nvSpPr>
        <p:spPr>
          <a:xfrm flipH="false" flipV="false" rot="0">
            <a:off x="3514741" y="2233949"/>
            <a:ext cx="315900" cy="305561"/>
          </a:xfrm>
          <a:custGeom>
            <a:avLst/>
            <a:gdLst/>
            <a:ahLst/>
            <a:cxnLst/>
            <a:rect r="r" b="b" t="t" l="l"/>
            <a:pathLst>
              <a:path h="305561" w="315900">
                <a:moveTo>
                  <a:pt x="0" y="0"/>
                </a:moveTo>
                <a:lnTo>
                  <a:pt x="315900" y="0"/>
                </a:lnTo>
                <a:lnTo>
                  <a:pt x="315900" y="305561"/>
                </a:lnTo>
                <a:lnTo>
                  <a:pt x="0" y="30556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false" flipV="false" rot="0">
            <a:off x="4701103" y="2352232"/>
            <a:ext cx="368412" cy="68994"/>
          </a:xfrm>
          <a:custGeom>
            <a:avLst/>
            <a:gdLst/>
            <a:ahLst/>
            <a:cxnLst/>
            <a:rect r="r" b="b" t="t" l="l"/>
            <a:pathLst>
              <a:path h="68994" w="368412">
                <a:moveTo>
                  <a:pt x="0" y="0"/>
                </a:moveTo>
                <a:lnTo>
                  <a:pt x="368412" y="0"/>
                </a:lnTo>
                <a:lnTo>
                  <a:pt x="368412" y="68994"/>
                </a:lnTo>
                <a:lnTo>
                  <a:pt x="0" y="6899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6" id="26"/>
          <p:cNvSpPr/>
          <p:nvPr/>
        </p:nvSpPr>
        <p:spPr>
          <a:xfrm flipH="false" flipV="false" rot="-5400000">
            <a:off x="4150502" y="2226695"/>
            <a:ext cx="196115" cy="320069"/>
          </a:xfrm>
          <a:custGeom>
            <a:avLst/>
            <a:gdLst/>
            <a:ahLst/>
            <a:cxnLst/>
            <a:rect r="r" b="b" t="t" l="l"/>
            <a:pathLst>
              <a:path h="320069" w="196115">
                <a:moveTo>
                  <a:pt x="0" y="0"/>
                </a:moveTo>
                <a:lnTo>
                  <a:pt x="196114" y="0"/>
                </a:lnTo>
                <a:lnTo>
                  <a:pt x="196114" y="320069"/>
                </a:lnTo>
                <a:lnTo>
                  <a:pt x="0" y="32006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7" id="27"/>
          <p:cNvSpPr/>
          <p:nvPr/>
        </p:nvSpPr>
        <p:spPr>
          <a:xfrm flipH="false" flipV="false" rot="0">
            <a:off x="566741" y="7840438"/>
            <a:ext cx="2265312" cy="1990643"/>
          </a:xfrm>
          <a:custGeom>
            <a:avLst/>
            <a:gdLst/>
            <a:ahLst/>
            <a:cxnLst/>
            <a:rect r="r" b="b" t="t" l="l"/>
            <a:pathLst>
              <a:path h="1990643" w="2265312">
                <a:moveTo>
                  <a:pt x="0" y="0"/>
                </a:moveTo>
                <a:lnTo>
                  <a:pt x="2265313" y="0"/>
                </a:lnTo>
                <a:lnTo>
                  <a:pt x="2265313" y="1990644"/>
                </a:lnTo>
                <a:lnTo>
                  <a:pt x="0" y="199064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8" id="28"/>
          <p:cNvSpPr/>
          <p:nvPr/>
        </p:nvSpPr>
        <p:spPr>
          <a:xfrm flipH="false" flipV="false" rot="0">
            <a:off x="15541671" y="7448540"/>
            <a:ext cx="2227000" cy="2227000"/>
          </a:xfrm>
          <a:custGeom>
            <a:avLst/>
            <a:gdLst/>
            <a:ahLst/>
            <a:cxnLst/>
            <a:rect r="r" b="b" t="t" l="l"/>
            <a:pathLst>
              <a:path h="2227000" w="2227000">
                <a:moveTo>
                  <a:pt x="0" y="0"/>
                </a:moveTo>
                <a:lnTo>
                  <a:pt x="2227001" y="0"/>
                </a:lnTo>
                <a:lnTo>
                  <a:pt x="2227001" y="2227000"/>
                </a:lnTo>
                <a:lnTo>
                  <a:pt x="0" y="222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9" id="29"/>
          <p:cNvSpPr/>
          <p:nvPr/>
        </p:nvSpPr>
        <p:spPr>
          <a:xfrm flipH="false" flipV="false" rot="0">
            <a:off x="15644593" y="548867"/>
            <a:ext cx="2196572" cy="1990643"/>
          </a:xfrm>
          <a:custGeom>
            <a:avLst/>
            <a:gdLst/>
            <a:ahLst/>
            <a:cxnLst/>
            <a:rect r="r" b="b" t="t" l="l"/>
            <a:pathLst>
              <a:path h="1990643" w="2196572">
                <a:moveTo>
                  <a:pt x="0" y="0"/>
                </a:moveTo>
                <a:lnTo>
                  <a:pt x="2196572" y="0"/>
                </a:lnTo>
                <a:lnTo>
                  <a:pt x="2196572" y="1990643"/>
                </a:lnTo>
                <a:lnTo>
                  <a:pt x="0" y="199064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30" id="30"/>
          <p:cNvSpPr txBox="true"/>
          <p:nvPr/>
        </p:nvSpPr>
        <p:spPr>
          <a:xfrm rot="0">
            <a:off x="3720456" y="5811314"/>
            <a:ext cx="10932760" cy="1624211"/>
          </a:xfrm>
          <a:prstGeom prst="rect">
            <a:avLst/>
          </a:prstGeom>
        </p:spPr>
        <p:txBody>
          <a:bodyPr anchor="t" rtlCol="false" tIns="0" lIns="0" bIns="0" rIns="0">
            <a:spAutoFit/>
          </a:bodyPr>
          <a:lstStyle/>
          <a:p>
            <a:pPr algn="ctr">
              <a:lnSpc>
                <a:spcPts val="4059"/>
              </a:lnSpc>
            </a:pPr>
            <a:r>
              <a:rPr lang="en-US" sz="2899" spc="-57">
                <a:solidFill>
                  <a:srgbClr val="000000"/>
                </a:solidFill>
                <a:latin typeface="Courier Prime Bold"/>
                <a:ea typeface="Courier Prime Bold"/>
                <a:cs typeface="Courier Prime Bold"/>
                <a:sym typeface="Courier Prime Bold"/>
              </a:rPr>
              <a:t>Group 3: Cacal, Chad R. | Dela Cruz, Alfonso Rafael C. | Palabay, Joven Carl B. | Suyu, Chester T.</a:t>
            </a:r>
          </a:p>
          <a:p>
            <a:pPr algn="ctr" marL="0" indent="0" lvl="0">
              <a:lnSpc>
                <a:spcPts val="4843"/>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CDFFD8">
                <a:alpha val="100000"/>
              </a:srgbClr>
            </a:gs>
            <a:gs pos="100000">
              <a:srgbClr val="94B9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3304567" y="4709590"/>
            <a:ext cx="4983433" cy="5577410"/>
            <a:chOff x="0" y="0"/>
            <a:chExt cx="2720128" cy="3044341"/>
          </a:xfrm>
        </p:grpSpPr>
        <p:sp>
          <p:nvSpPr>
            <p:cNvPr name="Freeform 3" id="3"/>
            <p:cNvSpPr/>
            <p:nvPr/>
          </p:nvSpPr>
          <p:spPr>
            <a:xfrm flipH="false" flipV="false" rot="0">
              <a:off x="0" y="0"/>
              <a:ext cx="2720128" cy="3044341"/>
            </a:xfrm>
            <a:custGeom>
              <a:avLst/>
              <a:gdLst/>
              <a:ahLst/>
              <a:cxnLst/>
              <a:rect r="r" b="b" t="t" l="l"/>
              <a:pathLst>
                <a:path h="3044341" w="2720128">
                  <a:moveTo>
                    <a:pt x="0" y="0"/>
                  </a:moveTo>
                  <a:lnTo>
                    <a:pt x="2720128" y="0"/>
                  </a:lnTo>
                  <a:lnTo>
                    <a:pt x="2720128" y="3044341"/>
                  </a:lnTo>
                  <a:lnTo>
                    <a:pt x="0" y="3044341"/>
                  </a:lnTo>
                  <a:close/>
                </a:path>
              </a:pathLst>
            </a:custGeom>
            <a:solidFill>
              <a:srgbClr val="FB8E89"/>
            </a:solidFill>
            <a:ln w="38100" cap="sq">
              <a:solidFill>
                <a:srgbClr val="000000"/>
              </a:solidFill>
              <a:prstDash val="solid"/>
              <a:miter/>
            </a:ln>
          </p:spPr>
        </p:sp>
        <p:sp>
          <p:nvSpPr>
            <p:cNvPr name="TextBox 4" id="4"/>
            <p:cNvSpPr txBox="true"/>
            <p:nvPr/>
          </p:nvSpPr>
          <p:spPr>
            <a:xfrm>
              <a:off x="0" y="-38100"/>
              <a:ext cx="2720128" cy="3082441"/>
            </a:xfrm>
            <a:prstGeom prst="rect">
              <a:avLst/>
            </a:prstGeom>
          </p:spPr>
          <p:txBody>
            <a:bodyPr anchor="ctr" rtlCol="false" tIns="51227" lIns="51227" bIns="51227" rIns="51227"/>
            <a:lstStyle/>
            <a:p>
              <a:pPr algn="ctr">
                <a:lnSpc>
                  <a:spcPts val="2682"/>
                </a:lnSpc>
              </a:pPr>
            </a:p>
          </p:txBody>
        </p:sp>
      </p:grpSp>
      <p:grpSp>
        <p:nvGrpSpPr>
          <p:cNvPr name="Group 5" id="5"/>
          <p:cNvGrpSpPr/>
          <p:nvPr/>
        </p:nvGrpSpPr>
        <p:grpSpPr>
          <a:xfrm rot="0">
            <a:off x="13304567" y="4062049"/>
            <a:ext cx="7651102" cy="590059"/>
            <a:chOff x="0" y="0"/>
            <a:chExt cx="4279002" cy="330000"/>
          </a:xfrm>
        </p:grpSpPr>
        <p:sp>
          <p:nvSpPr>
            <p:cNvPr name="Freeform 6" id="6"/>
            <p:cNvSpPr/>
            <p:nvPr/>
          </p:nvSpPr>
          <p:spPr>
            <a:xfrm flipH="false" flipV="false" rot="0">
              <a:off x="0" y="0"/>
              <a:ext cx="4279002" cy="330000"/>
            </a:xfrm>
            <a:custGeom>
              <a:avLst/>
              <a:gdLst/>
              <a:ahLst/>
              <a:cxnLst/>
              <a:rect r="r" b="b" t="t" l="l"/>
              <a:pathLst>
                <a:path h="330000" w="4279002">
                  <a:moveTo>
                    <a:pt x="0" y="0"/>
                  </a:moveTo>
                  <a:lnTo>
                    <a:pt x="4279002" y="0"/>
                  </a:lnTo>
                  <a:lnTo>
                    <a:pt x="4279002" y="330000"/>
                  </a:lnTo>
                  <a:lnTo>
                    <a:pt x="0" y="330000"/>
                  </a:lnTo>
                  <a:close/>
                </a:path>
              </a:pathLst>
            </a:custGeom>
            <a:solidFill>
              <a:srgbClr val="AFBAF7"/>
            </a:solidFill>
            <a:ln w="47625" cap="sq">
              <a:solidFill>
                <a:srgbClr val="000000"/>
              </a:solidFill>
              <a:prstDash val="solid"/>
              <a:miter/>
            </a:ln>
          </p:spPr>
        </p:sp>
        <p:sp>
          <p:nvSpPr>
            <p:cNvPr name="TextBox 7" id="7"/>
            <p:cNvSpPr txBox="true"/>
            <p:nvPr/>
          </p:nvSpPr>
          <p:spPr>
            <a:xfrm>
              <a:off x="0" y="-38100"/>
              <a:ext cx="4279002" cy="368100"/>
            </a:xfrm>
            <a:prstGeom prst="rect">
              <a:avLst/>
            </a:prstGeom>
          </p:spPr>
          <p:txBody>
            <a:bodyPr anchor="ctr" rtlCol="false" tIns="51227" lIns="51227" bIns="51227" rIns="51227"/>
            <a:lstStyle/>
            <a:p>
              <a:pPr algn="ctr">
                <a:lnSpc>
                  <a:spcPts val="2682"/>
                </a:lnSpc>
              </a:pPr>
            </a:p>
          </p:txBody>
        </p:sp>
      </p:grpSp>
      <p:grpSp>
        <p:nvGrpSpPr>
          <p:cNvPr name="Group 8" id="8"/>
          <p:cNvGrpSpPr/>
          <p:nvPr/>
        </p:nvGrpSpPr>
        <p:grpSpPr>
          <a:xfrm rot="0">
            <a:off x="14453992" y="4246874"/>
            <a:ext cx="5682978" cy="218292"/>
            <a:chOff x="0" y="0"/>
            <a:chExt cx="10580161" cy="406400"/>
          </a:xfrm>
        </p:grpSpPr>
        <p:sp>
          <p:nvSpPr>
            <p:cNvPr name="Freeform 9" id="9"/>
            <p:cNvSpPr/>
            <p:nvPr/>
          </p:nvSpPr>
          <p:spPr>
            <a:xfrm flipH="false" flipV="false" rot="0">
              <a:off x="0" y="0"/>
              <a:ext cx="10580161" cy="406400"/>
            </a:xfrm>
            <a:custGeom>
              <a:avLst/>
              <a:gdLst/>
              <a:ahLst/>
              <a:cxnLst/>
              <a:rect r="r" b="b" t="t" l="l"/>
              <a:pathLst>
                <a:path h="406400" w="10580161">
                  <a:moveTo>
                    <a:pt x="10376961" y="0"/>
                  </a:moveTo>
                  <a:cubicBezTo>
                    <a:pt x="10489185" y="0"/>
                    <a:pt x="10580161" y="90976"/>
                    <a:pt x="10580161" y="203200"/>
                  </a:cubicBezTo>
                  <a:cubicBezTo>
                    <a:pt x="10580161" y="315424"/>
                    <a:pt x="10489185" y="406400"/>
                    <a:pt x="10376961" y="406400"/>
                  </a:cubicBezTo>
                  <a:lnTo>
                    <a:pt x="203200" y="406400"/>
                  </a:lnTo>
                  <a:cubicBezTo>
                    <a:pt x="90976" y="406400"/>
                    <a:pt x="0" y="315424"/>
                    <a:pt x="0" y="203200"/>
                  </a:cubicBezTo>
                  <a:cubicBezTo>
                    <a:pt x="0" y="90976"/>
                    <a:pt x="90976" y="0"/>
                    <a:pt x="203200" y="0"/>
                  </a:cubicBezTo>
                  <a:close/>
                </a:path>
              </a:pathLst>
            </a:custGeom>
            <a:solidFill>
              <a:srgbClr val="FFFFFF"/>
            </a:solidFill>
            <a:ln w="47625" cap="sq">
              <a:solidFill>
                <a:srgbClr val="000000"/>
              </a:solidFill>
              <a:prstDash val="solid"/>
              <a:miter/>
            </a:ln>
          </p:spPr>
        </p:sp>
        <p:sp>
          <p:nvSpPr>
            <p:cNvPr name="TextBox 10" id="10"/>
            <p:cNvSpPr txBox="true"/>
            <p:nvPr/>
          </p:nvSpPr>
          <p:spPr>
            <a:xfrm>
              <a:off x="0" y="-38100"/>
              <a:ext cx="10580161" cy="444500"/>
            </a:xfrm>
            <a:prstGeom prst="rect">
              <a:avLst/>
            </a:prstGeom>
          </p:spPr>
          <p:txBody>
            <a:bodyPr anchor="ctr" rtlCol="false" tIns="50800" lIns="50800" bIns="50800" rIns="50800"/>
            <a:lstStyle/>
            <a:p>
              <a:pPr algn="ctr">
                <a:lnSpc>
                  <a:spcPts val="2682"/>
                </a:lnSpc>
              </a:pPr>
            </a:p>
          </p:txBody>
        </p:sp>
      </p:grpSp>
      <p:sp>
        <p:nvSpPr>
          <p:cNvPr name="Freeform 11" id="11"/>
          <p:cNvSpPr/>
          <p:nvPr/>
        </p:nvSpPr>
        <p:spPr>
          <a:xfrm flipH="false" flipV="false" rot="0">
            <a:off x="13427289" y="4267663"/>
            <a:ext cx="182694" cy="176715"/>
          </a:xfrm>
          <a:custGeom>
            <a:avLst/>
            <a:gdLst/>
            <a:ahLst/>
            <a:cxnLst/>
            <a:rect r="r" b="b" t="t" l="l"/>
            <a:pathLst>
              <a:path h="176715" w="182694">
                <a:moveTo>
                  <a:pt x="0" y="0"/>
                </a:moveTo>
                <a:lnTo>
                  <a:pt x="182694" y="0"/>
                </a:lnTo>
                <a:lnTo>
                  <a:pt x="182694" y="176715"/>
                </a:lnTo>
                <a:lnTo>
                  <a:pt x="0" y="1767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4000141" y="4346681"/>
            <a:ext cx="214102" cy="40095"/>
          </a:xfrm>
          <a:custGeom>
            <a:avLst/>
            <a:gdLst/>
            <a:ahLst/>
            <a:cxnLst/>
            <a:rect r="r" b="b" t="t" l="l"/>
            <a:pathLst>
              <a:path h="40095" w="214102">
                <a:moveTo>
                  <a:pt x="0" y="0"/>
                </a:moveTo>
                <a:lnTo>
                  <a:pt x="214102" y="0"/>
                </a:lnTo>
                <a:lnTo>
                  <a:pt x="214102" y="40095"/>
                </a:lnTo>
                <a:lnTo>
                  <a:pt x="0" y="400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5364615" y="4101439"/>
            <a:ext cx="7651102" cy="6185561"/>
            <a:chOff x="0" y="0"/>
            <a:chExt cx="4176233" cy="3376290"/>
          </a:xfrm>
        </p:grpSpPr>
        <p:sp>
          <p:nvSpPr>
            <p:cNvPr name="Freeform 14" id="14"/>
            <p:cNvSpPr/>
            <p:nvPr/>
          </p:nvSpPr>
          <p:spPr>
            <a:xfrm flipH="false" flipV="false" rot="0">
              <a:off x="0" y="0"/>
              <a:ext cx="4176233" cy="3376290"/>
            </a:xfrm>
            <a:custGeom>
              <a:avLst/>
              <a:gdLst/>
              <a:ahLst/>
              <a:cxnLst/>
              <a:rect r="r" b="b" t="t" l="l"/>
              <a:pathLst>
                <a:path h="3376290" w="4176233">
                  <a:moveTo>
                    <a:pt x="0" y="0"/>
                  </a:moveTo>
                  <a:lnTo>
                    <a:pt x="4176233" y="0"/>
                  </a:lnTo>
                  <a:lnTo>
                    <a:pt x="4176233" y="3376290"/>
                  </a:lnTo>
                  <a:lnTo>
                    <a:pt x="0" y="3376290"/>
                  </a:lnTo>
                  <a:close/>
                </a:path>
              </a:pathLst>
            </a:custGeom>
            <a:solidFill>
              <a:srgbClr val="D5DCFF"/>
            </a:solidFill>
            <a:ln w="38100" cap="sq">
              <a:solidFill>
                <a:srgbClr val="000000"/>
              </a:solidFill>
              <a:prstDash val="solid"/>
              <a:miter/>
            </a:ln>
          </p:spPr>
        </p:sp>
        <p:sp>
          <p:nvSpPr>
            <p:cNvPr name="TextBox 15" id="15"/>
            <p:cNvSpPr txBox="true"/>
            <p:nvPr/>
          </p:nvSpPr>
          <p:spPr>
            <a:xfrm>
              <a:off x="0" y="-38100"/>
              <a:ext cx="4176233" cy="3414390"/>
            </a:xfrm>
            <a:prstGeom prst="rect">
              <a:avLst/>
            </a:prstGeom>
          </p:spPr>
          <p:txBody>
            <a:bodyPr anchor="ctr" rtlCol="false" tIns="51227" lIns="51227" bIns="51227" rIns="51227"/>
            <a:lstStyle/>
            <a:p>
              <a:pPr algn="ctr">
                <a:lnSpc>
                  <a:spcPts val="2682"/>
                </a:lnSpc>
              </a:pPr>
            </a:p>
          </p:txBody>
        </p:sp>
      </p:grpSp>
      <p:grpSp>
        <p:nvGrpSpPr>
          <p:cNvPr name="Group 16" id="16"/>
          <p:cNvGrpSpPr/>
          <p:nvPr/>
        </p:nvGrpSpPr>
        <p:grpSpPr>
          <a:xfrm rot="0">
            <a:off x="5364615" y="4051651"/>
            <a:ext cx="7651102" cy="590059"/>
            <a:chOff x="0" y="0"/>
            <a:chExt cx="4279002" cy="330000"/>
          </a:xfrm>
        </p:grpSpPr>
        <p:sp>
          <p:nvSpPr>
            <p:cNvPr name="Freeform 17" id="17"/>
            <p:cNvSpPr/>
            <p:nvPr/>
          </p:nvSpPr>
          <p:spPr>
            <a:xfrm flipH="false" flipV="false" rot="0">
              <a:off x="0" y="0"/>
              <a:ext cx="4279002" cy="330000"/>
            </a:xfrm>
            <a:custGeom>
              <a:avLst/>
              <a:gdLst/>
              <a:ahLst/>
              <a:cxnLst/>
              <a:rect r="r" b="b" t="t" l="l"/>
              <a:pathLst>
                <a:path h="330000" w="4279002">
                  <a:moveTo>
                    <a:pt x="0" y="0"/>
                  </a:moveTo>
                  <a:lnTo>
                    <a:pt x="4279002" y="0"/>
                  </a:lnTo>
                  <a:lnTo>
                    <a:pt x="4279002" y="330000"/>
                  </a:lnTo>
                  <a:lnTo>
                    <a:pt x="0" y="330000"/>
                  </a:lnTo>
                  <a:close/>
                </a:path>
              </a:pathLst>
            </a:custGeom>
            <a:solidFill>
              <a:srgbClr val="FB8E89"/>
            </a:solidFill>
            <a:ln w="47625" cap="sq">
              <a:solidFill>
                <a:srgbClr val="000000"/>
              </a:solidFill>
              <a:prstDash val="solid"/>
              <a:miter/>
            </a:ln>
          </p:spPr>
        </p:sp>
        <p:sp>
          <p:nvSpPr>
            <p:cNvPr name="TextBox 18" id="18"/>
            <p:cNvSpPr txBox="true"/>
            <p:nvPr/>
          </p:nvSpPr>
          <p:spPr>
            <a:xfrm>
              <a:off x="0" y="-38100"/>
              <a:ext cx="4279002" cy="368100"/>
            </a:xfrm>
            <a:prstGeom prst="rect">
              <a:avLst/>
            </a:prstGeom>
          </p:spPr>
          <p:txBody>
            <a:bodyPr anchor="ctr" rtlCol="false" tIns="51227" lIns="51227" bIns="51227" rIns="51227"/>
            <a:lstStyle/>
            <a:p>
              <a:pPr algn="ctr">
                <a:lnSpc>
                  <a:spcPts val="2682"/>
                </a:lnSpc>
              </a:pPr>
            </a:p>
          </p:txBody>
        </p:sp>
      </p:grpSp>
      <p:grpSp>
        <p:nvGrpSpPr>
          <p:cNvPr name="Group 19" id="19"/>
          <p:cNvGrpSpPr/>
          <p:nvPr/>
        </p:nvGrpSpPr>
        <p:grpSpPr>
          <a:xfrm rot="0">
            <a:off x="6717279" y="4238594"/>
            <a:ext cx="6169256" cy="236970"/>
            <a:chOff x="0" y="0"/>
            <a:chExt cx="10580161" cy="406400"/>
          </a:xfrm>
        </p:grpSpPr>
        <p:sp>
          <p:nvSpPr>
            <p:cNvPr name="Freeform 20" id="20"/>
            <p:cNvSpPr/>
            <p:nvPr/>
          </p:nvSpPr>
          <p:spPr>
            <a:xfrm flipH="false" flipV="false" rot="0">
              <a:off x="0" y="0"/>
              <a:ext cx="10580161" cy="406400"/>
            </a:xfrm>
            <a:custGeom>
              <a:avLst/>
              <a:gdLst/>
              <a:ahLst/>
              <a:cxnLst/>
              <a:rect r="r" b="b" t="t" l="l"/>
              <a:pathLst>
                <a:path h="406400" w="10580161">
                  <a:moveTo>
                    <a:pt x="10376961" y="0"/>
                  </a:moveTo>
                  <a:cubicBezTo>
                    <a:pt x="10489185" y="0"/>
                    <a:pt x="10580161" y="90976"/>
                    <a:pt x="10580161" y="203200"/>
                  </a:cubicBezTo>
                  <a:cubicBezTo>
                    <a:pt x="10580161" y="315424"/>
                    <a:pt x="10489185" y="406400"/>
                    <a:pt x="10376961" y="406400"/>
                  </a:cubicBezTo>
                  <a:lnTo>
                    <a:pt x="203200" y="406400"/>
                  </a:lnTo>
                  <a:cubicBezTo>
                    <a:pt x="90976" y="406400"/>
                    <a:pt x="0" y="315424"/>
                    <a:pt x="0" y="203200"/>
                  </a:cubicBezTo>
                  <a:cubicBezTo>
                    <a:pt x="0" y="90976"/>
                    <a:pt x="90976" y="0"/>
                    <a:pt x="203200" y="0"/>
                  </a:cubicBezTo>
                  <a:close/>
                </a:path>
              </a:pathLst>
            </a:custGeom>
            <a:solidFill>
              <a:srgbClr val="FFFFFF"/>
            </a:solidFill>
            <a:ln w="47625" cap="sq">
              <a:solidFill>
                <a:srgbClr val="000000"/>
              </a:solidFill>
              <a:prstDash val="solid"/>
              <a:miter/>
            </a:ln>
          </p:spPr>
        </p:sp>
        <p:sp>
          <p:nvSpPr>
            <p:cNvPr name="TextBox 21" id="21"/>
            <p:cNvSpPr txBox="true"/>
            <p:nvPr/>
          </p:nvSpPr>
          <p:spPr>
            <a:xfrm>
              <a:off x="0" y="-38100"/>
              <a:ext cx="10580161" cy="444500"/>
            </a:xfrm>
            <a:prstGeom prst="rect">
              <a:avLst/>
            </a:prstGeom>
          </p:spPr>
          <p:txBody>
            <a:bodyPr anchor="ctr" rtlCol="false" tIns="50800" lIns="50800" bIns="50800" rIns="50800"/>
            <a:lstStyle/>
            <a:p>
              <a:pPr algn="ctr">
                <a:lnSpc>
                  <a:spcPts val="2682"/>
                </a:lnSpc>
              </a:pPr>
            </a:p>
          </p:txBody>
        </p:sp>
      </p:grpSp>
      <p:sp>
        <p:nvSpPr>
          <p:cNvPr name="Freeform 22" id="22"/>
          <p:cNvSpPr/>
          <p:nvPr/>
        </p:nvSpPr>
        <p:spPr>
          <a:xfrm flipH="false" flipV="false" rot="0">
            <a:off x="5595023" y="4257893"/>
            <a:ext cx="183584" cy="177576"/>
          </a:xfrm>
          <a:custGeom>
            <a:avLst/>
            <a:gdLst/>
            <a:ahLst/>
            <a:cxnLst/>
            <a:rect r="r" b="b" t="t" l="l"/>
            <a:pathLst>
              <a:path h="177576" w="183584">
                <a:moveTo>
                  <a:pt x="0" y="0"/>
                </a:moveTo>
                <a:lnTo>
                  <a:pt x="183584" y="0"/>
                </a:lnTo>
                <a:lnTo>
                  <a:pt x="183584" y="177576"/>
                </a:lnTo>
                <a:lnTo>
                  <a:pt x="0" y="177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6284474" y="4326633"/>
            <a:ext cx="214102" cy="40095"/>
          </a:xfrm>
          <a:custGeom>
            <a:avLst/>
            <a:gdLst/>
            <a:ahLst/>
            <a:cxnLst/>
            <a:rect r="r" b="b" t="t" l="l"/>
            <a:pathLst>
              <a:path h="40095" w="214102">
                <a:moveTo>
                  <a:pt x="0" y="0"/>
                </a:moveTo>
                <a:lnTo>
                  <a:pt x="214101" y="0"/>
                </a:lnTo>
                <a:lnTo>
                  <a:pt x="214101" y="40096"/>
                </a:lnTo>
                <a:lnTo>
                  <a:pt x="0" y="400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false" flipV="false" rot="-5400000">
            <a:off x="5964494" y="4253677"/>
            <a:ext cx="113971" cy="186007"/>
          </a:xfrm>
          <a:custGeom>
            <a:avLst/>
            <a:gdLst/>
            <a:ahLst/>
            <a:cxnLst/>
            <a:rect r="r" b="b" t="t" l="l"/>
            <a:pathLst>
              <a:path h="186007" w="113971">
                <a:moveTo>
                  <a:pt x="0" y="0"/>
                </a:moveTo>
                <a:lnTo>
                  <a:pt x="113971" y="0"/>
                </a:lnTo>
                <a:lnTo>
                  <a:pt x="113971" y="186007"/>
                </a:lnTo>
                <a:lnTo>
                  <a:pt x="0" y="1860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5400000">
            <a:off x="13732797" y="4280958"/>
            <a:ext cx="144530" cy="235879"/>
          </a:xfrm>
          <a:custGeom>
            <a:avLst/>
            <a:gdLst/>
            <a:ahLst/>
            <a:cxnLst/>
            <a:rect r="r" b="b" t="t" l="l"/>
            <a:pathLst>
              <a:path h="235879" w="144530">
                <a:moveTo>
                  <a:pt x="0" y="0"/>
                </a:moveTo>
                <a:lnTo>
                  <a:pt x="144530" y="0"/>
                </a:lnTo>
                <a:lnTo>
                  <a:pt x="144530" y="235880"/>
                </a:lnTo>
                <a:lnTo>
                  <a:pt x="0" y="2358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true" flipV="false" rot="0">
            <a:off x="13847741" y="-1326108"/>
            <a:ext cx="6086982" cy="4114800"/>
          </a:xfrm>
          <a:custGeom>
            <a:avLst/>
            <a:gdLst/>
            <a:ahLst/>
            <a:cxnLst/>
            <a:rect r="r" b="b" t="t" l="l"/>
            <a:pathLst>
              <a:path h="4114800" w="6086982">
                <a:moveTo>
                  <a:pt x="6086983" y="0"/>
                </a:moveTo>
                <a:lnTo>
                  <a:pt x="0" y="0"/>
                </a:lnTo>
                <a:lnTo>
                  <a:pt x="0" y="4114800"/>
                </a:lnTo>
                <a:lnTo>
                  <a:pt x="6086983" y="4114800"/>
                </a:lnTo>
                <a:lnTo>
                  <a:pt x="6086983" y="0"/>
                </a:lnTo>
                <a:close/>
              </a:path>
            </a:pathLst>
          </a:custGeom>
          <a:blipFill>
            <a:blip r:embed="rId8">
              <a:alphaModFix amt="32999"/>
              <a:extLst>
                <a:ext uri="{96DAC541-7B7A-43D3-8B79-37D633B846F1}">
                  <asvg:svgBlip xmlns:asvg="http://schemas.microsoft.com/office/drawing/2016/SVG/main" r:embed="rId9"/>
                </a:ext>
              </a:extLst>
            </a:blip>
            <a:stretch>
              <a:fillRect l="0" t="0" r="0" b="0"/>
            </a:stretch>
          </a:blipFill>
        </p:spPr>
      </p:sp>
      <p:sp>
        <p:nvSpPr>
          <p:cNvPr name="TextBox 27" id="27"/>
          <p:cNvSpPr txBox="true"/>
          <p:nvPr/>
        </p:nvSpPr>
        <p:spPr>
          <a:xfrm rot="0">
            <a:off x="2415409" y="1626068"/>
            <a:ext cx="13883915" cy="1219200"/>
          </a:xfrm>
          <a:prstGeom prst="rect">
            <a:avLst/>
          </a:prstGeom>
        </p:spPr>
        <p:txBody>
          <a:bodyPr anchor="t" rtlCol="false" tIns="0" lIns="0" bIns="0" rIns="0">
            <a:spAutoFit/>
          </a:bodyPr>
          <a:lstStyle/>
          <a:p>
            <a:pPr algn="ctr" marL="0" indent="0" lvl="0">
              <a:lnSpc>
                <a:spcPts val="9600"/>
              </a:lnSpc>
              <a:spcBef>
                <a:spcPct val="0"/>
              </a:spcBef>
            </a:pPr>
            <a:r>
              <a:rPr lang="en-US" sz="8000">
                <a:solidFill>
                  <a:srgbClr val="000000"/>
                </a:solidFill>
                <a:latin typeface="Shrikhand"/>
                <a:ea typeface="Shrikhand"/>
                <a:cs typeface="Shrikhand"/>
                <a:sym typeface="Shrikhand"/>
              </a:rPr>
              <a:t>I ntroduction </a:t>
            </a:r>
          </a:p>
        </p:txBody>
      </p:sp>
      <p:sp>
        <p:nvSpPr>
          <p:cNvPr name="Freeform 28" id="28"/>
          <p:cNvSpPr/>
          <p:nvPr/>
        </p:nvSpPr>
        <p:spPr>
          <a:xfrm flipH="false" flipV="false" rot="0">
            <a:off x="15965022" y="1028700"/>
            <a:ext cx="4410606" cy="2413805"/>
          </a:xfrm>
          <a:custGeom>
            <a:avLst/>
            <a:gdLst/>
            <a:ahLst/>
            <a:cxnLst/>
            <a:rect r="r" b="b" t="t" l="l"/>
            <a:pathLst>
              <a:path h="2413805" w="4410606">
                <a:moveTo>
                  <a:pt x="0" y="0"/>
                </a:moveTo>
                <a:lnTo>
                  <a:pt x="4410606" y="0"/>
                </a:lnTo>
                <a:lnTo>
                  <a:pt x="4410606" y="2413805"/>
                </a:lnTo>
                <a:lnTo>
                  <a:pt x="0" y="241380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9" id="29"/>
          <p:cNvSpPr/>
          <p:nvPr/>
        </p:nvSpPr>
        <p:spPr>
          <a:xfrm flipH="false" flipV="false" rot="0">
            <a:off x="-1712932" y="1199697"/>
            <a:ext cx="4410606" cy="2413805"/>
          </a:xfrm>
          <a:custGeom>
            <a:avLst/>
            <a:gdLst/>
            <a:ahLst/>
            <a:cxnLst/>
            <a:rect r="r" b="b" t="t" l="l"/>
            <a:pathLst>
              <a:path h="2413805" w="4410606">
                <a:moveTo>
                  <a:pt x="0" y="0"/>
                </a:moveTo>
                <a:lnTo>
                  <a:pt x="4410607" y="0"/>
                </a:lnTo>
                <a:lnTo>
                  <a:pt x="4410607" y="2413804"/>
                </a:lnTo>
                <a:lnTo>
                  <a:pt x="0" y="24138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30" id="30"/>
          <p:cNvGrpSpPr/>
          <p:nvPr/>
        </p:nvGrpSpPr>
        <p:grpSpPr>
          <a:xfrm rot="0">
            <a:off x="0" y="4641710"/>
            <a:ext cx="4830817" cy="5645290"/>
            <a:chOff x="0" y="0"/>
            <a:chExt cx="2636825" cy="3081392"/>
          </a:xfrm>
        </p:grpSpPr>
        <p:sp>
          <p:nvSpPr>
            <p:cNvPr name="Freeform 31" id="31"/>
            <p:cNvSpPr/>
            <p:nvPr/>
          </p:nvSpPr>
          <p:spPr>
            <a:xfrm flipH="false" flipV="false" rot="0">
              <a:off x="0" y="0"/>
              <a:ext cx="2636825" cy="3081392"/>
            </a:xfrm>
            <a:custGeom>
              <a:avLst/>
              <a:gdLst/>
              <a:ahLst/>
              <a:cxnLst/>
              <a:rect r="r" b="b" t="t" l="l"/>
              <a:pathLst>
                <a:path h="3081392" w="2636825">
                  <a:moveTo>
                    <a:pt x="0" y="0"/>
                  </a:moveTo>
                  <a:lnTo>
                    <a:pt x="2636825" y="0"/>
                  </a:lnTo>
                  <a:lnTo>
                    <a:pt x="2636825" y="3081392"/>
                  </a:lnTo>
                  <a:lnTo>
                    <a:pt x="0" y="3081392"/>
                  </a:lnTo>
                  <a:close/>
                </a:path>
              </a:pathLst>
            </a:custGeom>
            <a:solidFill>
              <a:srgbClr val="F6D4BF"/>
            </a:solidFill>
            <a:ln cap="sq">
              <a:noFill/>
              <a:prstDash val="solid"/>
              <a:miter/>
            </a:ln>
          </p:spPr>
        </p:sp>
        <p:sp>
          <p:nvSpPr>
            <p:cNvPr name="TextBox 32" id="32"/>
            <p:cNvSpPr txBox="true"/>
            <p:nvPr/>
          </p:nvSpPr>
          <p:spPr>
            <a:xfrm>
              <a:off x="0" y="-38100"/>
              <a:ext cx="2636825" cy="3119492"/>
            </a:xfrm>
            <a:prstGeom prst="rect">
              <a:avLst/>
            </a:prstGeom>
          </p:spPr>
          <p:txBody>
            <a:bodyPr anchor="ctr" rtlCol="false" tIns="51227" lIns="51227" bIns="51227" rIns="51227"/>
            <a:lstStyle/>
            <a:p>
              <a:pPr algn="ctr">
                <a:lnSpc>
                  <a:spcPts val="2682"/>
                </a:lnSpc>
              </a:pPr>
            </a:p>
          </p:txBody>
        </p:sp>
      </p:grpSp>
      <p:grpSp>
        <p:nvGrpSpPr>
          <p:cNvPr name="Group 33" id="33"/>
          <p:cNvGrpSpPr/>
          <p:nvPr/>
        </p:nvGrpSpPr>
        <p:grpSpPr>
          <a:xfrm rot="0">
            <a:off x="0" y="4051651"/>
            <a:ext cx="4846689" cy="657938"/>
            <a:chOff x="0" y="0"/>
            <a:chExt cx="2710589" cy="367963"/>
          </a:xfrm>
        </p:grpSpPr>
        <p:sp>
          <p:nvSpPr>
            <p:cNvPr name="Freeform 34" id="34"/>
            <p:cNvSpPr/>
            <p:nvPr/>
          </p:nvSpPr>
          <p:spPr>
            <a:xfrm flipH="false" flipV="false" rot="0">
              <a:off x="0" y="0"/>
              <a:ext cx="2710589" cy="367963"/>
            </a:xfrm>
            <a:custGeom>
              <a:avLst/>
              <a:gdLst/>
              <a:ahLst/>
              <a:cxnLst/>
              <a:rect r="r" b="b" t="t" l="l"/>
              <a:pathLst>
                <a:path h="367963" w="2710589">
                  <a:moveTo>
                    <a:pt x="0" y="0"/>
                  </a:moveTo>
                  <a:lnTo>
                    <a:pt x="2710589" y="0"/>
                  </a:lnTo>
                  <a:lnTo>
                    <a:pt x="2710589" y="367963"/>
                  </a:lnTo>
                  <a:lnTo>
                    <a:pt x="0" y="367963"/>
                  </a:lnTo>
                  <a:close/>
                </a:path>
              </a:pathLst>
            </a:custGeom>
            <a:solidFill>
              <a:srgbClr val="AFBAF7"/>
            </a:solidFill>
            <a:ln w="47625" cap="sq">
              <a:solidFill>
                <a:srgbClr val="000000"/>
              </a:solidFill>
              <a:prstDash val="solid"/>
              <a:miter/>
            </a:ln>
          </p:spPr>
        </p:sp>
        <p:sp>
          <p:nvSpPr>
            <p:cNvPr name="TextBox 35" id="35"/>
            <p:cNvSpPr txBox="true"/>
            <p:nvPr/>
          </p:nvSpPr>
          <p:spPr>
            <a:xfrm>
              <a:off x="0" y="-38100"/>
              <a:ext cx="2710589" cy="406063"/>
            </a:xfrm>
            <a:prstGeom prst="rect">
              <a:avLst/>
            </a:prstGeom>
          </p:spPr>
          <p:txBody>
            <a:bodyPr anchor="ctr" rtlCol="false" tIns="51227" lIns="51227" bIns="51227" rIns="51227"/>
            <a:lstStyle/>
            <a:p>
              <a:pPr algn="ctr">
                <a:lnSpc>
                  <a:spcPts val="2682"/>
                </a:lnSpc>
              </a:pPr>
            </a:p>
          </p:txBody>
        </p:sp>
      </p:grpSp>
      <p:grpSp>
        <p:nvGrpSpPr>
          <p:cNvPr name="Group 36" id="36"/>
          <p:cNvGrpSpPr/>
          <p:nvPr/>
        </p:nvGrpSpPr>
        <p:grpSpPr>
          <a:xfrm rot="0">
            <a:off x="-836288" y="4305414"/>
            <a:ext cx="5682978" cy="218292"/>
            <a:chOff x="0" y="0"/>
            <a:chExt cx="10580161" cy="406400"/>
          </a:xfrm>
        </p:grpSpPr>
        <p:sp>
          <p:nvSpPr>
            <p:cNvPr name="Freeform 37" id="37"/>
            <p:cNvSpPr/>
            <p:nvPr/>
          </p:nvSpPr>
          <p:spPr>
            <a:xfrm flipH="false" flipV="false" rot="0">
              <a:off x="0" y="0"/>
              <a:ext cx="10580161" cy="406400"/>
            </a:xfrm>
            <a:custGeom>
              <a:avLst/>
              <a:gdLst/>
              <a:ahLst/>
              <a:cxnLst/>
              <a:rect r="r" b="b" t="t" l="l"/>
              <a:pathLst>
                <a:path h="406400" w="10580161">
                  <a:moveTo>
                    <a:pt x="10376961" y="0"/>
                  </a:moveTo>
                  <a:cubicBezTo>
                    <a:pt x="10489185" y="0"/>
                    <a:pt x="10580161" y="90976"/>
                    <a:pt x="10580161" y="203200"/>
                  </a:cubicBezTo>
                  <a:cubicBezTo>
                    <a:pt x="10580161" y="315424"/>
                    <a:pt x="10489185" y="406400"/>
                    <a:pt x="10376961" y="406400"/>
                  </a:cubicBezTo>
                  <a:lnTo>
                    <a:pt x="203200" y="406400"/>
                  </a:lnTo>
                  <a:cubicBezTo>
                    <a:pt x="90976" y="406400"/>
                    <a:pt x="0" y="315424"/>
                    <a:pt x="0" y="203200"/>
                  </a:cubicBezTo>
                  <a:cubicBezTo>
                    <a:pt x="0" y="90976"/>
                    <a:pt x="90976" y="0"/>
                    <a:pt x="203200" y="0"/>
                  </a:cubicBezTo>
                  <a:close/>
                </a:path>
              </a:pathLst>
            </a:custGeom>
            <a:solidFill>
              <a:srgbClr val="FFFFFF"/>
            </a:solidFill>
            <a:ln w="47625" cap="sq">
              <a:solidFill>
                <a:srgbClr val="000000"/>
              </a:solidFill>
              <a:prstDash val="solid"/>
              <a:miter/>
            </a:ln>
          </p:spPr>
        </p:sp>
        <p:sp>
          <p:nvSpPr>
            <p:cNvPr name="TextBox 38" id="38"/>
            <p:cNvSpPr txBox="true"/>
            <p:nvPr/>
          </p:nvSpPr>
          <p:spPr>
            <a:xfrm>
              <a:off x="0" y="-38100"/>
              <a:ext cx="10580161" cy="444500"/>
            </a:xfrm>
            <a:prstGeom prst="rect">
              <a:avLst/>
            </a:prstGeom>
          </p:spPr>
          <p:txBody>
            <a:bodyPr anchor="ctr" rtlCol="false" tIns="50800" lIns="50800" bIns="50800" rIns="50800"/>
            <a:lstStyle/>
            <a:p>
              <a:pPr algn="ctr">
                <a:lnSpc>
                  <a:spcPts val="2682"/>
                </a:lnSpc>
              </a:pPr>
            </a:p>
          </p:txBody>
        </p:sp>
      </p:grpSp>
      <p:sp>
        <p:nvSpPr>
          <p:cNvPr name="TextBox 39" id="39"/>
          <p:cNvSpPr txBox="true"/>
          <p:nvPr/>
        </p:nvSpPr>
        <p:spPr>
          <a:xfrm rot="0">
            <a:off x="88975" y="4841240"/>
            <a:ext cx="4652868" cy="5014595"/>
          </a:xfrm>
          <a:prstGeom prst="rect">
            <a:avLst/>
          </a:prstGeom>
        </p:spPr>
        <p:txBody>
          <a:bodyPr anchor="t" rtlCol="false" tIns="0" lIns="0" bIns="0" rIns="0">
            <a:spAutoFit/>
          </a:bodyPr>
          <a:lstStyle/>
          <a:p>
            <a:pPr algn="just">
              <a:lnSpc>
                <a:spcPts val="2379"/>
              </a:lnSpc>
              <a:spcBef>
                <a:spcPct val="0"/>
              </a:spcBef>
            </a:pPr>
            <a:r>
              <a:rPr lang="en-US" sz="1699">
                <a:solidFill>
                  <a:srgbClr val="000000"/>
                </a:solidFill>
                <a:latin typeface="Courier Prime Bold"/>
                <a:ea typeface="Courier Prime Bold"/>
                <a:cs typeface="Courier Prime Bold"/>
                <a:sym typeface="Courier Prime Bold"/>
              </a:rPr>
              <a:t>Image segmentation is essential in computer vision, dividing an image into distinct, analyzable regions. It is crucial for applications like medical imaging, object detection, and image editing. K-means clustering is a common method for segmentation, grouping data into clusters based on similarity. Users specify the number of clusters (K), and the algorithm categorizes the data so that intra-cluster similarity is high and inter-cluster similarity is low (Wu, 2021). This makes K-means effective for segmenting images based on pixel intensities and colors.</a:t>
            </a:r>
          </a:p>
        </p:txBody>
      </p:sp>
      <p:sp>
        <p:nvSpPr>
          <p:cNvPr name="TextBox 40" id="40"/>
          <p:cNvSpPr txBox="true"/>
          <p:nvPr/>
        </p:nvSpPr>
        <p:spPr>
          <a:xfrm rot="0">
            <a:off x="5486607" y="4762491"/>
            <a:ext cx="7399929" cy="4999990"/>
          </a:xfrm>
          <a:prstGeom prst="rect">
            <a:avLst/>
          </a:prstGeom>
        </p:spPr>
        <p:txBody>
          <a:bodyPr anchor="t" rtlCol="false" tIns="0" lIns="0" bIns="0" rIns="0">
            <a:spAutoFit/>
          </a:bodyPr>
          <a:lstStyle/>
          <a:p>
            <a:pPr algn="just">
              <a:lnSpc>
                <a:spcPts val="2659"/>
              </a:lnSpc>
            </a:pPr>
            <a:r>
              <a:rPr lang="en-US" sz="1899">
                <a:solidFill>
                  <a:srgbClr val="000000"/>
                </a:solidFill>
                <a:latin typeface="Courier Prime Bold"/>
                <a:ea typeface="Courier Prime Bold"/>
                <a:cs typeface="Courier Prime Bold"/>
                <a:sym typeface="Courier Prime Bold"/>
              </a:rPr>
              <a:t>Although K-means clustering is effective, it can be computationally intensive, especially with high-resolution medical images. The iterative data assignment and centroid recalculation processes require significant resources. Recent advancements use Graphics Processing Units (GPUs) to speed up K-means clustering. By leveraging the Compute Unified Device Architecture (CUDA), segmentation becomes more efficient, enabling faster analysis of large medical datasets and improving diagnostic workflows. This GPU-based approach breaks down the problem into sub-problems processed independently on Streaming Multiprocessors (SMs) of GPUs, resulting in quicker and more efficient image segmentation (Fakhi et al., 2017).</a:t>
            </a:r>
          </a:p>
        </p:txBody>
      </p:sp>
      <p:sp>
        <p:nvSpPr>
          <p:cNvPr name="TextBox 41" id="41"/>
          <p:cNvSpPr txBox="true"/>
          <p:nvPr/>
        </p:nvSpPr>
        <p:spPr>
          <a:xfrm rot="0">
            <a:off x="13422242" y="4762491"/>
            <a:ext cx="4748083" cy="4930775"/>
          </a:xfrm>
          <a:prstGeom prst="rect">
            <a:avLst/>
          </a:prstGeom>
        </p:spPr>
        <p:txBody>
          <a:bodyPr anchor="t" rtlCol="false" tIns="0" lIns="0" bIns="0" rIns="0">
            <a:spAutoFit/>
          </a:bodyPr>
          <a:lstStyle/>
          <a:p>
            <a:pPr algn="just">
              <a:lnSpc>
                <a:spcPts val="2799"/>
              </a:lnSpc>
              <a:spcBef>
                <a:spcPct val="0"/>
              </a:spcBef>
            </a:pPr>
            <a:r>
              <a:rPr lang="en-US" sz="1999">
                <a:solidFill>
                  <a:srgbClr val="000000"/>
                </a:solidFill>
                <a:latin typeface="Courier Prime Bold"/>
                <a:ea typeface="Courier Prime Bold"/>
                <a:cs typeface="Courier Prime Bold"/>
                <a:sym typeface="Courier Prime Bold"/>
              </a:rPr>
              <a:t>K-means clustering is widely used for segmenting liver images in medical imaging. It groups image data into clusters based on similarity, helping distinguish between healthy and diseased liver tissue. This technique is effective in identifying abnormalities like tumors or fibrosis. Accurate image segmentation supports better diagnosis, treatment planning, and monitoring of liver diseases.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CDFFD8">
                <a:alpha val="100000"/>
              </a:srgbClr>
            </a:gs>
            <a:gs pos="100000">
              <a:srgbClr val="94B9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196988" y="-1326108"/>
            <a:ext cx="6086982" cy="4114800"/>
          </a:xfrm>
          <a:custGeom>
            <a:avLst/>
            <a:gdLst/>
            <a:ahLst/>
            <a:cxnLst/>
            <a:rect r="r" b="b" t="t" l="l"/>
            <a:pathLst>
              <a:path h="4114800" w="6086982">
                <a:moveTo>
                  <a:pt x="0" y="0"/>
                </a:moveTo>
                <a:lnTo>
                  <a:pt x="6086982" y="0"/>
                </a:lnTo>
                <a:lnTo>
                  <a:pt x="6086982" y="4114800"/>
                </a:lnTo>
                <a:lnTo>
                  <a:pt x="0" y="4114800"/>
                </a:lnTo>
                <a:lnTo>
                  <a:pt x="0" y="0"/>
                </a:lnTo>
                <a:close/>
              </a:path>
            </a:pathLst>
          </a:custGeom>
          <a:blipFill>
            <a:blip r:embed="rId2">
              <a:alphaModFix amt="32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609493" y="-41208"/>
            <a:ext cx="4410606" cy="2413805"/>
          </a:xfrm>
          <a:custGeom>
            <a:avLst/>
            <a:gdLst/>
            <a:ahLst/>
            <a:cxnLst/>
            <a:rect r="r" b="b" t="t" l="l"/>
            <a:pathLst>
              <a:path h="2413805" w="4410606">
                <a:moveTo>
                  <a:pt x="0" y="0"/>
                </a:moveTo>
                <a:lnTo>
                  <a:pt x="4410606" y="0"/>
                </a:lnTo>
                <a:lnTo>
                  <a:pt x="4410606" y="2413804"/>
                </a:lnTo>
                <a:lnTo>
                  <a:pt x="0" y="24138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82515" y="9201811"/>
            <a:ext cx="4410606" cy="2413805"/>
          </a:xfrm>
          <a:custGeom>
            <a:avLst/>
            <a:gdLst/>
            <a:ahLst/>
            <a:cxnLst/>
            <a:rect r="r" b="b" t="t" l="l"/>
            <a:pathLst>
              <a:path h="2413805" w="4410606">
                <a:moveTo>
                  <a:pt x="0" y="0"/>
                </a:moveTo>
                <a:lnTo>
                  <a:pt x="4410607" y="0"/>
                </a:lnTo>
                <a:lnTo>
                  <a:pt x="4410607" y="2413805"/>
                </a:lnTo>
                <a:lnTo>
                  <a:pt x="0" y="24138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8165018" y="2788692"/>
            <a:ext cx="9094282" cy="7179696"/>
            <a:chOff x="0" y="0"/>
            <a:chExt cx="2915570" cy="2301766"/>
          </a:xfrm>
        </p:grpSpPr>
        <p:sp>
          <p:nvSpPr>
            <p:cNvPr name="Freeform 6" id="6"/>
            <p:cNvSpPr/>
            <p:nvPr/>
          </p:nvSpPr>
          <p:spPr>
            <a:xfrm flipH="false" flipV="false" rot="0">
              <a:off x="0" y="0"/>
              <a:ext cx="2915570" cy="2301766"/>
            </a:xfrm>
            <a:custGeom>
              <a:avLst/>
              <a:gdLst/>
              <a:ahLst/>
              <a:cxnLst/>
              <a:rect r="r" b="b" t="t" l="l"/>
              <a:pathLst>
                <a:path h="2301766" w="2915570">
                  <a:moveTo>
                    <a:pt x="0" y="0"/>
                  </a:moveTo>
                  <a:lnTo>
                    <a:pt x="2915570" y="0"/>
                  </a:lnTo>
                  <a:lnTo>
                    <a:pt x="2915570" y="2301766"/>
                  </a:lnTo>
                  <a:lnTo>
                    <a:pt x="0" y="2301766"/>
                  </a:lnTo>
                  <a:close/>
                </a:path>
              </a:pathLst>
            </a:custGeom>
            <a:solidFill>
              <a:srgbClr val="000000"/>
            </a:solidFill>
            <a:ln cap="sq">
              <a:noFill/>
              <a:prstDash val="solid"/>
              <a:miter/>
            </a:ln>
          </p:spPr>
        </p:sp>
        <p:sp>
          <p:nvSpPr>
            <p:cNvPr name="TextBox 7" id="7"/>
            <p:cNvSpPr txBox="true"/>
            <p:nvPr/>
          </p:nvSpPr>
          <p:spPr>
            <a:xfrm>
              <a:off x="0" y="-38100"/>
              <a:ext cx="2915570" cy="2339866"/>
            </a:xfrm>
            <a:prstGeom prst="rect">
              <a:avLst/>
            </a:prstGeom>
          </p:spPr>
          <p:txBody>
            <a:bodyPr anchor="ctr" rtlCol="false" tIns="51227" lIns="51227" bIns="51227" rIns="51227"/>
            <a:lstStyle/>
            <a:p>
              <a:pPr algn="ctr">
                <a:lnSpc>
                  <a:spcPts val="2682"/>
                </a:lnSpc>
              </a:pPr>
            </a:p>
          </p:txBody>
        </p:sp>
      </p:grpSp>
      <p:grpSp>
        <p:nvGrpSpPr>
          <p:cNvPr name="Group 8" id="8"/>
          <p:cNvGrpSpPr/>
          <p:nvPr/>
        </p:nvGrpSpPr>
        <p:grpSpPr>
          <a:xfrm rot="0">
            <a:off x="8249625" y="2545314"/>
            <a:ext cx="9009675" cy="7423074"/>
            <a:chOff x="0" y="0"/>
            <a:chExt cx="2959526" cy="2438354"/>
          </a:xfrm>
        </p:grpSpPr>
        <p:sp>
          <p:nvSpPr>
            <p:cNvPr name="Freeform 9" id="9"/>
            <p:cNvSpPr/>
            <p:nvPr/>
          </p:nvSpPr>
          <p:spPr>
            <a:xfrm flipH="false" flipV="false" rot="0">
              <a:off x="0" y="0"/>
              <a:ext cx="2959526" cy="2438354"/>
            </a:xfrm>
            <a:custGeom>
              <a:avLst/>
              <a:gdLst/>
              <a:ahLst/>
              <a:cxnLst/>
              <a:rect r="r" b="b" t="t" l="l"/>
              <a:pathLst>
                <a:path h="2438354" w="2959526">
                  <a:moveTo>
                    <a:pt x="0" y="0"/>
                  </a:moveTo>
                  <a:lnTo>
                    <a:pt x="2959526" y="0"/>
                  </a:lnTo>
                  <a:lnTo>
                    <a:pt x="2959526" y="2438354"/>
                  </a:lnTo>
                  <a:lnTo>
                    <a:pt x="0" y="2438354"/>
                  </a:lnTo>
                  <a:close/>
                </a:path>
              </a:pathLst>
            </a:custGeom>
            <a:solidFill>
              <a:srgbClr val="FFFFFF"/>
            </a:solidFill>
            <a:ln w="47625" cap="sq">
              <a:solidFill>
                <a:srgbClr val="000000"/>
              </a:solidFill>
              <a:prstDash val="solid"/>
              <a:miter/>
            </a:ln>
          </p:spPr>
        </p:sp>
        <p:sp>
          <p:nvSpPr>
            <p:cNvPr name="TextBox 10" id="10"/>
            <p:cNvSpPr txBox="true"/>
            <p:nvPr/>
          </p:nvSpPr>
          <p:spPr>
            <a:xfrm>
              <a:off x="0" y="-38100"/>
              <a:ext cx="2959526" cy="2476454"/>
            </a:xfrm>
            <a:prstGeom prst="rect">
              <a:avLst/>
            </a:prstGeom>
          </p:spPr>
          <p:txBody>
            <a:bodyPr anchor="ctr" rtlCol="false" tIns="51227" lIns="51227" bIns="51227" rIns="51227"/>
            <a:lstStyle/>
            <a:p>
              <a:pPr algn="ctr">
                <a:lnSpc>
                  <a:spcPts val="2682"/>
                </a:lnSpc>
              </a:pPr>
            </a:p>
          </p:txBody>
        </p:sp>
      </p:grpSp>
      <p:grpSp>
        <p:nvGrpSpPr>
          <p:cNvPr name="Group 11" id="11"/>
          <p:cNvGrpSpPr/>
          <p:nvPr/>
        </p:nvGrpSpPr>
        <p:grpSpPr>
          <a:xfrm rot="0">
            <a:off x="8165018" y="1272078"/>
            <a:ext cx="9009675" cy="1273236"/>
            <a:chOff x="0" y="0"/>
            <a:chExt cx="2959526" cy="418236"/>
          </a:xfrm>
        </p:grpSpPr>
        <p:sp>
          <p:nvSpPr>
            <p:cNvPr name="Freeform 12" id="12"/>
            <p:cNvSpPr/>
            <p:nvPr/>
          </p:nvSpPr>
          <p:spPr>
            <a:xfrm flipH="false" flipV="false" rot="0">
              <a:off x="0" y="0"/>
              <a:ext cx="2959526" cy="418236"/>
            </a:xfrm>
            <a:custGeom>
              <a:avLst/>
              <a:gdLst/>
              <a:ahLst/>
              <a:cxnLst/>
              <a:rect r="r" b="b" t="t" l="l"/>
              <a:pathLst>
                <a:path h="418236" w="2959526">
                  <a:moveTo>
                    <a:pt x="0" y="0"/>
                  </a:moveTo>
                  <a:lnTo>
                    <a:pt x="2959526" y="0"/>
                  </a:lnTo>
                  <a:lnTo>
                    <a:pt x="2959526" y="418236"/>
                  </a:lnTo>
                  <a:lnTo>
                    <a:pt x="0" y="418236"/>
                  </a:lnTo>
                  <a:close/>
                </a:path>
              </a:pathLst>
            </a:custGeom>
            <a:solidFill>
              <a:srgbClr val="292929"/>
            </a:solidFill>
            <a:ln w="47625" cap="sq">
              <a:solidFill>
                <a:srgbClr val="000000"/>
              </a:solidFill>
              <a:prstDash val="solid"/>
              <a:miter/>
            </a:ln>
          </p:spPr>
        </p:sp>
        <p:sp>
          <p:nvSpPr>
            <p:cNvPr name="TextBox 13" id="13"/>
            <p:cNvSpPr txBox="true"/>
            <p:nvPr/>
          </p:nvSpPr>
          <p:spPr>
            <a:xfrm>
              <a:off x="0" y="-38100"/>
              <a:ext cx="2959526" cy="456336"/>
            </a:xfrm>
            <a:prstGeom prst="rect">
              <a:avLst/>
            </a:prstGeom>
          </p:spPr>
          <p:txBody>
            <a:bodyPr anchor="ctr" rtlCol="false" tIns="51227" lIns="51227" bIns="51227" rIns="51227"/>
            <a:lstStyle/>
            <a:p>
              <a:pPr algn="ctr">
                <a:lnSpc>
                  <a:spcPts val="2682"/>
                </a:lnSpc>
              </a:pPr>
            </a:p>
          </p:txBody>
        </p:sp>
      </p:grpSp>
      <p:grpSp>
        <p:nvGrpSpPr>
          <p:cNvPr name="Group 14" id="14"/>
          <p:cNvGrpSpPr/>
          <p:nvPr/>
        </p:nvGrpSpPr>
        <p:grpSpPr>
          <a:xfrm rot="0">
            <a:off x="11060066" y="1777122"/>
            <a:ext cx="5690705" cy="403459"/>
            <a:chOff x="0" y="0"/>
            <a:chExt cx="5732182" cy="406400"/>
          </a:xfrm>
        </p:grpSpPr>
        <p:sp>
          <p:nvSpPr>
            <p:cNvPr name="Freeform 15" id="15"/>
            <p:cNvSpPr/>
            <p:nvPr/>
          </p:nvSpPr>
          <p:spPr>
            <a:xfrm flipH="false" flipV="false" rot="0">
              <a:off x="0" y="0"/>
              <a:ext cx="5732182" cy="406400"/>
            </a:xfrm>
            <a:custGeom>
              <a:avLst/>
              <a:gdLst/>
              <a:ahLst/>
              <a:cxnLst/>
              <a:rect r="r" b="b" t="t" l="l"/>
              <a:pathLst>
                <a:path h="406400" w="5732182">
                  <a:moveTo>
                    <a:pt x="5528982" y="0"/>
                  </a:moveTo>
                  <a:cubicBezTo>
                    <a:pt x="5641206" y="0"/>
                    <a:pt x="5732182" y="90976"/>
                    <a:pt x="5732182" y="203200"/>
                  </a:cubicBezTo>
                  <a:cubicBezTo>
                    <a:pt x="5732182" y="315424"/>
                    <a:pt x="5641206" y="406400"/>
                    <a:pt x="5528982" y="406400"/>
                  </a:cubicBezTo>
                  <a:lnTo>
                    <a:pt x="203200" y="406400"/>
                  </a:lnTo>
                  <a:cubicBezTo>
                    <a:pt x="90976" y="406400"/>
                    <a:pt x="0" y="315424"/>
                    <a:pt x="0" y="203200"/>
                  </a:cubicBezTo>
                  <a:cubicBezTo>
                    <a:pt x="0" y="90976"/>
                    <a:pt x="90976" y="0"/>
                    <a:pt x="203200" y="0"/>
                  </a:cubicBezTo>
                  <a:close/>
                </a:path>
              </a:pathLst>
            </a:custGeom>
            <a:solidFill>
              <a:srgbClr val="FFFFFF"/>
            </a:solidFill>
            <a:ln w="47625" cap="sq">
              <a:solidFill>
                <a:srgbClr val="000000"/>
              </a:solidFill>
              <a:prstDash val="solid"/>
              <a:miter/>
            </a:ln>
          </p:spPr>
        </p:sp>
        <p:sp>
          <p:nvSpPr>
            <p:cNvPr name="TextBox 16" id="16"/>
            <p:cNvSpPr txBox="true"/>
            <p:nvPr/>
          </p:nvSpPr>
          <p:spPr>
            <a:xfrm>
              <a:off x="0" y="-38100"/>
              <a:ext cx="5732182" cy="444500"/>
            </a:xfrm>
            <a:prstGeom prst="rect">
              <a:avLst/>
            </a:prstGeom>
          </p:spPr>
          <p:txBody>
            <a:bodyPr anchor="ctr" rtlCol="false" tIns="50800" lIns="50800" bIns="50800" rIns="50800"/>
            <a:lstStyle/>
            <a:p>
              <a:pPr algn="ctr">
                <a:lnSpc>
                  <a:spcPts val="2682"/>
                </a:lnSpc>
              </a:pPr>
            </a:p>
          </p:txBody>
        </p:sp>
      </p:grpSp>
      <p:sp>
        <p:nvSpPr>
          <p:cNvPr name="Freeform 17" id="17"/>
          <p:cNvSpPr/>
          <p:nvPr/>
        </p:nvSpPr>
        <p:spPr>
          <a:xfrm flipH="false" flipV="false" rot="0">
            <a:off x="8348655" y="1700378"/>
            <a:ext cx="430733" cy="416636"/>
          </a:xfrm>
          <a:custGeom>
            <a:avLst/>
            <a:gdLst/>
            <a:ahLst/>
            <a:cxnLst/>
            <a:rect r="r" b="b" t="t" l="l"/>
            <a:pathLst>
              <a:path h="416636" w="430733">
                <a:moveTo>
                  <a:pt x="0" y="0"/>
                </a:moveTo>
                <a:lnTo>
                  <a:pt x="430733" y="0"/>
                </a:lnTo>
                <a:lnTo>
                  <a:pt x="430733" y="416636"/>
                </a:lnTo>
                <a:lnTo>
                  <a:pt x="0" y="4166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9988277" y="1913277"/>
            <a:ext cx="700314" cy="131150"/>
          </a:xfrm>
          <a:custGeom>
            <a:avLst/>
            <a:gdLst/>
            <a:ahLst/>
            <a:cxnLst/>
            <a:rect r="r" b="b" t="t" l="l"/>
            <a:pathLst>
              <a:path h="131150" w="700314">
                <a:moveTo>
                  <a:pt x="0" y="0"/>
                </a:moveTo>
                <a:lnTo>
                  <a:pt x="700314" y="0"/>
                </a:lnTo>
                <a:lnTo>
                  <a:pt x="700314" y="131150"/>
                </a:lnTo>
                <a:lnTo>
                  <a:pt x="0" y="1311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5400000">
            <a:off x="9162644" y="1696145"/>
            <a:ext cx="346445" cy="565414"/>
          </a:xfrm>
          <a:custGeom>
            <a:avLst/>
            <a:gdLst/>
            <a:ahLst/>
            <a:cxnLst/>
            <a:rect r="r" b="b" t="t" l="l"/>
            <a:pathLst>
              <a:path h="565414" w="346445">
                <a:moveTo>
                  <a:pt x="0" y="0"/>
                </a:moveTo>
                <a:lnTo>
                  <a:pt x="346444" y="0"/>
                </a:lnTo>
                <a:lnTo>
                  <a:pt x="346444" y="565414"/>
                </a:lnTo>
                <a:lnTo>
                  <a:pt x="0" y="56541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0" id="20"/>
          <p:cNvSpPr/>
          <p:nvPr/>
        </p:nvSpPr>
        <p:spPr>
          <a:xfrm flipH="false" flipV="false" rot="0">
            <a:off x="6409841" y="11315317"/>
            <a:ext cx="4410606" cy="2413805"/>
          </a:xfrm>
          <a:custGeom>
            <a:avLst/>
            <a:gdLst/>
            <a:ahLst/>
            <a:cxnLst/>
            <a:rect r="r" b="b" t="t" l="l"/>
            <a:pathLst>
              <a:path h="2413805" w="4410606">
                <a:moveTo>
                  <a:pt x="0" y="0"/>
                </a:moveTo>
                <a:lnTo>
                  <a:pt x="4410607" y="0"/>
                </a:lnTo>
                <a:lnTo>
                  <a:pt x="4410607" y="2413805"/>
                </a:lnTo>
                <a:lnTo>
                  <a:pt x="0" y="24138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0">
            <a:off x="2489168" y="5320423"/>
            <a:ext cx="3716633" cy="3644826"/>
          </a:xfrm>
          <a:custGeom>
            <a:avLst/>
            <a:gdLst/>
            <a:ahLst/>
            <a:cxnLst/>
            <a:rect r="r" b="b" t="t" l="l"/>
            <a:pathLst>
              <a:path h="3644826" w="3716633">
                <a:moveTo>
                  <a:pt x="0" y="0"/>
                </a:moveTo>
                <a:lnTo>
                  <a:pt x="3716633" y="0"/>
                </a:lnTo>
                <a:lnTo>
                  <a:pt x="3716633" y="3644826"/>
                </a:lnTo>
                <a:lnTo>
                  <a:pt x="0" y="364482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2" id="22"/>
          <p:cNvSpPr/>
          <p:nvPr/>
        </p:nvSpPr>
        <p:spPr>
          <a:xfrm flipH="false" flipV="false" rot="0">
            <a:off x="4996402" y="7625945"/>
            <a:ext cx="1404914" cy="1632355"/>
          </a:xfrm>
          <a:custGeom>
            <a:avLst/>
            <a:gdLst/>
            <a:ahLst/>
            <a:cxnLst/>
            <a:rect r="r" b="b" t="t" l="l"/>
            <a:pathLst>
              <a:path h="1632355" w="1404914">
                <a:moveTo>
                  <a:pt x="0" y="0"/>
                </a:moveTo>
                <a:lnTo>
                  <a:pt x="1404914" y="0"/>
                </a:lnTo>
                <a:lnTo>
                  <a:pt x="1404914" y="1632355"/>
                </a:lnTo>
                <a:lnTo>
                  <a:pt x="0" y="163235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3" id="23"/>
          <p:cNvSpPr txBox="true"/>
          <p:nvPr/>
        </p:nvSpPr>
        <p:spPr>
          <a:xfrm rot="0">
            <a:off x="123825" y="1777122"/>
            <a:ext cx="7772436" cy="3771900"/>
          </a:xfrm>
          <a:prstGeom prst="rect">
            <a:avLst/>
          </a:prstGeom>
        </p:spPr>
        <p:txBody>
          <a:bodyPr anchor="t" rtlCol="false" tIns="0" lIns="0" bIns="0" rIns="0">
            <a:spAutoFit/>
          </a:bodyPr>
          <a:lstStyle/>
          <a:p>
            <a:pPr algn="just">
              <a:lnSpc>
                <a:spcPts val="2759"/>
              </a:lnSpc>
            </a:pPr>
            <a:r>
              <a:rPr lang="en-US" sz="2299">
                <a:solidFill>
                  <a:srgbClr val="000000"/>
                </a:solidFill>
                <a:latin typeface="Shrikhand"/>
                <a:ea typeface="Shrikhand"/>
                <a:cs typeface="Shrikhand"/>
                <a:sym typeface="Shrikhand"/>
              </a:rPr>
              <a:t> This project aims to implement liver image segmentation using K-means clustering in Python, exploring both traditional CPU-based methods and modern GPU-accelerated techniques. The goal is to provide a comprehensive understanding of how K-means clustering can be utilized for medical image segmentation and to demonstrate its practical application with a focus on optimizing performance.</a:t>
            </a:r>
          </a:p>
          <a:p>
            <a:pPr algn="just" marL="0" indent="0" lvl="0">
              <a:lnSpc>
                <a:spcPts val="2759"/>
              </a:lnSpc>
              <a:spcBef>
                <a:spcPct val="0"/>
              </a:spcBef>
            </a:pPr>
          </a:p>
        </p:txBody>
      </p:sp>
      <p:sp>
        <p:nvSpPr>
          <p:cNvPr name="TextBox 24" id="24"/>
          <p:cNvSpPr txBox="true"/>
          <p:nvPr/>
        </p:nvSpPr>
        <p:spPr>
          <a:xfrm rot="0">
            <a:off x="88342" y="262428"/>
            <a:ext cx="4801652" cy="1009650"/>
          </a:xfrm>
          <a:prstGeom prst="rect">
            <a:avLst/>
          </a:prstGeom>
        </p:spPr>
        <p:txBody>
          <a:bodyPr anchor="t" rtlCol="false" tIns="0" lIns="0" bIns="0" rIns="0">
            <a:spAutoFit/>
          </a:bodyPr>
          <a:lstStyle/>
          <a:p>
            <a:pPr algn="l" marL="0" indent="0" lvl="0">
              <a:lnSpc>
                <a:spcPts val="8096"/>
              </a:lnSpc>
              <a:spcBef>
                <a:spcPct val="0"/>
              </a:spcBef>
            </a:pPr>
            <a:r>
              <a:rPr lang="en-US" sz="6747">
                <a:solidFill>
                  <a:srgbClr val="000000"/>
                </a:solidFill>
                <a:latin typeface="Shrikhand"/>
                <a:ea typeface="Shrikhand"/>
                <a:cs typeface="Shrikhand"/>
                <a:sym typeface="Shrikhand"/>
              </a:rPr>
              <a:t>Objectives</a:t>
            </a:r>
          </a:p>
        </p:txBody>
      </p:sp>
      <p:sp>
        <p:nvSpPr>
          <p:cNvPr name="TextBox 25" id="25"/>
          <p:cNvSpPr txBox="true"/>
          <p:nvPr/>
        </p:nvSpPr>
        <p:spPr>
          <a:xfrm rot="0">
            <a:off x="8378346" y="2760117"/>
            <a:ext cx="8667627" cy="6898005"/>
          </a:xfrm>
          <a:prstGeom prst="rect">
            <a:avLst/>
          </a:prstGeom>
        </p:spPr>
        <p:txBody>
          <a:bodyPr anchor="t" rtlCol="false" tIns="0" lIns="0" bIns="0" rIns="0">
            <a:spAutoFit/>
          </a:bodyPr>
          <a:lstStyle/>
          <a:p>
            <a:pPr algn="just">
              <a:lnSpc>
                <a:spcPts val="2520"/>
              </a:lnSpc>
            </a:pPr>
            <a:r>
              <a:rPr lang="en-US" sz="1800">
                <a:solidFill>
                  <a:srgbClr val="000000"/>
                </a:solidFill>
                <a:latin typeface="Canva Sans Bold"/>
                <a:ea typeface="Canva Sans Bold"/>
                <a:cs typeface="Canva Sans Bold"/>
                <a:sym typeface="Canva Sans Bold"/>
              </a:rPr>
              <a:t> </a:t>
            </a:r>
            <a:r>
              <a:rPr lang="en-US" sz="1800">
                <a:solidFill>
                  <a:srgbClr val="000000"/>
                </a:solidFill>
                <a:latin typeface="Canva Sans Bold"/>
                <a:ea typeface="Canva Sans Bold"/>
                <a:cs typeface="Canva Sans Bold"/>
                <a:sym typeface="Canva Sans Bold"/>
              </a:rPr>
              <a:t>In this project, we will utilize Python and various image processing libraries to implement a system that performs the following:</a:t>
            </a:r>
          </a:p>
          <a:p>
            <a:pPr algn="just">
              <a:lnSpc>
                <a:spcPts val="2520"/>
              </a:lnSpc>
            </a:pPr>
          </a:p>
          <a:p>
            <a:pPr algn="just" marL="388620" indent="-194310" lvl="1">
              <a:lnSpc>
                <a:spcPts val="2520"/>
              </a:lnSpc>
              <a:buFont typeface="Arial"/>
              <a:buChar char="•"/>
            </a:pPr>
            <a:r>
              <a:rPr lang="en-US" sz="1800">
                <a:solidFill>
                  <a:srgbClr val="000000"/>
                </a:solidFill>
                <a:latin typeface="Canva Sans Bold"/>
                <a:ea typeface="Canva Sans Bold"/>
                <a:cs typeface="Canva Sans Bold"/>
                <a:sym typeface="Canva Sans Bold"/>
              </a:rPr>
              <a:t>U</a:t>
            </a:r>
            <a:r>
              <a:rPr lang="en-US" sz="1800">
                <a:solidFill>
                  <a:srgbClr val="000000"/>
                </a:solidFill>
                <a:latin typeface="Canva Sans Bold"/>
                <a:ea typeface="Canva Sans Bold"/>
                <a:cs typeface="Canva Sans Bold"/>
                <a:sym typeface="Canva Sans Bold"/>
              </a:rPr>
              <a:t>nderstand the Role of K-means Clustering in Liver Image Segmentation:</a:t>
            </a:r>
          </a:p>
          <a:p>
            <a:pPr algn="just" marL="777240" indent="-259080" lvl="2">
              <a:lnSpc>
                <a:spcPts val="2520"/>
              </a:lnSpc>
              <a:buFont typeface="Arial"/>
              <a:buChar char="⚬"/>
            </a:pPr>
            <a:r>
              <a:rPr lang="en-US" sz="1800">
                <a:solidFill>
                  <a:srgbClr val="000000"/>
                </a:solidFill>
                <a:latin typeface="Canva Sans Bold"/>
                <a:ea typeface="Canva Sans Bold"/>
                <a:cs typeface="Canva Sans Bold"/>
                <a:sym typeface="Canva Sans Bold"/>
              </a:rPr>
              <a:t>Investigate how K-means clustering segments liver images based on pixel similarity, enhancing the analysis </a:t>
            </a:r>
            <a:r>
              <a:rPr lang="en-US" sz="1800">
                <a:solidFill>
                  <a:srgbClr val="000000"/>
                </a:solidFill>
                <a:latin typeface="Canva Sans Bold"/>
                <a:ea typeface="Canva Sans Bold"/>
                <a:cs typeface="Canva Sans Bold"/>
                <a:sym typeface="Canva Sans Bold"/>
              </a:rPr>
              <a:t>of liver ailments.</a:t>
            </a:r>
          </a:p>
          <a:p>
            <a:pPr algn="just" marL="388620" indent="-194310" lvl="1">
              <a:lnSpc>
                <a:spcPts val="2520"/>
              </a:lnSpc>
              <a:buFont typeface="Arial"/>
              <a:buChar char="•"/>
            </a:pPr>
            <a:r>
              <a:rPr lang="en-US" sz="1800">
                <a:solidFill>
                  <a:srgbClr val="000000"/>
                </a:solidFill>
                <a:latin typeface="Canva Sans Bold"/>
                <a:ea typeface="Canva Sans Bold"/>
                <a:cs typeface="Canva Sans Bold"/>
                <a:sym typeface="Canva Sans Bold"/>
              </a:rPr>
              <a:t>Analyze the Effectiveness of K-means Clustering for Liver Image Types:</a:t>
            </a:r>
          </a:p>
          <a:p>
            <a:pPr algn="just" marL="777240" indent="-259080" lvl="2">
              <a:lnSpc>
                <a:spcPts val="2520"/>
              </a:lnSpc>
              <a:buFont typeface="Arial"/>
              <a:buChar char="⚬"/>
            </a:pPr>
            <a:r>
              <a:rPr lang="en-US" sz="1800">
                <a:solidFill>
                  <a:srgbClr val="000000"/>
                </a:solidFill>
                <a:latin typeface="Canva Sans Bold"/>
                <a:ea typeface="Canva Sans Bold"/>
                <a:cs typeface="Canva Sans Bold"/>
                <a:sym typeface="Canva Sans Bold"/>
              </a:rPr>
              <a:t>Evaluate the performance of K-means clustering across various liver image types, assessing its strengths and limitations in detecting different tissue textures and abnormalities.</a:t>
            </a:r>
          </a:p>
          <a:p>
            <a:pPr algn="just" marL="388620" indent="-194310" lvl="1">
              <a:lnSpc>
                <a:spcPts val="2520"/>
              </a:lnSpc>
              <a:buFont typeface="Arial"/>
              <a:buChar char="•"/>
            </a:pPr>
            <a:r>
              <a:rPr lang="en-US" sz="1800">
                <a:solidFill>
                  <a:srgbClr val="000000"/>
                </a:solidFill>
                <a:latin typeface="Canva Sans Bold"/>
                <a:ea typeface="Canva Sans Bold"/>
                <a:cs typeface="Canva Sans Bold"/>
                <a:sym typeface="Canva Sans Bold"/>
              </a:rPr>
              <a:t>Compare K-means Clustering with Other Medical Image Segmentation Techniques:</a:t>
            </a:r>
          </a:p>
          <a:p>
            <a:pPr algn="just" marL="777240" indent="-259080" lvl="2">
              <a:lnSpc>
                <a:spcPts val="2520"/>
              </a:lnSpc>
              <a:buFont typeface="Arial"/>
              <a:buChar char="⚬"/>
            </a:pPr>
            <a:r>
              <a:rPr lang="en-US" sz="1800">
                <a:solidFill>
                  <a:srgbClr val="000000"/>
                </a:solidFill>
                <a:latin typeface="Canva Sans Bold"/>
                <a:ea typeface="Canva Sans Bold"/>
                <a:cs typeface="Canva Sans Bold"/>
                <a:sym typeface="Canva Sans Bold"/>
              </a:rPr>
              <a:t>C</a:t>
            </a:r>
            <a:r>
              <a:rPr lang="en-US" sz="1800">
                <a:solidFill>
                  <a:srgbClr val="000000"/>
                </a:solidFill>
                <a:latin typeface="Canva Sans Bold"/>
                <a:ea typeface="Canva Sans Bold"/>
                <a:cs typeface="Canva Sans Bold"/>
                <a:sym typeface="Canva Sans Bold"/>
              </a:rPr>
              <a:t>onduct a comparative analysis of K-means clustering and alternative methods like Gaussian Mixture Models (GMM) or Mean Shift to assess the relative effectiveness of K-means in medical imaging.</a:t>
            </a:r>
          </a:p>
          <a:p>
            <a:pPr algn="just" marL="388620" indent="-194310" lvl="1">
              <a:lnSpc>
                <a:spcPts val="2520"/>
              </a:lnSpc>
              <a:buFont typeface="Arial"/>
              <a:buChar char="•"/>
            </a:pPr>
            <a:r>
              <a:rPr lang="en-US" sz="1800">
                <a:solidFill>
                  <a:srgbClr val="000000"/>
                </a:solidFill>
                <a:latin typeface="Canva Sans Bold"/>
                <a:ea typeface="Canva Sans Bold"/>
                <a:cs typeface="Canva Sans Bold"/>
                <a:sym typeface="Canva Sans Bold"/>
              </a:rPr>
              <a:t>Evaluate the Computational Efficiency of K-means Clustering in Liver Image Segmentation:</a:t>
            </a:r>
          </a:p>
          <a:p>
            <a:pPr algn="just" marL="777240" indent="-259080" lvl="2">
              <a:lnSpc>
                <a:spcPts val="2520"/>
              </a:lnSpc>
              <a:buFont typeface="Arial"/>
              <a:buChar char="⚬"/>
            </a:pPr>
            <a:r>
              <a:rPr lang="en-US" sz="1800">
                <a:solidFill>
                  <a:srgbClr val="000000"/>
                </a:solidFill>
                <a:latin typeface="Canva Sans Bold"/>
                <a:ea typeface="Canva Sans Bold"/>
                <a:cs typeface="Canva Sans Bold"/>
                <a:sym typeface="Canva Sans Bold"/>
              </a:rPr>
              <a:t>Measure the computational requirements and performance bottlenecks of K-means clustering in the context of liver image segmentation, identifying opportunities for optimization in real-world clinical applications.</a:t>
            </a:r>
          </a:p>
          <a:p>
            <a:pPr algn="just">
              <a:lnSpc>
                <a:spcPts val="252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5DCFF"/>
        </a:solidFill>
      </p:bgPr>
    </p:bg>
    <p:spTree>
      <p:nvGrpSpPr>
        <p:cNvPr id="1" name=""/>
        <p:cNvGrpSpPr/>
        <p:nvPr/>
      </p:nvGrpSpPr>
      <p:grpSpPr>
        <a:xfrm>
          <a:off x="0" y="0"/>
          <a:ext cx="0" cy="0"/>
          <a:chOff x="0" y="0"/>
          <a:chExt cx="0" cy="0"/>
        </a:xfrm>
      </p:grpSpPr>
      <p:grpSp>
        <p:nvGrpSpPr>
          <p:cNvPr name="Group 2" id="2"/>
          <p:cNvGrpSpPr/>
          <p:nvPr/>
        </p:nvGrpSpPr>
        <p:grpSpPr>
          <a:xfrm rot="0">
            <a:off x="1181100" y="1181100"/>
            <a:ext cx="9182100" cy="8229600"/>
            <a:chOff x="0" y="0"/>
            <a:chExt cx="2418331" cy="2167467"/>
          </a:xfrm>
        </p:grpSpPr>
        <p:sp>
          <p:nvSpPr>
            <p:cNvPr name="Freeform 3" id="3"/>
            <p:cNvSpPr/>
            <p:nvPr/>
          </p:nvSpPr>
          <p:spPr>
            <a:xfrm flipH="false" flipV="false" rot="0">
              <a:off x="0" y="0"/>
              <a:ext cx="2418331" cy="2167467"/>
            </a:xfrm>
            <a:custGeom>
              <a:avLst/>
              <a:gdLst/>
              <a:ahLst/>
              <a:cxnLst/>
              <a:rect r="r" b="b" t="t" l="l"/>
              <a:pathLst>
                <a:path h="2167467" w="2418331">
                  <a:moveTo>
                    <a:pt x="0" y="0"/>
                  </a:moveTo>
                  <a:lnTo>
                    <a:pt x="2418331" y="0"/>
                  </a:lnTo>
                  <a:lnTo>
                    <a:pt x="2418331" y="2167467"/>
                  </a:lnTo>
                  <a:lnTo>
                    <a:pt x="0" y="2167467"/>
                  </a:lnTo>
                  <a:close/>
                </a:path>
              </a:pathLst>
            </a:custGeom>
            <a:solidFill>
              <a:srgbClr val="000000"/>
            </a:solidFill>
            <a:ln w="47625" cap="sq">
              <a:solidFill>
                <a:srgbClr val="000000"/>
              </a:solidFill>
              <a:prstDash val="solid"/>
              <a:miter/>
            </a:ln>
          </p:spPr>
        </p:sp>
        <p:sp>
          <p:nvSpPr>
            <p:cNvPr name="TextBox 4" id="4"/>
            <p:cNvSpPr txBox="true"/>
            <p:nvPr/>
          </p:nvSpPr>
          <p:spPr>
            <a:xfrm>
              <a:off x="0" y="-38100"/>
              <a:ext cx="2418331" cy="2205567"/>
            </a:xfrm>
            <a:prstGeom prst="rect">
              <a:avLst/>
            </a:prstGeom>
          </p:spPr>
          <p:txBody>
            <a:bodyPr anchor="ctr" rtlCol="false" tIns="50800" lIns="50800" bIns="50800" rIns="50800"/>
            <a:lstStyle/>
            <a:p>
              <a:pPr algn="ctr">
                <a:lnSpc>
                  <a:spcPts val="2682"/>
                </a:lnSpc>
              </a:pPr>
            </a:p>
          </p:txBody>
        </p:sp>
      </p:grpSp>
      <p:sp>
        <p:nvSpPr>
          <p:cNvPr name="Freeform 5" id="5"/>
          <p:cNvSpPr/>
          <p:nvPr/>
        </p:nvSpPr>
        <p:spPr>
          <a:xfrm flipH="false" flipV="false" rot="0">
            <a:off x="10583" y="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125383"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028700" y="1028700"/>
            <a:ext cx="9182100" cy="8229600"/>
            <a:chOff x="0" y="0"/>
            <a:chExt cx="2418331" cy="2167467"/>
          </a:xfrm>
        </p:grpSpPr>
        <p:sp>
          <p:nvSpPr>
            <p:cNvPr name="Freeform 8" id="8"/>
            <p:cNvSpPr/>
            <p:nvPr/>
          </p:nvSpPr>
          <p:spPr>
            <a:xfrm flipH="false" flipV="false" rot="0">
              <a:off x="0" y="0"/>
              <a:ext cx="2418331" cy="2167467"/>
            </a:xfrm>
            <a:custGeom>
              <a:avLst/>
              <a:gdLst/>
              <a:ahLst/>
              <a:cxnLst/>
              <a:rect r="r" b="b" t="t" l="l"/>
              <a:pathLst>
                <a:path h="2167467" w="2418331">
                  <a:moveTo>
                    <a:pt x="0" y="0"/>
                  </a:moveTo>
                  <a:lnTo>
                    <a:pt x="2418331" y="0"/>
                  </a:lnTo>
                  <a:lnTo>
                    <a:pt x="2418331" y="2167467"/>
                  </a:lnTo>
                  <a:lnTo>
                    <a:pt x="0" y="2167467"/>
                  </a:lnTo>
                  <a:close/>
                </a:path>
              </a:pathLst>
            </a:custGeom>
            <a:solidFill>
              <a:srgbClr val="FFFFFF"/>
            </a:solidFill>
            <a:ln w="47625" cap="sq">
              <a:solidFill>
                <a:srgbClr val="000000"/>
              </a:solidFill>
              <a:prstDash val="solid"/>
              <a:miter/>
            </a:ln>
          </p:spPr>
        </p:sp>
        <p:sp>
          <p:nvSpPr>
            <p:cNvPr name="TextBox 9" id="9"/>
            <p:cNvSpPr txBox="true"/>
            <p:nvPr/>
          </p:nvSpPr>
          <p:spPr>
            <a:xfrm>
              <a:off x="0" y="-38100"/>
              <a:ext cx="2418331" cy="2205567"/>
            </a:xfrm>
            <a:prstGeom prst="rect">
              <a:avLst/>
            </a:prstGeom>
          </p:spPr>
          <p:txBody>
            <a:bodyPr anchor="ctr" rtlCol="false" tIns="50800" lIns="50800" bIns="50800" rIns="50800"/>
            <a:lstStyle/>
            <a:p>
              <a:pPr algn="ctr">
                <a:lnSpc>
                  <a:spcPts val="2682"/>
                </a:lnSpc>
              </a:pPr>
            </a:p>
          </p:txBody>
        </p:sp>
      </p:grpSp>
      <p:sp>
        <p:nvSpPr>
          <p:cNvPr name="Freeform 10" id="10"/>
          <p:cNvSpPr/>
          <p:nvPr/>
        </p:nvSpPr>
        <p:spPr>
          <a:xfrm flipH="true" flipV="false" rot="0">
            <a:off x="13225207" y="-178202"/>
            <a:ext cx="6086982" cy="4114800"/>
          </a:xfrm>
          <a:custGeom>
            <a:avLst/>
            <a:gdLst/>
            <a:ahLst/>
            <a:cxnLst/>
            <a:rect r="r" b="b" t="t" l="l"/>
            <a:pathLst>
              <a:path h="4114800" w="6086982">
                <a:moveTo>
                  <a:pt x="6086982" y="0"/>
                </a:moveTo>
                <a:lnTo>
                  <a:pt x="0" y="0"/>
                </a:lnTo>
                <a:lnTo>
                  <a:pt x="0" y="4114800"/>
                </a:lnTo>
                <a:lnTo>
                  <a:pt x="6086982" y="4114800"/>
                </a:lnTo>
                <a:lnTo>
                  <a:pt x="6086982" y="0"/>
                </a:lnTo>
                <a:close/>
              </a:path>
            </a:pathLst>
          </a:custGeom>
          <a:blipFill>
            <a:blip r:embed="rId4">
              <a:alphaModFix amt="32999"/>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true" rot="0">
            <a:off x="-1862391" y="6826089"/>
            <a:ext cx="6086982" cy="4114800"/>
          </a:xfrm>
          <a:custGeom>
            <a:avLst/>
            <a:gdLst/>
            <a:ahLst/>
            <a:cxnLst/>
            <a:rect r="r" b="b" t="t" l="l"/>
            <a:pathLst>
              <a:path h="4114800" w="6086982">
                <a:moveTo>
                  <a:pt x="0" y="4114800"/>
                </a:moveTo>
                <a:lnTo>
                  <a:pt x="6086982" y="4114800"/>
                </a:lnTo>
                <a:lnTo>
                  <a:pt x="6086982" y="0"/>
                </a:lnTo>
                <a:lnTo>
                  <a:pt x="0" y="0"/>
                </a:lnTo>
                <a:lnTo>
                  <a:pt x="0" y="4114800"/>
                </a:lnTo>
                <a:close/>
              </a:path>
            </a:pathLst>
          </a:custGeom>
          <a:blipFill>
            <a:blip r:embed="rId4">
              <a:alphaModFix amt="32999"/>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1194681" y="6871309"/>
            <a:ext cx="4410606" cy="2413805"/>
          </a:xfrm>
          <a:custGeom>
            <a:avLst/>
            <a:gdLst/>
            <a:ahLst/>
            <a:cxnLst/>
            <a:rect r="r" b="b" t="t" l="l"/>
            <a:pathLst>
              <a:path h="2413805" w="4410606">
                <a:moveTo>
                  <a:pt x="0" y="0"/>
                </a:moveTo>
                <a:lnTo>
                  <a:pt x="4410607" y="0"/>
                </a:lnTo>
                <a:lnTo>
                  <a:pt x="4410607" y="2413805"/>
                </a:lnTo>
                <a:lnTo>
                  <a:pt x="0" y="24138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3115394" y="6871309"/>
            <a:ext cx="4410606" cy="2413805"/>
          </a:xfrm>
          <a:custGeom>
            <a:avLst/>
            <a:gdLst/>
            <a:ahLst/>
            <a:cxnLst/>
            <a:rect r="r" b="b" t="t" l="l"/>
            <a:pathLst>
              <a:path h="2413805" w="4410606">
                <a:moveTo>
                  <a:pt x="0" y="0"/>
                </a:moveTo>
                <a:lnTo>
                  <a:pt x="4410606" y="0"/>
                </a:lnTo>
                <a:lnTo>
                  <a:pt x="4410606" y="2413805"/>
                </a:lnTo>
                <a:lnTo>
                  <a:pt x="0" y="24138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3134444" y="1194563"/>
            <a:ext cx="4410606" cy="2413805"/>
          </a:xfrm>
          <a:custGeom>
            <a:avLst/>
            <a:gdLst/>
            <a:ahLst/>
            <a:cxnLst/>
            <a:rect r="r" b="b" t="t" l="l"/>
            <a:pathLst>
              <a:path h="2413805" w="4410606">
                <a:moveTo>
                  <a:pt x="0" y="0"/>
                </a:moveTo>
                <a:lnTo>
                  <a:pt x="4410606" y="0"/>
                </a:lnTo>
                <a:lnTo>
                  <a:pt x="4410606" y="2413804"/>
                </a:lnTo>
                <a:lnTo>
                  <a:pt x="0" y="2413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1194681" y="4012235"/>
            <a:ext cx="4410606" cy="2413805"/>
          </a:xfrm>
          <a:custGeom>
            <a:avLst/>
            <a:gdLst/>
            <a:ahLst/>
            <a:cxnLst/>
            <a:rect r="r" b="b" t="t" l="l"/>
            <a:pathLst>
              <a:path h="2413805" w="4410606">
                <a:moveTo>
                  <a:pt x="0" y="0"/>
                </a:moveTo>
                <a:lnTo>
                  <a:pt x="4410607" y="0"/>
                </a:lnTo>
                <a:lnTo>
                  <a:pt x="4410607" y="2413804"/>
                </a:lnTo>
                <a:lnTo>
                  <a:pt x="0" y="2413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3115394" y="4012235"/>
            <a:ext cx="4410606" cy="2413805"/>
          </a:xfrm>
          <a:custGeom>
            <a:avLst/>
            <a:gdLst/>
            <a:ahLst/>
            <a:cxnLst/>
            <a:rect r="r" b="b" t="t" l="l"/>
            <a:pathLst>
              <a:path h="2413805" w="4410606">
                <a:moveTo>
                  <a:pt x="0" y="0"/>
                </a:moveTo>
                <a:lnTo>
                  <a:pt x="4410606" y="0"/>
                </a:lnTo>
                <a:lnTo>
                  <a:pt x="4410606" y="2413804"/>
                </a:lnTo>
                <a:lnTo>
                  <a:pt x="0" y="2413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1209617" y="1192386"/>
            <a:ext cx="2690382" cy="2364173"/>
          </a:xfrm>
          <a:custGeom>
            <a:avLst/>
            <a:gdLst/>
            <a:ahLst/>
            <a:cxnLst/>
            <a:rect r="r" b="b" t="t" l="l"/>
            <a:pathLst>
              <a:path h="2364173" w="2690382">
                <a:moveTo>
                  <a:pt x="0" y="0"/>
                </a:moveTo>
                <a:lnTo>
                  <a:pt x="2690382" y="0"/>
                </a:lnTo>
                <a:lnTo>
                  <a:pt x="2690382" y="2364173"/>
                </a:lnTo>
                <a:lnTo>
                  <a:pt x="0" y="23641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8" id="18"/>
          <p:cNvGrpSpPr/>
          <p:nvPr/>
        </p:nvGrpSpPr>
        <p:grpSpPr>
          <a:xfrm rot="0">
            <a:off x="1028700" y="1028700"/>
            <a:ext cx="9182100" cy="897884"/>
            <a:chOff x="0" y="0"/>
            <a:chExt cx="3374705" cy="330000"/>
          </a:xfrm>
        </p:grpSpPr>
        <p:sp>
          <p:nvSpPr>
            <p:cNvPr name="Freeform 19" id="19"/>
            <p:cNvSpPr/>
            <p:nvPr/>
          </p:nvSpPr>
          <p:spPr>
            <a:xfrm flipH="false" flipV="false" rot="0">
              <a:off x="0" y="0"/>
              <a:ext cx="3374705" cy="330000"/>
            </a:xfrm>
            <a:custGeom>
              <a:avLst/>
              <a:gdLst/>
              <a:ahLst/>
              <a:cxnLst/>
              <a:rect r="r" b="b" t="t" l="l"/>
              <a:pathLst>
                <a:path h="330000" w="3374705">
                  <a:moveTo>
                    <a:pt x="0" y="0"/>
                  </a:moveTo>
                  <a:lnTo>
                    <a:pt x="3374705" y="0"/>
                  </a:lnTo>
                  <a:lnTo>
                    <a:pt x="3374705" y="330000"/>
                  </a:lnTo>
                  <a:lnTo>
                    <a:pt x="0" y="330000"/>
                  </a:lnTo>
                  <a:close/>
                </a:path>
              </a:pathLst>
            </a:custGeom>
            <a:solidFill>
              <a:srgbClr val="FB8E89"/>
            </a:solidFill>
            <a:ln w="47625" cap="sq">
              <a:solidFill>
                <a:srgbClr val="000000"/>
              </a:solidFill>
              <a:prstDash val="solid"/>
              <a:miter/>
            </a:ln>
          </p:spPr>
        </p:sp>
        <p:sp>
          <p:nvSpPr>
            <p:cNvPr name="TextBox 20" id="20"/>
            <p:cNvSpPr txBox="true"/>
            <p:nvPr/>
          </p:nvSpPr>
          <p:spPr>
            <a:xfrm>
              <a:off x="0" y="-38100"/>
              <a:ext cx="3374705" cy="368100"/>
            </a:xfrm>
            <a:prstGeom prst="rect">
              <a:avLst/>
            </a:prstGeom>
          </p:spPr>
          <p:txBody>
            <a:bodyPr anchor="ctr" rtlCol="false" tIns="51227" lIns="51227" bIns="51227" rIns="51227"/>
            <a:lstStyle/>
            <a:p>
              <a:pPr algn="ctr">
                <a:lnSpc>
                  <a:spcPts val="2682"/>
                </a:lnSpc>
              </a:pPr>
            </a:p>
          </p:txBody>
        </p:sp>
      </p:grpSp>
      <p:grpSp>
        <p:nvGrpSpPr>
          <p:cNvPr name="Group 21" id="21"/>
          <p:cNvGrpSpPr/>
          <p:nvPr/>
        </p:nvGrpSpPr>
        <p:grpSpPr>
          <a:xfrm rot="0">
            <a:off x="3136296" y="1313168"/>
            <a:ext cx="6667254" cy="360594"/>
            <a:chOff x="0" y="0"/>
            <a:chExt cx="7514183" cy="406400"/>
          </a:xfrm>
        </p:grpSpPr>
        <p:sp>
          <p:nvSpPr>
            <p:cNvPr name="Freeform 22" id="22"/>
            <p:cNvSpPr/>
            <p:nvPr/>
          </p:nvSpPr>
          <p:spPr>
            <a:xfrm flipH="false" flipV="false" rot="0">
              <a:off x="0" y="0"/>
              <a:ext cx="7514182" cy="406400"/>
            </a:xfrm>
            <a:custGeom>
              <a:avLst/>
              <a:gdLst/>
              <a:ahLst/>
              <a:cxnLst/>
              <a:rect r="r" b="b" t="t" l="l"/>
              <a:pathLst>
                <a:path h="406400" w="7514182">
                  <a:moveTo>
                    <a:pt x="7310982" y="0"/>
                  </a:moveTo>
                  <a:cubicBezTo>
                    <a:pt x="7423207" y="0"/>
                    <a:pt x="7514182" y="90976"/>
                    <a:pt x="7514182" y="203200"/>
                  </a:cubicBezTo>
                  <a:cubicBezTo>
                    <a:pt x="7514182" y="315424"/>
                    <a:pt x="7423207" y="406400"/>
                    <a:pt x="7310982" y="406400"/>
                  </a:cubicBezTo>
                  <a:lnTo>
                    <a:pt x="203200" y="406400"/>
                  </a:lnTo>
                  <a:cubicBezTo>
                    <a:pt x="90976" y="406400"/>
                    <a:pt x="0" y="315424"/>
                    <a:pt x="0" y="203200"/>
                  </a:cubicBezTo>
                  <a:cubicBezTo>
                    <a:pt x="0" y="90976"/>
                    <a:pt x="90976" y="0"/>
                    <a:pt x="203200" y="0"/>
                  </a:cubicBezTo>
                  <a:close/>
                </a:path>
              </a:pathLst>
            </a:custGeom>
            <a:solidFill>
              <a:srgbClr val="FFFFFF"/>
            </a:solidFill>
            <a:ln w="47625" cap="sq">
              <a:solidFill>
                <a:srgbClr val="000000"/>
              </a:solidFill>
              <a:prstDash val="solid"/>
              <a:miter/>
            </a:ln>
          </p:spPr>
        </p:sp>
        <p:sp>
          <p:nvSpPr>
            <p:cNvPr name="TextBox 23" id="23"/>
            <p:cNvSpPr txBox="true"/>
            <p:nvPr/>
          </p:nvSpPr>
          <p:spPr>
            <a:xfrm>
              <a:off x="0" y="-38100"/>
              <a:ext cx="7514183" cy="444500"/>
            </a:xfrm>
            <a:prstGeom prst="rect">
              <a:avLst/>
            </a:prstGeom>
          </p:spPr>
          <p:txBody>
            <a:bodyPr anchor="ctr" rtlCol="false" tIns="50800" lIns="50800" bIns="50800" rIns="50800"/>
            <a:lstStyle/>
            <a:p>
              <a:pPr algn="ctr">
                <a:lnSpc>
                  <a:spcPts val="2682"/>
                </a:lnSpc>
              </a:pPr>
            </a:p>
          </p:txBody>
        </p:sp>
      </p:grpSp>
      <p:sp>
        <p:nvSpPr>
          <p:cNvPr name="Freeform 24" id="24"/>
          <p:cNvSpPr/>
          <p:nvPr/>
        </p:nvSpPr>
        <p:spPr>
          <a:xfrm flipH="false" flipV="false" rot="0">
            <a:off x="1428576" y="1342535"/>
            <a:ext cx="279357" cy="270215"/>
          </a:xfrm>
          <a:custGeom>
            <a:avLst/>
            <a:gdLst/>
            <a:ahLst/>
            <a:cxnLst/>
            <a:rect r="r" b="b" t="t" l="l"/>
            <a:pathLst>
              <a:path h="270215" w="279357">
                <a:moveTo>
                  <a:pt x="0" y="0"/>
                </a:moveTo>
                <a:lnTo>
                  <a:pt x="279357" y="0"/>
                </a:lnTo>
                <a:lnTo>
                  <a:pt x="279357" y="270214"/>
                </a:lnTo>
                <a:lnTo>
                  <a:pt x="0" y="27021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5" id="25"/>
          <p:cNvSpPr/>
          <p:nvPr/>
        </p:nvSpPr>
        <p:spPr>
          <a:xfrm flipH="false" flipV="false" rot="0">
            <a:off x="2477703" y="1447136"/>
            <a:ext cx="325795" cy="61013"/>
          </a:xfrm>
          <a:custGeom>
            <a:avLst/>
            <a:gdLst/>
            <a:ahLst/>
            <a:cxnLst/>
            <a:rect r="r" b="b" t="t" l="l"/>
            <a:pathLst>
              <a:path h="61013" w="325795">
                <a:moveTo>
                  <a:pt x="0" y="0"/>
                </a:moveTo>
                <a:lnTo>
                  <a:pt x="325795" y="0"/>
                </a:lnTo>
                <a:lnTo>
                  <a:pt x="325795" y="61012"/>
                </a:lnTo>
                <a:lnTo>
                  <a:pt x="0" y="6101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6" id="26"/>
          <p:cNvSpPr/>
          <p:nvPr/>
        </p:nvSpPr>
        <p:spPr>
          <a:xfrm flipH="false" flipV="false" rot="-5400000">
            <a:off x="1990793" y="1336120"/>
            <a:ext cx="173429" cy="283044"/>
          </a:xfrm>
          <a:custGeom>
            <a:avLst/>
            <a:gdLst/>
            <a:ahLst/>
            <a:cxnLst/>
            <a:rect r="r" b="b" t="t" l="l"/>
            <a:pathLst>
              <a:path h="283044" w="173429">
                <a:moveTo>
                  <a:pt x="0" y="0"/>
                </a:moveTo>
                <a:lnTo>
                  <a:pt x="173429" y="0"/>
                </a:lnTo>
                <a:lnTo>
                  <a:pt x="173429" y="283044"/>
                </a:lnTo>
                <a:lnTo>
                  <a:pt x="0" y="28304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7" id="27"/>
          <p:cNvSpPr txBox="true"/>
          <p:nvPr/>
        </p:nvSpPr>
        <p:spPr>
          <a:xfrm rot="0">
            <a:off x="1181100" y="2152255"/>
            <a:ext cx="8788384" cy="1685925"/>
          </a:xfrm>
          <a:prstGeom prst="rect">
            <a:avLst/>
          </a:prstGeom>
        </p:spPr>
        <p:txBody>
          <a:bodyPr anchor="t" rtlCol="false" tIns="0" lIns="0" bIns="0" rIns="0">
            <a:spAutoFit/>
          </a:bodyPr>
          <a:lstStyle/>
          <a:p>
            <a:pPr algn="l" marL="0" indent="0" lvl="0">
              <a:lnSpc>
                <a:spcPts val="6600"/>
              </a:lnSpc>
              <a:spcBef>
                <a:spcPct val="0"/>
              </a:spcBef>
            </a:pPr>
            <a:r>
              <a:rPr lang="en-US" sz="5500">
                <a:solidFill>
                  <a:srgbClr val="000000"/>
                </a:solidFill>
                <a:latin typeface="Rubik One"/>
                <a:ea typeface="Rubik One"/>
                <a:cs typeface="Rubik One"/>
                <a:sym typeface="Rubik One"/>
              </a:rPr>
              <a:t>Review of Related Literature</a:t>
            </a:r>
          </a:p>
        </p:txBody>
      </p:sp>
      <p:sp>
        <p:nvSpPr>
          <p:cNvPr name="TextBox 28" id="28"/>
          <p:cNvSpPr txBox="true"/>
          <p:nvPr/>
        </p:nvSpPr>
        <p:spPr>
          <a:xfrm rot="0">
            <a:off x="1359819" y="3888973"/>
            <a:ext cx="8609665" cy="4741449"/>
          </a:xfrm>
          <a:prstGeom prst="rect">
            <a:avLst/>
          </a:prstGeom>
        </p:spPr>
        <p:txBody>
          <a:bodyPr anchor="t" rtlCol="false" tIns="0" lIns="0" bIns="0" rIns="0">
            <a:spAutoFit/>
          </a:bodyPr>
          <a:lstStyle/>
          <a:p>
            <a:pPr algn="just">
              <a:lnSpc>
                <a:spcPts val="3785"/>
              </a:lnSpc>
            </a:pPr>
            <a:r>
              <a:rPr lang="en-US" sz="2703">
                <a:solidFill>
                  <a:srgbClr val="000000"/>
                </a:solidFill>
                <a:latin typeface="Rubik One"/>
                <a:ea typeface="Rubik One"/>
                <a:cs typeface="Rubik One"/>
                <a:sym typeface="Rubik One"/>
              </a:rPr>
              <a:t>K-means in Image Segmentation</a:t>
            </a:r>
          </a:p>
          <a:p>
            <a:pPr algn="just">
              <a:lnSpc>
                <a:spcPts val="3785"/>
              </a:lnSpc>
            </a:pPr>
            <a:r>
              <a:rPr lang="en-US" sz="2703">
                <a:solidFill>
                  <a:srgbClr val="000000"/>
                </a:solidFill>
                <a:latin typeface="Courier Prime Bold"/>
                <a:ea typeface="Courier Prime Bold"/>
                <a:cs typeface="Courier Prime Bold"/>
                <a:sym typeface="Courier Prime Bold"/>
              </a:rPr>
              <a:t> K-means clustering is a popular method for grouping data, widely used in image segmentation. Wu (2021) highlights its effectiveness in categorizing image pixels into clusters based on similarity, making it ideal for segmenting images into meaningful regions by minimizing intra-cluster variance and maximizing inter-cluster variance.</a:t>
            </a:r>
          </a:p>
        </p:txBody>
      </p:sp>
      <p:sp>
        <p:nvSpPr>
          <p:cNvPr name="Freeform 29" id="29"/>
          <p:cNvSpPr/>
          <p:nvPr/>
        </p:nvSpPr>
        <p:spPr>
          <a:xfrm flipH="false" flipV="false" rot="0">
            <a:off x="14418793" y="3556559"/>
            <a:ext cx="2753991" cy="2753991"/>
          </a:xfrm>
          <a:custGeom>
            <a:avLst/>
            <a:gdLst/>
            <a:ahLst/>
            <a:cxnLst/>
            <a:rect r="r" b="b" t="t" l="l"/>
            <a:pathLst>
              <a:path h="2753991" w="2753991">
                <a:moveTo>
                  <a:pt x="0" y="0"/>
                </a:moveTo>
                <a:lnTo>
                  <a:pt x="2753990" y="0"/>
                </a:lnTo>
                <a:lnTo>
                  <a:pt x="2753990" y="2753991"/>
                </a:lnTo>
                <a:lnTo>
                  <a:pt x="0" y="275399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30" id="30"/>
          <p:cNvSpPr/>
          <p:nvPr/>
        </p:nvSpPr>
        <p:spPr>
          <a:xfrm flipH="false" flipV="false" rot="0">
            <a:off x="11209617" y="6594732"/>
            <a:ext cx="2690382" cy="2690382"/>
          </a:xfrm>
          <a:custGeom>
            <a:avLst/>
            <a:gdLst/>
            <a:ahLst/>
            <a:cxnLst/>
            <a:rect r="r" b="b" t="t" l="l"/>
            <a:pathLst>
              <a:path h="2690382" w="2690382">
                <a:moveTo>
                  <a:pt x="0" y="0"/>
                </a:moveTo>
                <a:lnTo>
                  <a:pt x="2690382" y="0"/>
                </a:lnTo>
                <a:lnTo>
                  <a:pt x="2690382" y="2690382"/>
                </a:lnTo>
                <a:lnTo>
                  <a:pt x="0" y="269038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5DCFF"/>
        </a:solidFill>
      </p:bgPr>
    </p:bg>
    <p:spTree>
      <p:nvGrpSpPr>
        <p:cNvPr id="1" name=""/>
        <p:cNvGrpSpPr/>
        <p:nvPr/>
      </p:nvGrpSpPr>
      <p:grpSpPr>
        <a:xfrm>
          <a:off x="0" y="0"/>
          <a:ext cx="0" cy="0"/>
          <a:chOff x="0" y="0"/>
          <a:chExt cx="0" cy="0"/>
        </a:xfrm>
      </p:grpSpPr>
      <p:grpSp>
        <p:nvGrpSpPr>
          <p:cNvPr name="Group 2" id="2"/>
          <p:cNvGrpSpPr/>
          <p:nvPr/>
        </p:nvGrpSpPr>
        <p:grpSpPr>
          <a:xfrm rot="0">
            <a:off x="1181100" y="1181100"/>
            <a:ext cx="9182100" cy="8229600"/>
            <a:chOff x="0" y="0"/>
            <a:chExt cx="2418331" cy="2167467"/>
          </a:xfrm>
        </p:grpSpPr>
        <p:sp>
          <p:nvSpPr>
            <p:cNvPr name="Freeform 3" id="3"/>
            <p:cNvSpPr/>
            <p:nvPr/>
          </p:nvSpPr>
          <p:spPr>
            <a:xfrm flipH="false" flipV="false" rot="0">
              <a:off x="0" y="0"/>
              <a:ext cx="2418331" cy="2167467"/>
            </a:xfrm>
            <a:custGeom>
              <a:avLst/>
              <a:gdLst/>
              <a:ahLst/>
              <a:cxnLst/>
              <a:rect r="r" b="b" t="t" l="l"/>
              <a:pathLst>
                <a:path h="2167467" w="2418331">
                  <a:moveTo>
                    <a:pt x="0" y="0"/>
                  </a:moveTo>
                  <a:lnTo>
                    <a:pt x="2418331" y="0"/>
                  </a:lnTo>
                  <a:lnTo>
                    <a:pt x="2418331" y="2167467"/>
                  </a:lnTo>
                  <a:lnTo>
                    <a:pt x="0" y="2167467"/>
                  </a:lnTo>
                  <a:close/>
                </a:path>
              </a:pathLst>
            </a:custGeom>
            <a:solidFill>
              <a:srgbClr val="000000"/>
            </a:solidFill>
            <a:ln w="47625" cap="sq">
              <a:solidFill>
                <a:srgbClr val="000000"/>
              </a:solidFill>
              <a:prstDash val="solid"/>
              <a:miter/>
            </a:ln>
          </p:spPr>
        </p:sp>
        <p:sp>
          <p:nvSpPr>
            <p:cNvPr name="TextBox 4" id="4"/>
            <p:cNvSpPr txBox="true"/>
            <p:nvPr/>
          </p:nvSpPr>
          <p:spPr>
            <a:xfrm>
              <a:off x="0" y="-38100"/>
              <a:ext cx="2418331" cy="2205567"/>
            </a:xfrm>
            <a:prstGeom prst="rect">
              <a:avLst/>
            </a:prstGeom>
          </p:spPr>
          <p:txBody>
            <a:bodyPr anchor="ctr" rtlCol="false" tIns="50800" lIns="50800" bIns="50800" rIns="50800"/>
            <a:lstStyle/>
            <a:p>
              <a:pPr algn="ctr">
                <a:lnSpc>
                  <a:spcPts val="2682"/>
                </a:lnSpc>
              </a:pPr>
            </a:p>
          </p:txBody>
        </p:sp>
      </p:grpSp>
      <p:sp>
        <p:nvSpPr>
          <p:cNvPr name="Freeform 5" id="5"/>
          <p:cNvSpPr/>
          <p:nvPr/>
        </p:nvSpPr>
        <p:spPr>
          <a:xfrm flipH="false" flipV="false" rot="0">
            <a:off x="10583" y="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125383"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028700" y="1028700"/>
            <a:ext cx="9182100" cy="8229600"/>
            <a:chOff x="0" y="0"/>
            <a:chExt cx="2418331" cy="2167467"/>
          </a:xfrm>
        </p:grpSpPr>
        <p:sp>
          <p:nvSpPr>
            <p:cNvPr name="Freeform 8" id="8"/>
            <p:cNvSpPr/>
            <p:nvPr/>
          </p:nvSpPr>
          <p:spPr>
            <a:xfrm flipH="false" flipV="false" rot="0">
              <a:off x="0" y="0"/>
              <a:ext cx="2418331" cy="2167467"/>
            </a:xfrm>
            <a:custGeom>
              <a:avLst/>
              <a:gdLst/>
              <a:ahLst/>
              <a:cxnLst/>
              <a:rect r="r" b="b" t="t" l="l"/>
              <a:pathLst>
                <a:path h="2167467" w="2418331">
                  <a:moveTo>
                    <a:pt x="0" y="0"/>
                  </a:moveTo>
                  <a:lnTo>
                    <a:pt x="2418331" y="0"/>
                  </a:lnTo>
                  <a:lnTo>
                    <a:pt x="2418331" y="2167467"/>
                  </a:lnTo>
                  <a:lnTo>
                    <a:pt x="0" y="2167467"/>
                  </a:lnTo>
                  <a:close/>
                </a:path>
              </a:pathLst>
            </a:custGeom>
            <a:solidFill>
              <a:srgbClr val="FFFFFF"/>
            </a:solidFill>
            <a:ln w="47625" cap="sq">
              <a:solidFill>
                <a:srgbClr val="000000"/>
              </a:solidFill>
              <a:prstDash val="solid"/>
              <a:miter/>
            </a:ln>
          </p:spPr>
        </p:sp>
        <p:sp>
          <p:nvSpPr>
            <p:cNvPr name="TextBox 9" id="9"/>
            <p:cNvSpPr txBox="true"/>
            <p:nvPr/>
          </p:nvSpPr>
          <p:spPr>
            <a:xfrm>
              <a:off x="0" y="-38100"/>
              <a:ext cx="2418331" cy="2205567"/>
            </a:xfrm>
            <a:prstGeom prst="rect">
              <a:avLst/>
            </a:prstGeom>
          </p:spPr>
          <p:txBody>
            <a:bodyPr anchor="ctr" rtlCol="false" tIns="50800" lIns="50800" bIns="50800" rIns="50800"/>
            <a:lstStyle/>
            <a:p>
              <a:pPr algn="ctr">
                <a:lnSpc>
                  <a:spcPts val="2682"/>
                </a:lnSpc>
              </a:pPr>
            </a:p>
          </p:txBody>
        </p:sp>
      </p:grpSp>
      <p:sp>
        <p:nvSpPr>
          <p:cNvPr name="Freeform 10" id="10"/>
          <p:cNvSpPr/>
          <p:nvPr/>
        </p:nvSpPr>
        <p:spPr>
          <a:xfrm flipH="true" flipV="false" rot="0">
            <a:off x="13225207" y="-178202"/>
            <a:ext cx="6086982" cy="4114800"/>
          </a:xfrm>
          <a:custGeom>
            <a:avLst/>
            <a:gdLst/>
            <a:ahLst/>
            <a:cxnLst/>
            <a:rect r="r" b="b" t="t" l="l"/>
            <a:pathLst>
              <a:path h="4114800" w="6086982">
                <a:moveTo>
                  <a:pt x="6086982" y="0"/>
                </a:moveTo>
                <a:lnTo>
                  <a:pt x="0" y="0"/>
                </a:lnTo>
                <a:lnTo>
                  <a:pt x="0" y="4114800"/>
                </a:lnTo>
                <a:lnTo>
                  <a:pt x="6086982" y="4114800"/>
                </a:lnTo>
                <a:lnTo>
                  <a:pt x="6086982" y="0"/>
                </a:lnTo>
                <a:close/>
              </a:path>
            </a:pathLst>
          </a:custGeom>
          <a:blipFill>
            <a:blip r:embed="rId4">
              <a:alphaModFix amt="32999"/>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true" rot="0">
            <a:off x="-1862391" y="6826089"/>
            <a:ext cx="6086982" cy="4114800"/>
          </a:xfrm>
          <a:custGeom>
            <a:avLst/>
            <a:gdLst/>
            <a:ahLst/>
            <a:cxnLst/>
            <a:rect r="r" b="b" t="t" l="l"/>
            <a:pathLst>
              <a:path h="4114800" w="6086982">
                <a:moveTo>
                  <a:pt x="0" y="4114800"/>
                </a:moveTo>
                <a:lnTo>
                  <a:pt x="6086982" y="4114800"/>
                </a:lnTo>
                <a:lnTo>
                  <a:pt x="6086982" y="0"/>
                </a:lnTo>
                <a:lnTo>
                  <a:pt x="0" y="0"/>
                </a:lnTo>
                <a:lnTo>
                  <a:pt x="0" y="4114800"/>
                </a:lnTo>
                <a:close/>
              </a:path>
            </a:pathLst>
          </a:custGeom>
          <a:blipFill>
            <a:blip r:embed="rId4">
              <a:alphaModFix amt="32999"/>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1194681" y="6871309"/>
            <a:ext cx="4410606" cy="2413805"/>
          </a:xfrm>
          <a:custGeom>
            <a:avLst/>
            <a:gdLst/>
            <a:ahLst/>
            <a:cxnLst/>
            <a:rect r="r" b="b" t="t" l="l"/>
            <a:pathLst>
              <a:path h="2413805" w="4410606">
                <a:moveTo>
                  <a:pt x="0" y="0"/>
                </a:moveTo>
                <a:lnTo>
                  <a:pt x="4410607" y="0"/>
                </a:lnTo>
                <a:lnTo>
                  <a:pt x="4410607" y="2413805"/>
                </a:lnTo>
                <a:lnTo>
                  <a:pt x="0" y="24138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3115394" y="6871309"/>
            <a:ext cx="4410606" cy="2413805"/>
          </a:xfrm>
          <a:custGeom>
            <a:avLst/>
            <a:gdLst/>
            <a:ahLst/>
            <a:cxnLst/>
            <a:rect r="r" b="b" t="t" l="l"/>
            <a:pathLst>
              <a:path h="2413805" w="4410606">
                <a:moveTo>
                  <a:pt x="0" y="0"/>
                </a:moveTo>
                <a:lnTo>
                  <a:pt x="4410606" y="0"/>
                </a:lnTo>
                <a:lnTo>
                  <a:pt x="4410606" y="2413805"/>
                </a:lnTo>
                <a:lnTo>
                  <a:pt x="0" y="24138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3134444" y="1194563"/>
            <a:ext cx="4410606" cy="2413805"/>
          </a:xfrm>
          <a:custGeom>
            <a:avLst/>
            <a:gdLst/>
            <a:ahLst/>
            <a:cxnLst/>
            <a:rect r="r" b="b" t="t" l="l"/>
            <a:pathLst>
              <a:path h="2413805" w="4410606">
                <a:moveTo>
                  <a:pt x="0" y="0"/>
                </a:moveTo>
                <a:lnTo>
                  <a:pt x="4410606" y="0"/>
                </a:lnTo>
                <a:lnTo>
                  <a:pt x="4410606" y="2413804"/>
                </a:lnTo>
                <a:lnTo>
                  <a:pt x="0" y="2413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1194681" y="4012235"/>
            <a:ext cx="4410606" cy="2413805"/>
          </a:xfrm>
          <a:custGeom>
            <a:avLst/>
            <a:gdLst/>
            <a:ahLst/>
            <a:cxnLst/>
            <a:rect r="r" b="b" t="t" l="l"/>
            <a:pathLst>
              <a:path h="2413805" w="4410606">
                <a:moveTo>
                  <a:pt x="0" y="0"/>
                </a:moveTo>
                <a:lnTo>
                  <a:pt x="4410607" y="0"/>
                </a:lnTo>
                <a:lnTo>
                  <a:pt x="4410607" y="2413804"/>
                </a:lnTo>
                <a:lnTo>
                  <a:pt x="0" y="2413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3115394" y="4012235"/>
            <a:ext cx="4410606" cy="2413805"/>
          </a:xfrm>
          <a:custGeom>
            <a:avLst/>
            <a:gdLst/>
            <a:ahLst/>
            <a:cxnLst/>
            <a:rect r="r" b="b" t="t" l="l"/>
            <a:pathLst>
              <a:path h="2413805" w="4410606">
                <a:moveTo>
                  <a:pt x="0" y="0"/>
                </a:moveTo>
                <a:lnTo>
                  <a:pt x="4410606" y="0"/>
                </a:lnTo>
                <a:lnTo>
                  <a:pt x="4410606" y="2413804"/>
                </a:lnTo>
                <a:lnTo>
                  <a:pt x="0" y="2413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1209617" y="1192386"/>
            <a:ext cx="2690382" cy="2364173"/>
          </a:xfrm>
          <a:custGeom>
            <a:avLst/>
            <a:gdLst/>
            <a:ahLst/>
            <a:cxnLst/>
            <a:rect r="r" b="b" t="t" l="l"/>
            <a:pathLst>
              <a:path h="2364173" w="2690382">
                <a:moveTo>
                  <a:pt x="0" y="0"/>
                </a:moveTo>
                <a:lnTo>
                  <a:pt x="2690382" y="0"/>
                </a:lnTo>
                <a:lnTo>
                  <a:pt x="2690382" y="2364173"/>
                </a:lnTo>
                <a:lnTo>
                  <a:pt x="0" y="23641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8" id="18"/>
          <p:cNvGrpSpPr/>
          <p:nvPr/>
        </p:nvGrpSpPr>
        <p:grpSpPr>
          <a:xfrm rot="0">
            <a:off x="1028700" y="1028700"/>
            <a:ext cx="9182100" cy="897884"/>
            <a:chOff x="0" y="0"/>
            <a:chExt cx="3374705" cy="330000"/>
          </a:xfrm>
        </p:grpSpPr>
        <p:sp>
          <p:nvSpPr>
            <p:cNvPr name="Freeform 19" id="19"/>
            <p:cNvSpPr/>
            <p:nvPr/>
          </p:nvSpPr>
          <p:spPr>
            <a:xfrm flipH="false" flipV="false" rot="0">
              <a:off x="0" y="0"/>
              <a:ext cx="3374705" cy="330000"/>
            </a:xfrm>
            <a:custGeom>
              <a:avLst/>
              <a:gdLst/>
              <a:ahLst/>
              <a:cxnLst/>
              <a:rect r="r" b="b" t="t" l="l"/>
              <a:pathLst>
                <a:path h="330000" w="3374705">
                  <a:moveTo>
                    <a:pt x="0" y="0"/>
                  </a:moveTo>
                  <a:lnTo>
                    <a:pt x="3374705" y="0"/>
                  </a:lnTo>
                  <a:lnTo>
                    <a:pt x="3374705" y="330000"/>
                  </a:lnTo>
                  <a:lnTo>
                    <a:pt x="0" y="330000"/>
                  </a:lnTo>
                  <a:close/>
                </a:path>
              </a:pathLst>
            </a:custGeom>
            <a:solidFill>
              <a:srgbClr val="AE93EF"/>
            </a:solidFill>
            <a:ln w="47625" cap="sq">
              <a:solidFill>
                <a:srgbClr val="000000"/>
              </a:solidFill>
              <a:prstDash val="solid"/>
              <a:miter/>
            </a:ln>
          </p:spPr>
        </p:sp>
        <p:sp>
          <p:nvSpPr>
            <p:cNvPr name="TextBox 20" id="20"/>
            <p:cNvSpPr txBox="true"/>
            <p:nvPr/>
          </p:nvSpPr>
          <p:spPr>
            <a:xfrm>
              <a:off x="0" y="-38100"/>
              <a:ext cx="3374705" cy="368100"/>
            </a:xfrm>
            <a:prstGeom prst="rect">
              <a:avLst/>
            </a:prstGeom>
          </p:spPr>
          <p:txBody>
            <a:bodyPr anchor="ctr" rtlCol="false" tIns="51227" lIns="51227" bIns="51227" rIns="51227"/>
            <a:lstStyle/>
            <a:p>
              <a:pPr algn="ctr">
                <a:lnSpc>
                  <a:spcPts val="2682"/>
                </a:lnSpc>
              </a:pPr>
            </a:p>
          </p:txBody>
        </p:sp>
      </p:grpSp>
      <p:grpSp>
        <p:nvGrpSpPr>
          <p:cNvPr name="Group 21" id="21"/>
          <p:cNvGrpSpPr/>
          <p:nvPr/>
        </p:nvGrpSpPr>
        <p:grpSpPr>
          <a:xfrm rot="0">
            <a:off x="3136296" y="1313168"/>
            <a:ext cx="6667254" cy="360594"/>
            <a:chOff x="0" y="0"/>
            <a:chExt cx="7514183" cy="406400"/>
          </a:xfrm>
        </p:grpSpPr>
        <p:sp>
          <p:nvSpPr>
            <p:cNvPr name="Freeform 22" id="22"/>
            <p:cNvSpPr/>
            <p:nvPr/>
          </p:nvSpPr>
          <p:spPr>
            <a:xfrm flipH="false" flipV="false" rot="0">
              <a:off x="0" y="0"/>
              <a:ext cx="7514182" cy="406400"/>
            </a:xfrm>
            <a:custGeom>
              <a:avLst/>
              <a:gdLst/>
              <a:ahLst/>
              <a:cxnLst/>
              <a:rect r="r" b="b" t="t" l="l"/>
              <a:pathLst>
                <a:path h="406400" w="7514182">
                  <a:moveTo>
                    <a:pt x="7310982" y="0"/>
                  </a:moveTo>
                  <a:cubicBezTo>
                    <a:pt x="7423207" y="0"/>
                    <a:pt x="7514182" y="90976"/>
                    <a:pt x="7514182" y="203200"/>
                  </a:cubicBezTo>
                  <a:cubicBezTo>
                    <a:pt x="7514182" y="315424"/>
                    <a:pt x="7423207" y="406400"/>
                    <a:pt x="7310982" y="406400"/>
                  </a:cubicBezTo>
                  <a:lnTo>
                    <a:pt x="203200" y="406400"/>
                  </a:lnTo>
                  <a:cubicBezTo>
                    <a:pt x="90976" y="406400"/>
                    <a:pt x="0" y="315424"/>
                    <a:pt x="0" y="203200"/>
                  </a:cubicBezTo>
                  <a:cubicBezTo>
                    <a:pt x="0" y="90976"/>
                    <a:pt x="90976" y="0"/>
                    <a:pt x="203200" y="0"/>
                  </a:cubicBezTo>
                  <a:close/>
                </a:path>
              </a:pathLst>
            </a:custGeom>
            <a:solidFill>
              <a:srgbClr val="FFFFFF"/>
            </a:solidFill>
            <a:ln w="47625" cap="sq">
              <a:solidFill>
                <a:srgbClr val="000000"/>
              </a:solidFill>
              <a:prstDash val="solid"/>
              <a:miter/>
            </a:ln>
          </p:spPr>
        </p:sp>
        <p:sp>
          <p:nvSpPr>
            <p:cNvPr name="TextBox 23" id="23"/>
            <p:cNvSpPr txBox="true"/>
            <p:nvPr/>
          </p:nvSpPr>
          <p:spPr>
            <a:xfrm>
              <a:off x="0" y="-38100"/>
              <a:ext cx="7514183" cy="444500"/>
            </a:xfrm>
            <a:prstGeom prst="rect">
              <a:avLst/>
            </a:prstGeom>
          </p:spPr>
          <p:txBody>
            <a:bodyPr anchor="ctr" rtlCol="false" tIns="50800" lIns="50800" bIns="50800" rIns="50800"/>
            <a:lstStyle/>
            <a:p>
              <a:pPr algn="ctr">
                <a:lnSpc>
                  <a:spcPts val="2682"/>
                </a:lnSpc>
              </a:pPr>
            </a:p>
          </p:txBody>
        </p:sp>
      </p:grpSp>
      <p:sp>
        <p:nvSpPr>
          <p:cNvPr name="Freeform 24" id="24"/>
          <p:cNvSpPr/>
          <p:nvPr/>
        </p:nvSpPr>
        <p:spPr>
          <a:xfrm flipH="false" flipV="false" rot="0">
            <a:off x="1428576" y="1342535"/>
            <a:ext cx="279357" cy="270215"/>
          </a:xfrm>
          <a:custGeom>
            <a:avLst/>
            <a:gdLst/>
            <a:ahLst/>
            <a:cxnLst/>
            <a:rect r="r" b="b" t="t" l="l"/>
            <a:pathLst>
              <a:path h="270215" w="279357">
                <a:moveTo>
                  <a:pt x="0" y="0"/>
                </a:moveTo>
                <a:lnTo>
                  <a:pt x="279357" y="0"/>
                </a:lnTo>
                <a:lnTo>
                  <a:pt x="279357" y="270214"/>
                </a:lnTo>
                <a:lnTo>
                  <a:pt x="0" y="27021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5" id="25"/>
          <p:cNvSpPr/>
          <p:nvPr/>
        </p:nvSpPr>
        <p:spPr>
          <a:xfrm flipH="false" flipV="false" rot="0">
            <a:off x="2477703" y="1447136"/>
            <a:ext cx="325795" cy="61013"/>
          </a:xfrm>
          <a:custGeom>
            <a:avLst/>
            <a:gdLst/>
            <a:ahLst/>
            <a:cxnLst/>
            <a:rect r="r" b="b" t="t" l="l"/>
            <a:pathLst>
              <a:path h="61013" w="325795">
                <a:moveTo>
                  <a:pt x="0" y="0"/>
                </a:moveTo>
                <a:lnTo>
                  <a:pt x="325795" y="0"/>
                </a:lnTo>
                <a:lnTo>
                  <a:pt x="325795" y="61012"/>
                </a:lnTo>
                <a:lnTo>
                  <a:pt x="0" y="6101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6" id="26"/>
          <p:cNvSpPr/>
          <p:nvPr/>
        </p:nvSpPr>
        <p:spPr>
          <a:xfrm flipH="false" flipV="false" rot="-5400000">
            <a:off x="1990793" y="1336120"/>
            <a:ext cx="173429" cy="283044"/>
          </a:xfrm>
          <a:custGeom>
            <a:avLst/>
            <a:gdLst/>
            <a:ahLst/>
            <a:cxnLst/>
            <a:rect r="r" b="b" t="t" l="l"/>
            <a:pathLst>
              <a:path h="283044" w="173429">
                <a:moveTo>
                  <a:pt x="0" y="0"/>
                </a:moveTo>
                <a:lnTo>
                  <a:pt x="173429" y="0"/>
                </a:lnTo>
                <a:lnTo>
                  <a:pt x="173429" y="283044"/>
                </a:lnTo>
                <a:lnTo>
                  <a:pt x="0" y="28304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7" id="27"/>
          <p:cNvSpPr/>
          <p:nvPr/>
        </p:nvSpPr>
        <p:spPr>
          <a:xfrm flipH="false" flipV="false" rot="0">
            <a:off x="14418793" y="3556559"/>
            <a:ext cx="2753991" cy="2753991"/>
          </a:xfrm>
          <a:custGeom>
            <a:avLst/>
            <a:gdLst/>
            <a:ahLst/>
            <a:cxnLst/>
            <a:rect r="r" b="b" t="t" l="l"/>
            <a:pathLst>
              <a:path h="2753991" w="2753991">
                <a:moveTo>
                  <a:pt x="0" y="0"/>
                </a:moveTo>
                <a:lnTo>
                  <a:pt x="2753990" y="0"/>
                </a:lnTo>
                <a:lnTo>
                  <a:pt x="2753990" y="2753991"/>
                </a:lnTo>
                <a:lnTo>
                  <a:pt x="0" y="275399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8" id="28"/>
          <p:cNvSpPr/>
          <p:nvPr/>
        </p:nvSpPr>
        <p:spPr>
          <a:xfrm flipH="false" flipV="false" rot="0">
            <a:off x="11209617" y="6594732"/>
            <a:ext cx="2690382" cy="2690382"/>
          </a:xfrm>
          <a:custGeom>
            <a:avLst/>
            <a:gdLst/>
            <a:ahLst/>
            <a:cxnLst/>
            <a:rect r="r" b="b" t="t" l="l"/>
            <a:pathLst>
              <a:path h="2690382" w="2690382">
                <a:moveTo>
                  <a:pt x="0" y="0"/>
                </a:moveTo>
                <a:lnTo>
                  <a:pt x="2690382" y="0"/>
                </a:lnTo>
                <a:lnTo>
                  <a:pt x="2690382" y="2690382"/>
                </a:lnTo>
                <a:lnTo>
                  <a:pt x="0" y="269038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29" id="29"/>
          <p:cNvSpPr txBox="true"/>
          <p:nvPr/>
        </p:nvSpPr>
        <p:spPr>
          <a:xfrm rot="0">
            <a:off x="1181100" y="2152255"/>
            <a:ext cx="8788384" cy="1685925"/>
          </a:xfrm>
          <a:prstGeom prst="rect">
            <a:avLst/>
          </a:prstGeom>
        </p:spPr>
        <p:txBody>
          <a:bodyPr anchor="t" rtlCol="false" tIns="0" lIns="0" bIns="0" rIns="0">
            <a:spAutoFit/>
          </a:bodyPr>
          <a:lstStyle/>
          <a:p>
            <a:pPr algn="l" marL="0" indent="0" lvl="0">
              <a:lnSpc>
                <a:spcPts val="6600"/>
              </a:lnSpc>
              <a:spcBef>
                <a:spcPct val="0"/>
              </a:spcBef>
            </a:pPr>
            <a:r>
              <a:rPr lang="en-US" sz="5500">
                <a:solidFill>
                  <a:srgbClr val="000000"/>
                </a:solidFill>
                <a:latin typeface="Rubik One"/>
                <a:ea typeface="Rubik One"/>
                <a:cs typeface="Rubik One"/>
                <a:sym typeface="Rubik One"/>
              </a:rPr>
              <a:t>Review of Related Literature</a:t>
            </a:r>
          </a:p>
        </p:txBody>
      </p:sp>
      <p:sp>
        <p:nvSpPr>
          <p:cNvPr name="TextBox 30" id="30"/>
          <p:cNvSpPr txBox="true"/>
          <p:nvPr/>
        </p:nvSpPr>
        <p:spPr>
          <a:xfrm rot="0">
            <a:off x="1359819" y="3898498"/>
            <a:ext cx="8609665" cy="5006244"/>
          </a:xfrm>
          <a:prstGeom prst="rect">
            <a:avLst/>
          </a:prstGeom>
        </p:spPr>
        <p:txBody>
          <a:bodyPr anchor="t" rtlCol="false" tIns="0" lIns="0" bIns="0" rIns="0">
            <a:spAutoFit/>
          </a:bodyPr>
          <a:lstStyle/>
          <a:p>
            <a:pPr algn="just">
              <a:lnSpc>
                <a:spcPts val="3365"/>
              </a:lnSpc>
            </a:pPr>
            <a:r>
              <a:rPr lang="en-US" sz="2403">
                <a:solidFill>
                  <a:srgbClr val="000000"/>
                </a:solidFill>
                <a:latin typeface="Rubik One"/>
                <a:ea typeface="Rubik One"/>
                <a:cs typeface="Rubik One"/>
                <a:sym typeface="Rubik One"/>
              </a:rPr>
              <a:t>GPU-Accelerated K-means Clustering</a:t>
            </a:r>
          </a:p>
          <a:p>
            <a:pPr algn="just">
              <a:lnSpc>
                <a:spcPts val="3365"/>
              </a:lnSpc>
            </a:pPr>
            <a:r>
              <a:rPr lang="en-US" sz="2403">
                <a:solidFill>
                  <a:srgbClr val="000000"/>
                </a:solidFill>
                <a:latin typeface="Courier Prime"/>
                <a:ea typeface="Courier Prime"/>
                <a:cs typeface="Courier Prime"/>
                <a:sym typeface="Courier Prime"/>
              </a:rPr>
              <a:t> K-means clustering is effective but computationally demanding, especially with high-resolution images. Fakhi et al. (2017) address this by proposing a GPU-based implementation to speed up the process. By offloading data assignment and centroid recalculation to GPUs and utilizing CUDA for parallel processing, their method significantly reduces computation time. This approach is especially beneficial for large-scale image segmentation tasks.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5DCFF"/>
        </a:solidFill>
      </p:bgPr>
    </p:bg>
    <p:spTree>
      <p:nvGrpSpPr>
        <p:cNvPr id="1" name=""/>
        <p:cNvGrpSpPr/>
        <p:nvPr/>
      </p:nvGrpSpPr>
      <p:grpSpPr>
        <a:xfrm>
          <a:off x="0" y="0"/>
          <a:ext cx="0" cy="0"/>
          <a:chOff x="0" y="0"/>
          <a:chExt cx="0" cy="0"/>
        </a:xfrm>
      </p:grpSpPr>
      <p:grpSp>
        <p:nvGrpSpPr>
          <p:cNvPr name="Group 2" id="2"/>
          <p:cNvGrpSpPr/>
          <p:nvPr/>
        </p:nvGrpSpPr>
        <p:grpSpPr>
          <a:xfrm rot="0">
            <a:off x="1181100" y="1181100"/>
            <a:ext cx="9182100" cy="8229600"/>
            <a:chOff x="0" y="0"/>
            <a:chExt cx="2418331" cy="2167467"/>
          </a:xfrm>
        </p:grpSpPr>
        <p:sp>
          <p:nvSpPr>
            <p:cNvPr name="Freeform 3" id="3"/>
            <p:cNvSpPr/>
            <p:nvPr/>
          </p:nvSpPr>
          <p:spPr>
            <a:xfrm flipH="false" flipV="false" rot="0">
              <a:off x="0" y="0"/>
              <a:ext cx="2418331" cy="2167467"/>
            </a:xfrm>
            <a:custGeom>
              <a:avLst/>
              <a:gdLst/>
              <a:ahLst/>
              <a:cxnLst/>
              <a:rect r="r" b="b" t="t" l="l"/>
              <a:pathLst>
                <a:path h="2167467" w="2418331">
                  <a:moveTo>
                    <a:pt x="0" y="0"/>
                  </a:moveTo>
                  <a:lnTo>
                    <a:pt x="2418331" y="0"/>
                  </a:lnTo>
                  <a:lnTo>
                    <a:pt x="2418331" y="2167467"/>
                  </a:lnTo>
                  <a:lnTo>
                    <a:pt x="0" y="2167467"/>
                  </a:lnTo>
                  <a:close/>
                </a:path>
              </a:pathLst>
            </a:custGeom>
            <a:solidFill>
              <a:srgbClr val="000000"/>
            </a:solidFill>
            <a:ln w="47625" cap="sq">
              <a:solidFill>
                <a:srgbClr val="000000"/>
              </a:solidFill>
              <a:prstDash val="solid"/>
              <a:miter/>
            </a:ln>
          </p:spPr>
        </p:sp>
        <p:sp>
          <p:nvSpPr>
            <p:cNvPr name="TextBox 4" id="4"/>
            <p:cNvSpPr txBox="true"/>
            <p:nvPr/>
          </p:nvSpPr>
          <p:spPr>
            <a:xfrm>
              <a:off x="0" y="-38100"/>
              <a:ext cx="2418331" cy="2205567"/>
            </a:xfrm>
            <a:prstGeom prst="rect">
              <a:avLst/>
            </a:prstGeom>
          </p:spPr>
          <p:txBody>
            <a:bodyPr anchor="ctr" rtlCol="false" tIns="50800" lIns="50800" bIns="50800" rIns="50800"/>
            <a:lstStyle/>
            <a:p>
              <a:pPr algn="ctr">
                <a:lnSpc>
                  <a:spcPts val="2682"/>
                </a:lnSpc>
              </a:pPr>
            </a:p>
          </p:txBody>
        </p:sp>
      </p:grpSp>
      <p:sp>
        <p:nvSpPr>
          <p:cNvPr name="Freeform 5" id="5"/>
          <p:cNvSpPr/>
          <p:nvPr/>
        </p:nvSpPr>
        <p:spPr>
          <a:xfrm flipH="false" flipV="false" rot="0">
            <a:off x="10583" y="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125383"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028700" y="1028700"/>
            <a:ext cx="9182100" cy="8229600"/>
            <a:chOff x="0" y="0"/>
            <a:chExt cx="2418331" cy="2167467"/>
          </a:xfrm>
        </p:grpSpPr>
        <p:sp>
          <p:nvSpPr>
            <p:cNvPr name="Freeform 8" id="8"/>
            <p:cNvSpPr/>
            <p:nvPr/>
          </p:nvSpPr>
          <p:spPr>
            <a:xfrm flipH="false" flipV="false" rot="0">
              <a:off x="0" y="0"/>
              <a:ext cx="2418331" cy="2167467"/>
            </a:xfrm>
            <a:custGeom>
              <a:avLst/>
              <a:gdLst/>
              <a:ahLst/>
              <a:cxnLst/>
              <a:rect r="r" b="b" t="t" l="l"/>
              <a:pathLst>
                <a:path h="2167467" w="2418331">
                  <a:moveTo>
                    <a:pt x="0" y="0"/>
                  </a:moveTo>
                  <a:lnTo>
                    <a:pt x="2418331" y="0"/>
                  </a:lnTo>
                  <a:lnTo>
                    <a:pt x="2418331" y="2167467"/>
                  </a:lnTo>
                  <a:lnTo>
                    <a:pt x="0" y="2167467"/>
                  </a:lnTo>
                  <a:close/>
                </a:path>
              </a:pathLst>
            </a:custGeom>
            <a:solidFill>
              <a:srgbClr val="FFFFFF"/>
            </a:solidFill>
            <a:ln w="47625" cap="sq">
              <a:solidFill>
                <a:srgbClr val="000000"/>
              </a:solidFill>
              <a:prstDash val="solid"/>
              <a:miter/>
            </a:ln>
          </p:spPr>
        </p:sp>
        <p:sp>
          <p:nvSpPr>
            <p:cNvPr name="TextBox 9" id="9"/>
            <p:cNvSpPr txBox="true"/>
            <p:nvPr/>
          </p:nvSpPr>
          <p:spPr>
            <a:xfrm>
              <a:off x="0" y="-38100"/>
              <a:ext cx="2418331" cy="2205567"/>
            </a:xfrm>
            <a:prstGeom prst="rect">
              <a:avLst/>
            </a:prstGeom>
          </p:spPr>
          <p:txBody>
            <a:bodyPr anchor="ctr" rtlCol="false" tIns="50800" lIns="50800" bIns="50800" rIns="50800"/>
            <a:lstStyle/>
            <a:p>
              <a:pPr algn="ctr">
                <a:lnSpc>
                  <a:spcPts val="2682"/>
                </a:lnSpc>
              </a:pPr>
            </a:p>
          </p:txBody>
        </p:sp>
      </p:grpSp>
      <p:sp>
        <p:nvSpPr>
          <p:cNvPr name="Freeform 10" id="10"/>
          <p:cNvSpPr/>
          <p:nvPr/>
        </p:nvSpPr>
        <p:spPr>
          <a:xfrm flipH="true" flipV="false" rot="0">
            <a:off x="13225207" y="-178202"/>
            <a:ext cx="6086982" cy="4114800"/>
          </a:xfrm>
          <a:custGeom>
            <a:avLst/>
            <a:gdLst/>
            <a:ahLst/>
            <a:cxnLst/>
            <a:rect r="r" b="b" t="t" l="l"/>
            <a:pathLst>
              <a:path h="4114800" w="6086982">
                <a:moveTo>
                  <a:pt x="6086982" y="0"/>
                </a:moveTo>
                <a:lnTo>
                  <a:pt x="0" y="0"/>
                </a:lnTo>
                <a:lnTo>
                  <a:pt x="0" y="4114800"/>
                </a:lnTo>
                <a:lnTo>
                  <a:pt x="6086982" y="4114800"/>
                </a:lnTo>
                <a:lnTo>
                  <a:pt x="6086982" y="0"/>
                </a:lnTo>
                <a:close/>
              </a:path>
            </a:pathLst>
          </a:custGeom>
          <a:blipFill>
            <a:blip r:embed="rId4">
              <a:alphaModFix amt="32999"/>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true" rot="0">
            <a:off x="-1862391" y="6826089"/>
            <a:ext cx="6086982" cy="4114800"/>
          </a:xfrm>
          <a:custGeom>
            <a:avLst/>
            <a:gdLst/>
            <a:ahLst/>
            <a:cxnLst/>
            <a:rect r="r" b="b" t="t" l="l"/>
            <a:pathLst>
              <a:path h="4114800" w="6086982">
                <a:moveTo>
                  <a:pt x="0" y="4114800"/>
                </a:moveTo>
                <a:lnTo>
                  <a:pt x="6086982" y="4114800"/>
                </a:lnTo>
                <a:lnTo>
                  <a:pt x="6086982" y="0"/>
                </a:lnTo>
                <a:lnTo>
                  <a:pt x="0" y="0"/>
                </a:lnTo>
                <a:lnTo>
                  <a:pt x="0" y="4114800"/>
                </a:lnTo>
                <a:close/>
              </a:path>
            </a:pathLst>
          </a:custGeom>
          <a:blipFill>
            <a:blip r:embed="rId4">
              <a:alphaModFix amt="32999"/>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1194681" y="6871309"/>
            <a:ext cx="4410606" cy="2413805"/>
          </a:xfrm>
          <a:custGeom>
            <a:avLst/>
            <a:gdLst/>
            <a:ahLst/>
            <a:cxnLst/>
            <a:rect r="r" b="b" t="t" l="l"/>
            <a:pathLst>
              <a:path h="2413805" w="4410606">
                <a:moveTo>
                  <a:pt x="0" y="0"/>
                </a:moveTo>
                <a:lnTo>
                  <a:pt x="4410607" y="0"/>
                </a:lnTo>
                <a:lnTo>
                  <a:pt x="4410607" y="2413805"/>
                </a:lnTo>
                <a:lnTo>
                  <a:pt x="0" y="24138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3115394" y="6871309"/>
            <a:ext cx="4410606" cy="2413805"/>
          </a:xfrm>
          <a:custGeom>
            <a:avLst/>
            <a:gdLst/>
            <a:ahLst/>
            <a:cxnLst/>
            <a:rect r="r" b="b" t="t" l="l"/>
            <a:pathLst>
              <a:path h="2413805" w="4410606">
                <a:moveTo>
                  <a:pt x="0" y="0"/>
                </a:moveTo>
                <a:lnTo>
                  <a:pt x="4410606" y="0"/>
                </a:lnTo>
                <a:lnTo>
                  <a:pt x="4410606" y="2413805"/>
                </a:lnTo>
                <a:lnTo>
                  <a:pt x="0" y="24138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3134444" y="1194563"/>
            <a:ext cx="4410606" cy="2413805"/>
          </a:xfrm>
          <a:custGeom>
            <a:avLst/>
            <a:gdLst/>
            <a:ahLst/>
            <a:cxnLst/>
            <a:rect r="r" b="b" t="t" l="l"/>
            <a:pathLst>
              <a:path h="2413805" w="4410606">
                <a:moveTo>
                  <a:pt x="0" y="0"/>
                </a:moveTo>
                <a:lnTo>
                  <a:pt x="4410606" y="0"/>
                </a:lnTo>
                <a:lnTo>
                  <a:pt x="4410606" y="2413804"/>
                </a:lnTo>
                <a:lnTo>
                  <a:pt x="0" y="2413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1194681" y="4012235"/>
            <a:ext cx="4410606" cy="2413805"/>
          </a:xfrm>
          <a:custGeom>
            <a:avLst/>
            <a:gdLst/>
            <a:ahLst/>
            <a:cxnLst/>
            <a:rect r="r" b="b" t="t" l="l"/>
            <a:pathLst>
              <a:path h="2413805" w="4410606">
                <a:moveTo>
                  <a:pt x="0" y="0"/>
                </a:moveTo>
                <a:lnTo>
                  <a:pt x="4410607" y="0"/>
                </a:lnTo>
                <a:lnTo>
                  <a:pt x="4410607" y="2413804"/>
                </a:lnTo>
                <a:lnTo>
                  <a:pt x="0" y="2413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3115394" y="4012235"/>
            <a:ext cx="4410606" cy="2413805"/>
          </a:xfrm>
          <a:custGeom>
            <a:avLst/>
            <a:gdLst/>
            <a:ahLst/>
            <a:cxnLst/>
            <a:rect r="r" b="b" t="t" l="l"/>
            <a:pathLst>
              <a:path h="2413805" w="4410606">
                <a:moveTo>
                  <a:pt x="0" y="0"/>
                </a:moveTo>
                <a:lnTo>
                  <a:pt x="4410606" y="0"/>
                </a:lnTo>
                <a:lnTo>
                  <a:pt x="4410606" y="2413804"/>
                </a:lnTo>
                <a:lnTo>
                  <a:pt x="0" y="2413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1209617" y="1192386"/>
            <a:ext cx="2690382" cy="2364173"/>
          </a:xfrm>
          <a:custGeom>
            <a:avLst/>
            <a:gdLst/>
            <a:ahLst/>
            <a:cxnLst/>
            <a:rect r="r" b="b" t="t" l="l"/>
            <a:pathLst>
              <a:path h="2364173" w="2690382">
                <a:moveTo>
                  <a:pt x="0" y="0"/>
                </a:moveTo>
                <a:lnTo>
                  <a:pt x="2690382" y="0"/>
                </a:lnTo>
                <a:lnTo>
                  <a:pt x="2690382" y="2364173"/>
                </a:lnTo>
                <a:lnTo>
                  <a:pt x="0" y="23641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8" id="18"/>
          <p:cNvGrpSpPr/>
          <p:nvPr/>
        </p:nvGrpSpPr>
        <p:grpSpPr>
          <a:xfrm rot="0">
            <a:off x="1028700" y="1028700"/>
            <a:ext cx="9182100" cy="897884"/>
            <a:chOff x="0" y="0"/>
            <a:chExt cx="3374705" cy="330000"/>
          </a:xfrm>
        </p:grpSpPr>
        <p:sp>
          <p:nvSpPr>
            <p:cNvPr name="Freeform 19" id="19"/>
            <p:cNvSpPr/>
            <p:nvPr/>
          </p:nvSpPr>
          <p:spPr>
            <a:xfrm flipH="false" flipV="false" rot="0">
              <a:off x="0" y="0"/>
              <a:ext cx="3374705" cy="330000"/>
            </a:xfrm>
            <a:custGeom>
              <a:avLst/>
              <a:gdLst/>
              <a:ahLst/>
              <a:cxnLst/>
              <a:rect r="r" b="b" t="t" l="l"/>
              <a:pathLst>
                <a:path h="330000" w="3374705">
                  <a:moveTo>
                    <a:pt x="0" y="0"/>
                  </a:moveTo>
                  <a:lnTo>
                    <a:pt x="3374705" y="0"/>
                  </a:lnTo>
                  <a:lnTo>
                    <a:pt x="3374705" y="330000"/>
                  </a:lnTo>
                  <a:lnTo>
                    <a:pt x="0" y="330000"/>
                  </a:lnTo>
                  <a:close/>
                </a:path>
              </a:pathLst>
            </a:custGeom>
            <a:solidFill>
              <a:srgbClr val="000000"/>
            </a:solidFill>
            <a:ln w="47625" cap="sq">
              <a:solidFill>
                <a:srgbClr val="000000"/>
              </a:solidFill>
              <a:prstDash val="solid"/>
              <a:miter/>
            </a:ln>
          </p:spPr>
        </p:sp>
        <p:sp>
          <p:nvSpPr>
            <p:cNvPr name="TextBox 20" id="20"/>
            <p:cNvSpPr txBox="true"/>
            <p:nvPr/>
          </p:nvSpPr>
          <p:spPr>
            <a:xfrm>
              <a:off x="0" y="-38100"/>
              <a:ext cx="3374705" cy="368100"/>
            </a:xfrm>
            <a:prstGeom prst="rect">
              <a:avLst/>
            </a:prstGeom>
          </p:spPr>
          <p:txBody>
            <a:bodyPr anchor="ctr" rtlCol="false" tIns="51227" lIns="51227" bIns="51227" rIns="51227"/>
            <a:lstStyle/>
            <a:p>
              <a:pPr algn="ctr">
                <a:lnSpc>
                  <a:spcPts val="2682"/>
                </a:lnSpc>
              </a:pPr>
            </a:p>
          </p:txBody>
        </p:sp>
      </p:grpSp>
      <p:grpSp>
        <p:nvGrpSpPr>
          <p:cNvPr name="Group 21" id="21"/>
          <p:cNvGrpSpPr/>
          <p:nvPr/>
        </p:nvGrpSpPr>
        <p:grpSpPr>
          <a:xfrm rot="0">
            <a:off x="3136296" y="1313168"/>
            <a:ext cx="6667254" cy="360594"/>
            <a:chOff x="0" y="0"/>
            <a:chExt cx="7514183" cy="406400"/>
          </a:xfrm>
        </p:grpSpPr>
        <p:sp>
          <p:nvSpPr>
            <p:cNvPr name="Freeform 22" id="22"/>
            <p:cNvSpPr/>
            <p:nvPr/>
          </p:nvSpPr>
          <p:spPr>
            <a:xfrm flipH="false" flipV="false" rot="0">
              <a:off x="0" y="0"/>
              <a:ext cx="7514182" cy="406400"/>
            </a:xfrm>
            <a:custGeom>
              <a:avLst/>
              <a:gdLst/>
              <a:ahLst/>
              <a:cxnLst/>
              <a:rect r="r" b="b" t="t" l="l"/>
              <a:pathLst>
                <a:path h="406400" w="7514182">
                  <a:moveTo>
                    <a:pt x="7310982" y="0"/>
                  </a:moveTo>
                  <a:cubicBezTo>
                    <a:pt x="7423207" y="0"/>
                    <a:pt x="7514182" y="90976"/>
                    <a:pt x="7514182" y="203200"/>
                  </a:cubicBezTo>
                  <a:cubicBezTo>
                    <a:pt x="7514182" y="315424"/>
                    <a:pt x="7423207" y="406400"/>
                    <a:pt x="7310982" y="406400"/>
                  </a:cubicBezTo>
                  <a:lnTo>
                    <a:pt x="203200" y="406400"/>
                  </a:lnTo>
                  <a:cubicBezTo>
                    <a:pt x="90976" y="406400"/>
                    <a:pt x="0" y="315424"/>
                    <a:pt x="0" y="203200"/>
                  </a:cubicBezTo>
                  <a:cubicBezTo>
                    <a:pt x="0" y="90976"/>
                    <a:pt x="90976" y="0"/>
                    <a:pt x="203200" y="0"/>
                  </a:cubicBezTo>
                  <a:close/>
                </a:path>
              </a:pathLst>
            </a:custGeom>
            <a:solidFill>
              <a:srgbClr val="FFFFFF"/>
            </a:solidFill>
            <a:ln w="47625" cap="sq">
              <a:solidFill>
                <a:srgbClr val="000000"/>
              </a:solidFill>
              <a:prstDash val="solid"/>
              <a:miter/>
            </a:ln>
          </p:spPr>
        </p:sp>
        <p:sp>
          <p:nvSpPr>
            <p:cNvPr name="TextBox 23" id="23"/>
            <p:cNvSpPr txBox="true"/>
            <p:nvPr/>
          </p:nvSpPr>
          <p:spPr>
            <a:xfrm>
              <a:off x="0" y="-38100"/>
              <a:ext cx="7514183" cy="444500"/>
            </a:xfrm>
            <a:prstGeom prst="rect">
              <a:avLst/>
            </a:prstGeom>
          </p:spPr>
          <p:txBody>
            <a:bodyPr anchor="ctr" rtlCol="false" tIns="50800" lIns="50800" bIns="50800" rIns="50800"/>
            <a:lstStyle/>
            <a:p>
              <a:pPr algn="ctr">
                <a:lnSpc>
                  <a:spcPts val="2682"/>
                </a:lnSpc>
              </a:pPr>
            </a:p>
          </p:txBody>
        </p:sp>
      </p:grpSp>
      <p:sp>
        <p:nvSpPr>
          <p:cNvPr name="Freeform 24" id="24"/>
          <p:cNvSpPr/>
          <p:nvPr/>
        </p:nvSpPr>
        <p:spPr>
          <a:xfrm flipH="false" flipV="false" rot="0">
            <a:off x="1428576" y="1342535"/>
            <a:ext cx="279357" cy="270215"/>
          </a:xfrm>
          <a:custGeom>
            <a:avLst/>
            <a:gdLst/>
            <a:ahLst/>
            <a:cxnLst/>
            <a:rect r="r" b="b" t="t" l="l"/>
            <a:pathLst>
              <a:path h="270215" w="279357">
                <a:moveTo>
                  <a:pt x="0" y="0"/>
                </a:moveTo>
                <a:lnTo>
                  <a:pt x="279357" y="0"/>
                </a:lnTo>
                <a:lnTo>
                  <a:pt x="279357" y="270214"/>
                </a:lnTo>
                <a:lnTo>
                  <a:pt x="0" y="27021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5" id="25"/>
          <p:cNvSpPr/>
          <p:nvPr/>
        </p:nvSpPr>
        <p:spPr>
          <a:xfrm flipH="false" flipV="false" rot="0">
            <a:off x="2477703" y="1447136"/>
            <a:ext cx="325795" cy="61013"/>
          </a:xfrm>
          <a:custGeom>
            <a:avLst/>
            <a:gdLst/>
            <a:ahLst/>
            <a:cxnLst/>
            <a:rect r="r" b="b" t="t" l="l"/>
            <a:pathLst>
              <a:path h="61013" w="325795">
                <a:moveTo>
                  <a:pt x="0" y="0"/>
                </a:moveTo>
                <a:lnTo>
                  <a:pt x="325795" y="0"/>
                </a:lnTo>
                <a:lnTo>
                  <a:pt x="325795" y="61012"/>
                </a:lnTo>
                <a:lnTo>
                  <a:pt x="0" y="6101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6" id="26"/>
          <p:cNvSpPr/>
          <p:nvPr/>
        </p:nvSpPr>
        <p:spPr>
          <a:xfrm flipH="false" flipV="false" rot="-5400000">
            <a:off x="1990793" y="1336120"/>
            <a:ext cx="173429" cy="283044"/>
          </a:xfrm>
          <a:custGeom>
            <a:avLst/>
            <a:gdLst/>
            <a:ahLst/>
            <a:cxnLst/>
            <a:rect r="r" b="b" t="t" l="l"/>
            <a:pathLst>
              <a:path h="283044" w="173429">
                <a:moveTo>
                  <a:pt x="0" y="0"/>
                </a:moveTo>
                <a:lnTo>
                  <a:pt x="173429" y="0"/>
                </a:lnTo>
                <a:lnTo>
                  <a:pt x="173429" y="283044"/>
                </a:lnTo>
                <a:lnTo>
                  <a:pt x="0" y="28304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7" id="27"/>
          <p:cNvSpPr/>
          <p:nvPr/>
        </p:nvSpPr>
        <p:spPr>
          <a:xfrm flipH="false" flipV="false" rot="0">
            <a:off x="14418793" y="3556559"/>
            <a:ext cx="2753991" cy="2753991"/>
          </a:xfrm>
          <a:custGeom>
            <a:avLst/>
            <a:gdLst/>
            <a:ahLst/>
            <a:cxnLst/>
            <a:rect r="r" b="b" t="t" l="l"/>
            <a:pathLst>
              <a:path h="2753991" w="2753991">
                <a:moveTo>
                  <a:pt x="0" y="0"/>
                </a:moveTo>
                <a:lnTo>
                  <a:pt x="2753990" y="0"/>
                </a:lnTo>
                <a:lnTo>
                  <a:pt x="2753990" y="2753991"/>
                </a:lnTo>
                <a:lnTo>
                  <a:pt x="0" y="275399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8" id="28"/>
          <p:cNvSpPr/>
          <p:nvPr/>
        </p:nvSpPr>
        <p:spPr>
          <a:xfrm flipH="false" flipV="false" rot="0">
            <a:off x="11209617" y="6594732"/>
            <a:ext cx="2690382" cy="2690382"/>
          </a:xfrm>
          <a:custGeom>
            <a:avLst/>
            <a:gdLst/>
            <a:ahLst/>
            <a:cxnLst/>
            <a:rect r="r" b="b" t="t" l="l"/>
            <a:pathLst>
              <a:path h="2690382" w="2690382">
                <a:moveTo>
                  <a:pt x="0" y="0"/>
                </a:moveTo>
                <a:lnTo>
                  <a:pt x="2690382" y="0"/>
                </a:lnTo>
                <a:lnTo>
                  <a:pt x="2690382" y="2690382"/>
                </a:lnTo>
                <a:lnTo>
                  <a:pt x="0" y="269038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29" id="29"/>
          <p:cNvSpPr txBox="true"/>
          <p:nvPr/>
        </p:nvSpPr>
        <p:spPr>
          <a:xfrm rot="0">
            <a:off x="1181100" y="2152255"/>
            <a:ext cx="8788384" cy="1685925"/>
          </a:xfrm>
          <a:prstGeom prst="rect">
            <a:avLst/>
          </a:prstGeom>
        </p:spPr>
        <p:txBody>
          <a:bodyPr anchor="t" rtlCol="false" tIns="0" lIns="0" bIns="0" rIns="0">
            <a:spAutoFit/>
          </a:bodyPr>
          <a:lstStyle/>
          <a:p>
            <a:pPr algn="l" marL="0" indent="0" lvl="0">
              <a:lnSpc>
                <a:spcPts val="6600"/>
              </a:lnSpc>
              <a:spcBef>
                <a:spcPct val="0"/>
              </a:spcBef>
            </a:pPr>
            <a:r>
              <a:rPr lang="en-US" sz="5500">
                <a:solidFill>
                  <a:srgbClr val="000000"/>
                </a:solidFill>
                <a:latin typeface="Rubik One"/>
                <a:ea typeface="Rubik One"/>
                <a:cs typeface="Rubik One"/>
                <a:sym typeface="Rubik One"/>
              </a:rPr>
              <a:t>Review of Related Literature</a:t>
            </a:r>
          </a:p>
        </p:txBody>
      </p:sp>
      <p:sp>
        <p:nvSpPr>
          <p:cNvPr name="TextBox 30" id="30"/>
          <p:cNvSpPr txBox="true"/>
          <p:nvPr/>
        </p:nvSpPr>
        <p:spPr>
          <a:xfrm rot="0">
            <a:off x="1314917" y="4000387"/>
            <a:ext cx="8609665" cy="4803679"/>
          </a:xfrm>
          <a:prstGeom prst="rect">
            <a:avLst/>
          </a:prstGeom>
        </p:spPr>
        <p:txBody>
          <a:bodyPr anchor="t" rtlCol="false" tIns="0" lIns="0" bIns="0" rIns="0">
            <a:spAutoFit/>
          </a:bodyPr>
          <a:lstStyle/>
          <a:p>
            <a:pPr algn="just">
              <a:lnSpc>
                <a:spcPts val="3505"/>
              </a:lnSpc>
            </a:pPr>
            <a:r>
              <a:rPr lang="en-US" sz="2503">
                <a:solidFill>
                  <a:srgbClr val="000000"/>
                </a:solidFill>
                <a:latin typeface="Rubik One"/>
                <a:ea typeface="Rubik One"/>
                <a:cs typeface="Rubik One"/>
                <a:sym typeface="Rubik One"/>
              </a:rPr>
              <a:t>Enhanced Clustering Techniques</a:t>
            </a:r>
          </a:p>
          <a:p>
            <a:pPr algn="just">
              <a:lnSpc>
                <a:spcPts val="3505"/>
              </a:lnSpc>
            </a:pPr>
            <a:r>
              <a:rPr lang="en-US" sz="2503">
                <a:solidFill>
                  <a:srgbClr val="000000"/>
                </a:solidFill>
                <a:latin typeface="Courier Prime"/>
                <a:ea typeface="Courier Prime"/>
                <a:cs typeface="Courier Prime"/>
                <a:sym typeface="Courier Prime"/>
              </a:rPr>
              <a:t> Pandey and Sharma (2023) highlight the impact of clustering algorithms on improving learning experiences in blended-learning environments. While focused on education, their research underscores the importance of optimizing clustering techniques for better outcomes. This conceptual framework is applicable to fields like image segmentation, where refining algorithms like K-means is crucial for success in specific applications.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5DCFF"/>
        </a:solidFill>
      </p:bgPr>
    </p:bg>
    <p:spTree>
      <p:nvGrpSpPr>
        <p:cNvPr id="1" name=""/>
        <p:cNvGrpSpPr/>
        <p:nvPr/>
      </p:nvGrpSpPr>
      <p:grpSpPr>
        <a:xfrm>
          <a:off x="0" y="0"/>
          <a:ext cx="0" cy="0"/>
          <a:chOff x="0" y="0"/>
          <a:chExt cx="0" cy="0"/>
        </a:xfrm>
      </p:grpSpPr>
      <p:grpSp>
        <p:nvGrpSpPr>
          <p:cNvPr name="Group 2" id="2"/>
          <p:cNvGrpSpPr/>
          <p:nvPr/>
        </p:nvGrpSpPr>
        <p:grpSpPr>
          <a:xfrm rot="0">
            <a:off x="1181100" y="1181100"/>
            <a:ext cx="9182100" cy="8538181"/>
            <a:chOff x="0" y="0"/>
            <a:chExt cx="2418331" cy="2248739"/>
          </a:xfrm>
        </p:grpSpPr>
        <p:sp>
          <p:nvSpPr>
            <p:cNvPr name="Freeform 3" id="3"/>
            <p:cNvSpPr/>
            <p:nvPr/>
          </p:nvSpPr>
          <p:spPr>
            <a:xfrm flipH="false" flipV="false" rot="0">
              <a:off x="0" y="0"/>
              <a:ext cx="2418331" cy="2248739"/>
            </a:xfrm>
            <a:custGeom>
              <a:avLst/>
              <a:gdLst/>
              <a:ahLst/>
              <a:cxnLst/>
              <a:rect r="r" b="b" t="t" l="l"/>
              <a:pathLst>
                <a:path h="2248739" w="2418331">
                  <a:moveTo>
                    <a:pt x="0" y="0"/>
                  </a:moveTo>
                  <a:lnTo>
                    <a:pt x="2418331" y="0"/>
                  </a:lnTo>
                  <a:lnTo>
                    <a:pt x="2418331" y="2248739"/>
                  </a:lnTo>
                  <a:lnTo>
                    <a:pt x="0" y="2248739"/>
                  </a:lnTo>
                  <a:close/>
                </a:path>
              </a:pathLst>
            </a:custGeom>
            <a:solidFill>
              <a:srgbClr val="000000"/>
            </a:solidFill>
            <a:ln w="47625" cap="sq">
              <a:solidFill>
                <a:srgbClr val="000000"/>
              </a:solidFill>
              <a:prstDash val="solid"/>
              <a:miter/>
            </a:ln>
          </p:spPr>
        </p:sp>
        <p:sp>
          <p:nvSpPr>
            <p:cNvPr name="TextBox 4" id="4"/>
            <p:cNvSpPr txBox="true"/>
            <p:nvPr/>
          </p:nvSpPr>
          <p:spPr>
            <a:xfrm>
              <a:off x="0" y="-38100"/>
              <a:ext cx="2418331" cy="2286839"/>
            </a:xfrm>
            <a:prstGeom prst="rect">
              <a:avLst/>
            </a:prstGeom>
          </p:spPr>
          <p:txBody>
            <a:bodyPr anchor="ctr" rtlCol="false" tIns="50800" lIns="50800" bIns="50800" rIns="50800"/>
            <a:lstStyle/>
            <a:p>
              <a:pPr algn="ctr">
                <a:lnSpc>
                  <a:spcPts val="2682"/>
                </a:lnSpc>
              </a:pPr>
            </a:p>
          </p:txBody>
        </p:sp>
      </p:grpSp>
      <p:sp>
        <p:nvSpPr>
          <p:cNvPr name="Freeform 5" id="5"/>
          <p:cNvSpPr/>
          <p:nvPr/>
        </p:nvSpPr>
        <p:spPr>
          <a:xfrm flipH="false" flipV="false" rot="0">
            <a:off x="10583" y="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125383"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028700" y="1028700"/>
            <a:ext cx="9182100" cy="8512237"/>
            <a:chOff x="0" y="0"/>
            <a:chExt cx="2418331" cy="2241906"/>
          </a:xfrm>
        </p:grpSpPr>
        <p:sp>
          <p:nvSpPr>
            <p:cNvPr name="Freeform 8" id="8"/>
            <p:cNvSpPr/>
            <p:nvPr/>
          </p:nvSpPr>
          <p:spPr>
            <a:xfrm flipH="false" flipV="false" rot="0">
              <a:off x="0" y="0"/>
              <a:ext cx="2418331" cy="2241906"/>
            </a:xfrm>
            <a:custGeom>
              <a:avLst/>
              <a:gdLst/>
              <a:ahLst/>
              <a:cxnLst/>
              <a:rect r="r" b="b" t="t" l="l"/>
              <a:pathLst>
                <a:path h="2241906" w="2418331">
                  <a:moveTo>
                    <a:pt x="0" y="0"/>
                  </a:moveTo>
                  <a:lnTo>
                    <a:pt x="2418331" y="0"/>
                  </a:lnTo>
                  <a:lnTo>
                    <a:pt x="2418331" y="2241906"/>
                  </a:lnTo>
                  <a:lnTo>
                    <a:pt x="0" y="2241906"/>
                  </a:lnTo>
                  <a:close/>
                </a:path>
              </a:pathLst>
            </a:custGeom>
            <a:solidFill>
              <a:srgbClr val="FFFFFF"/>
            </a:solidFill>
            <a:ln w="47625" cap="sq">
              <a:solidFill>
                <a:srgbClr val="000000"/>
              </a:solidFill>
              <a:prstDash val="solid"/>
              <a:miter/>
            </a:ln>
          </p:spPr>
        </p:sp>
        <p:sp>
          <p:nvSpPr>
            <p:cNvPr name="TextBox 9" id="9"/>
            <p:cNvSpPr txBox="true"/>
            <p:nvPr/>
          </p:nvSpPr>
          <p:spPr>
            <a:xfrm>
              <a:off x="0" y="-38100"/>
              <a:ext cx="2418331" cy="2280006"/>
            </a:xfrm>
            <a:prstGeom prst="rect">
              <a:avLst/>
            </a:prstGeom>
          </p:spPr>
          <p:txBody>
            <a:bodyPr anchor="ctr" rtlCol="false" tIns="50800" lIns="50800" bIns="50800" rIns="50800"/>
            <a:lstStyle/>
            <a:p>
              <a:pPr algn="ctr">
                <a:lnSpc>
                  <a:spcPts val="2682"/>
                </a:lnSpc>
              </a:pPr>
            </a:p>
          </p:txBody>
        </p:sp>
      </p:grpSp>
      <p:sp>
        <p:nvSpPr>
          <p:cNvPr name="Freeform 10" id="10"/>
          <p:cNvSpPr/>
          <p:nvPr/>
        </p:nvSpPr>
        <p:spPr>
          <a:xfrm flipH="true" flipV="false" rot="0">
            <a:off x="13225207" y="-178202"/>
            <a:ext cx="6086982" cy="4114800"/>
          </a:xfrm>
          <a:custGeom>
            <a:avLst/>
            <a:gdLst/>
            <a:ahLst/>
            <a:cxnLst/>
            <a:rect r="r" b="b" t="t" l="l"/>
            <a:pathLst>
              <a:path h="4114800" w="6086982">
                <a:moveTo>
                  <a:pt x="6086982" y="0"/>
                </a:moveTo>
                <a:lnTo>
                  <a:pt x="0" y="0"/>
                </a:lnTo>
                <a:lnTo>
                  <a:pt x="0" y="4114800"/>
                </a:lnTo>
                <a:lnTo>
                  <a:pt x="6086982" y="4114800"/>
                </a:lnTo>
                <a:lnTo>
                  <a:pt x="6086982" y="0"/>
                </a:lnTo>
                <a:close/>
              </a:path>
            </a:pathLst>
          </a:custGeom>
          <a:blipFill>
            <a:blip r:embed="rId4">
              <a:alphaModFix amt="32999"/>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true" rot="0">
            <a:off x="-1862391" y="6826089"/>
            <a:ext cx="6086982" cy="4114800"/>
          </a:xfrm>
          <a:custGeom>
            <a:avLst/>
            <a:gdLst/>
            <a:ahLst/>
            <a:cxnLst/>
            <a:rect r="r" b="b" t="t" l="l"/>
            <a:pathLst>
              <a:path h="4114800" w="6086982">
                <a:moveTo>
                  <a:pt x="0" y="4114800"/>
                </a:moveTo>
                <a:lnTo>
                  <a:pt x="6086982" y="4114800"/>
                </a:lnTo>
                <a:lnTo>
                  <a:pt x="6086982" y="0"/>
                </a:lnTo>
                <a:lnTo>
                  <a:pt x="0" y="0"/>
                </a:lnTo>
                <a:lnTo>
                  <a:pt x="0" y="4114800"/>
                </a:lnTo>
                <a:close/>
              </a:path>
            </a:pathLst>
          </a:custGeom>
          <a:blipFill>
            <a:blip r:embed="rId4">
              <a:alphaModFix amt="32999"/>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1194681" y="6871309"/>
            <a:ext cx="4410606" cy="2413805"/>
          </a:xfrm>
          <a:custGeom>
            <a:avLst/>
            <a:gdLst/>
            <a:ahLst/>
            <a:cxnLst/>
            <a:rect r="r" b="b" t="t" l="l"/>
            <a:pathLst>
              <a:path h="2413805" w="4410606">
                <a:moveTo>
                  <a:pt x="0" y="0"/>
                </a:moveTo>
                <a:lnTo>
                  <a:pt x="4410607" y="0"/>
                </a:lnTo>
                <a:lnTo>
                  <a:pt x="4410607" y="2413805"/>
                </a:lnTo>
                <a:lnTo>
                  <a:pt x="0" y="24138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3115394" y="6871309"/>
            <a:ext cx="4410606" cy="2413805"/>
          </a:xfrm>
          <a:custGeom>
            <a:avLst/>
            <a:gdLst/>
            <a:ahLst/>
            <a:cxnLst/>
            <a:rect r="r" b="b" t="t" l="l"/>
            <a:pathLst>
              <a:path h="2413805" w="4410606">
                <a:moveTo>
                  <a:pt x="0" y="0"/>
                </a:moveTo>
                <a:lnTo>
                  <a:pt x="4410606" y="0"/>
                </a:lnTo>
                <a:lnTo>
                  <a:pt x="4410606" y="2413805"/>
                </a:lnTo>
                <a:lnTo>
                  <a:pt x="0" y="24138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3134444" y="1194563"/>
            <a:ext cx="4410606" cy="2413805"/>
          </a:xfrm>
          <a:custGeom>
            <a:avLst/>
            <a:gdLst/>
            <a:ahLst/>
            <a:cxnLst/>
            <a:rect r="r" b="b" t="t" l="l"/>
            <a:pathLst>
              <a:path h="2413805" w="4410606">
                <a:moveTo>
                  <a:pt x="0" y="0"/>
                </a:moveTo>
                <a:lnTo>
                  <a:pt x="4410606" y="0"/>
                </a:lnTo>
                <a:lnTo>
                  <a:pt x="4410606" y="2413804"/>
                </a:lnTo>
                <a:lnTo>
                  <a:pt x="0" y="2413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1194681" y="4012235"/>
            <a:ext cx="4410606" cy="2413805"/>
          </a:xfrm>
          <a:custGeom>
            <a:avLst/>
            <a:gdLst/>
            <a:ahLst/>
            <a:cxnLst/>
            <a:rect r="r" b="b" t="t" l="l"/>
            <a:pathLst>
              <a:path h="2413805" w="4410606">
                <a:moveTo>
                  <a:pt x="0" y="0"/>
                </a:moveTo>
                <a:lnTo>
                  <a:pt x="4410607" y="0"/>
                </a:lnTo>
                <a:lnTo>
                  <a:pt x="4410607" y="2413804"/>
                </a:lnTo>
                <a:lnTo>
                  <a:pt x="0" y="2413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3115394" y="4012235"/>
            <a:ext cx="4410606" cy="2413805"/>
          </a:xfrm>
          <a:custGeom>
            <a:avLst/>
            <a:gdLst/>
            <a:ahLst/>
            <a:cxnLst/>
            <a:rect r="r" b="b" t="t" l="l"/>
            <a:pathLst>
              <a:path h="2413805" w="4410606">
                <a:moveTo>
                  <a:pt x="0" y="0"/>
                </a:moveTo>
                <a:lnTo>
                  <a:pt x="4410606" y="0"/>
                </a:lnTo>
                <a:lnTo>
                  <a:pt x="4410606" y="2413804"/>
                </a:lnTo>
                <a:lnTo>
                  <a:pt x="0" y="2413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1209617" y="1192386"/>
            <a:ext cx="2690382" cy="2364173"/>
          </a:xfrm>
          <a:custGeom>
            <a:avLst/>
            <a:gdLst/>
            <a:ahLst/>
            <a:cxnLst/>
            <a:rect r="r" b="b" t="t" l="l"/>
            <a:pathLst>
              <a:path h="2364173" w="2690382">
                <a:moveTo>
                  <a:pt x="0" y="0"/>
                </a:moveTo>
                <a:lnTo>
                  <a:pt x="2690382" y="0"/>
                </a:lnTo>
                <a:lnTo>
                  <a:pt x="2690382" y="2364173"/>
                </a:lnTo>
                <a:lnTo>
                  <a:pt x="0" y="23641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8" id="18"/>
          <p:cNvGrpSpPr/>
          <p:nvPr/>
        </p:nvGrpSpPr>
        <p:grpSpPr>
          <a:xfrm rot="0">
            <a:off x="1028700" y="1028700"/>
            <a:ext cx="9182100" cy="897884"/>
            <a:chOff x="0" y="0"/>
            <a:chExt cx="3374705" cy="330000"/>
          </a:xfrm>
        </p:grpSpPr>
        <p:sp>
          <p:nvSpPr>
            <p:cNvPr name="Freeform 19" id="19"/>
            <p:cNvSpPr/>
            <p:nvPr/>
          </p:nvSpPr>
          <p:spPr>
            <a:xfrm flipH="false" flipV="false" rot="0">
              <a:off x="0" y="0"/>
              <a:ext cx="3374705" cy="330000"/>
            </a:xfrm>
            <a:custGeom>
              <a:avLst/>
              <a:gdLst/>
              <a:ahLst/>
              <a:cxnLst/>
              <a:rect r="r" b="b" t="t" l="l"/>
              <a:pathLst>
                <a:path h="330000" w="3374705">
                  <a:moveTo>
                    <a:pt x="0" y="0"/>
                  </a:moveTo>
                  <a:lnTo>
                    <a:pt x="3374705" y="0"/>
                  </a:lnTo>
                  <a:lnTo>
                    <a:pt x="3374705" y="330000"/>
                  </a:lnTo>
                  <a:lnTo>
                    <a:pt x="0" y="330000"/>
                  </a:lnTo>
                  <a:close/>
                </a:path>
              </a:pathLst>
            </a:custGeom>
            <a:solidFill>
              <a:srgbClr val="000000"/>
            </a:solidFill>
            <a:ln w="47625" cap="sq">
              <a:solidFill>
                <a:srgbClr val="000000"/>
              </a:solidFill>
              <a:prstDash val="solid"/>
              <a:miter/>
            </a:ln>
          </p:spPr>
        </p:sp>
        <p:sp>
          <p:nvSpPr>
            <p:cNvPr name="TextBox 20" id="20"/>
            <p:cNvSpPr txBox="true"/>
            <p:nvPr/>
          </p:nvSpPr>
          <p:spPr>
            <a:xfrm>
              <a:off x="0" y="-38100"/>
              <a:ext cx="3374705" cy="368100"/>
            </a:xfrm>
            <a:prstGeom prst="rect">
              <a:avLst/>
            </a:prstGeom>
          </p:spPr>
          <p:txBody>
            <a:bodyPr anchor="ctr" rtlCol="false" tIns="51227" lIns="51227" bIns="51227" rIns="51227"/>
            <a:lstStyle/>
            <a:p>
              <a:pPr algn="ctr">
                <a:lnSpc>
                  <a:spcPts val="2682"/>
                </a:lnSpc>
              </a:pPr>
            </a:p>
          </p:txBody>
        </p:sp>
      </p:grpSp>
      <p:grpSp>
        <p:nvGrpSpPr>
          <p:cNvPr name="Group 21" id="21"/>
          <p:cNvGrpSpPr/>
          <p:nvPr/>
        </p:nvGrpSpPr>
        <p:grpSpPr>
          <a:xfrm rot="0">
            <a:off x="3136296" y="1313168"/>
            <a:ext cx="6667254" cy="360594"/>
            <a:chOff x="0" y="0"/>
            <a:chExt cx="7514183" cy="406400"/>
          </a:xfrm>
        </p:grpSpPr>
        <p:sp>
          <p:nvSpPr>
            <p:cNvPr name="Freeform 22" id="22"/>
            <p:cNvSpPr/>
            <p:nvPr/>
          </p:nvSpPr>
          <p:spPr>
            <a:xfrm flipH="false" flipV="false" rot="0">
              <a:off x="0" y="0"/>
              <a:ext cx="7514182" cy="406400"/>
            </a:xfrm>
            <a:custGeom>
              <a:avLst/>
              <a:gdLst/>
              <a:ahLst/>
              <a:cxnLst/>
              <a:rect r="r" b="b" t="t" l="l"/>
              <a:pathLst>
                <a:path h="406400" w="7514182">
                  <a:moveTo>
                    <a:pt x="7310982" y="0"/>
                  </a:moveTo>
                  <a:cubicBezTo>
                    <a:pt x="7423207" y="0"/>
                    <a:pt x="7514182" y="90976"/>
                    <a:pt x="7514182" y="203200"/>
                  </a:cubicBezTo>
                  <a:cubicBezTo>
                    <a:pt x="7514182" y="315424"/>
                    <a:pt x="7423207" y="406400"/>
                    <a:pt x="7310982" y="406400"/>
                  </a:cubicBezTo>
                  <a:lnTo>
                    <a:pt x="203200" y="406400"/>
                  </a:lnTo>
                  <a:cubicBezTo>
                    <a:pt x="90976" y="406400"/>
                    <a:pt x="0" y="315424"/>
                    <a:pt x="0" y="203200"/>
                  </a:cubicBezTo>
                  <a:cubicBezTo>
                    <a:pt x="0" y="90976"/>
                    <a:pt x="90976" y="0"/>
                    <a:pt x="203200" y="0"/>
                  </a:cubicBezTo>
                  <a:close/>
                </a:path>
              </a:pathLst>
            </a:custGeom>
            <a:solidFill>
              <a:srgbClr val="FFFFFF"/>
            </a:solidFill>
            <a:ln w="47625" cap="sq">
              <a:solidFill>
                <a:srgbClr val="000000"/>
              </a:solidFill>
              <a:prstDash val="solid"/>
              <a:miter/>
            </a:ln>
          </p:spPr>
        </p:sp>
        <p:sp>
          <p:nvSpPr>
            <p:cNvPr name="TextBox 23" id="23"/>
            <p:cNvSpPr txBox="true"/>
            <p:nvPr/>
          </p:nvSpPr>
          <p:spPr>
            <a:xfrm>
              <a:off x="0" y="-38100"/>
              <a:ext cx="7514183" cy="444500"/>
            </a:xfrm>
            <a:prstGeom prst="rect">
              <a:avLst/>
            </a:prstGeom>
          </p:spPr>
          <p:txBody>
            <a:bodyPr anchor="ctr" rtlCol="false" tIns="50800" lIns="50800" bIns="50800" rIns="50800"/>
            <a:lstStyle/>
            <a:p>
              <a:pPr algn="ctr">
                <a:lnSpc>
                  <a:spcPts val="2682"/>
                </a:lnSpc>
              </a:pPr>
            </a:p>
          </p:txBody>
        </p:sp>
      </p:grpSp>
      <p:sp>
        <p:nvSpPr>
          <p:cNvPr name="Freeform 24" id="24"/>
          <p:cNvSpPr/>
          <p:nvPr/>
        </p:nvSpPr>
        <p:spPr>
          <a:xfrm flipH="false" flipV="false" rot="0">
            <a:off x="1428576" y="1342535"/>
            <a:ext cx="279357" cy="270215"/>
          </a:xfrm>
          <a:custGeom>
            <a:avLst/>
            <a:gdLst/>
            <a:ahLst/>
            <a:cxnLst/>
            <a:rect r="r" b="b" t="t" l="l"/>
            <a:pathLst>
              <a:path h="270215" w="279357">
                <a:moveTo>
                  <a:pt x="0" y="0"/>
                </a:moveTo>
                <a:lnTo>
                  <a:pt x="279357" y="0"/>
                </a:lnTo>
                <a:lnTo>
                  <a:pt x="279357" y="270214"/>
                </a:lnTo>
                <a:lnTo>
                  <a:pt x="0" y="27021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5" id="25"/>
          <p:cNvSpPr/>
          <p:nvPr/>
        </p:nvSpPr>
        <p:spPr>
          <a:xfrm flipH="false" flipV="false" rot="0">
            <a:off x="2477703" y="1447136"/>
            <a:ext cx="325795" cy="61013"/>
          </a:xfrm>
          <a:custGeom>
            <a:avLst/>
            <a:gdLst/>
            <a:ahLst/>
            <a:cxnLst/>
            <a:rect r="r" b="b" t="t" l="l"/>
            <a:pathLst>
              <a:path h="61013" w="325795">
                <a:moveTo>
                  <a:pt x="0" y="0"/>
                </a:moveTo>
                <a:lnTo>
                  <a:pt x="325795" y="0"/>
                </a:lnTo>
                <a:lnTo>
                  <a:pt x="325795" y="61012"/>
                </a:lnTo>
                <a:lnTo>
                  <a:pt x="0" y="6101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6" id="26"/>
          <p:cNvSpPr/>
          <p:nvPr/>
        </p:nvSpPr>
        <p:spPr>
          <a:xfrm flipH="false" flipV="false" rot="-5400000">
            <a:off x="1990793" y="1336120"/>
            <a:ext cx="173429" cy="283044"/>
          </a:xfrm>
          <a:custGeom>
            <a:avLst/>
            <a:gdLst/>
            <a:ahLst/>
            <a:cxnLst/>
            <a:rect r="r" b="b" t="t" l="l"/>
            <a:pathLst>
              <a:path h="283044" w="173429">
                <a:moveTo>
                  <a:pt x="0" y="0"/>
                </a:moveTo>
                <a:lnTo>
                  <a:pt x="173429" y="0"/>
                </a:lnTo>
                <a:lnTo>
                  <a:pt x="173429" y="283044"/>
                </a:lnTo>
                <a:lnTo>
                  <a:pt x="0" y="28304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7" id="27"/>
          <p:cNvSpPr/>
          <p:nvPr/>
        </p:nvSpPr>
        <p:spPr>
          <a:xfrm flipH="false" flipV="false" rot="0">
            <a:off x="14418793" y="3556559"/>
            <a:ext cx="2753991" cy="2753991"/>
          </a:xfrm>
          <a:custGeom>
            <a:avLst/>
            <a:gdLst/>
            <a:ahLst/>
            <a:cxnLst/>
            <a:rect r="r" b="b" t="t" l="l"/>
            <a:pathLst>
              <a:path h="2753991" w="2753991">
                <a:moveTo>
                  <a:pt x="0" y="0"/>
                </a:moveTo>
                <a:lnTo>
                  <a:pt x="2753990" y="0"/>
                </a:lnTo>
                <a:lnTo>
                  <a:pt x="2753990" y="2753991"/>
                </a:lnTo>
                <a:lnTo>
                  <a:pt x="0" y="275399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8" id="28"/>
          <p:cNvSpPr/>
          <p:nvPr/>
        </p:nvSpPr>
        <p:spPr>
          <a:xfrm flipH="false" flipV="false" rot="0">
            <a:off x="11209617" y="6594732"/>
            <a:ext cx="2690382" cy="2690382"/>
          </a:xfrm>
          <a:custGeom>
            <a:avLst/>
            <a:gdLst/>
            <a:ahLst/>
            <a:cxnLst/>
            <a:rect r="r" b="b" t="t" l="l"/>
            <a:pathLst>
              <a:path h="2690382" w="2690382">
                <a:moveTo>
                  <a:pt x="0" y="0"/>
                </a:moveTo>
                <a:lnTo>
                  <a:pt x="2690382" y="0"/>
                </a:lnTo>
                <a:lnTo>
                  <a:pt x="2690382" y="2690382"/>
                </a:lnTo>
                <a:lnTo>
                  <a:pt x="0" y="269038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29" id="29"/>
          <p:cNvSpPr txBox="true"/>
          <p:nvPr/>
        </p:nvSpPr>
        <p:spPr>
          <a:xfrm rot="0">
            <a:off x="1181100" y="2152255"/>
            <a:ext cx="8788384" cy="1685925"/>
          </a:xfrm>
          <a:prstGeom prst="rect">
            <a:avLst/>
          </a:prstGeom>
        </p:spPr>
        <p:txBody>
          <a:bodyPr anchor="t" rtlCol="false" tIns="0" lIns="0" bIns="0" rIns="0">
            <a:spAutoFit/>
          </a:bodyPr>
          <a:lstStyle/>
          <a:p>
            <a:pPr algn="l" marL="0" indent="0" lvl="0">
              <a:lnSpc>
                <a:spcPts val="6600"/>
              </a:lnSpc>
              <a:spcBef>
                <a:spcPct val="0"/>
              </a:spcBef>
            </a:pPr>
            <a:r>
              <a:rPr lang="en-US" sz="5500">
                <a:solidFill>
                  <a:srgbClr val="000000"/>
                </a:solidFill>
                <a:latin typeface="Rubik One"/>
                <a:ea typeface="Rubik One"/>
                <a:cs typeface="Rubik One"/>
                <a:sym typeface="Rubik One"/>
              </a:rPr>
              <a:t>Review of Related Literature</a:t>
            </a:r>
          </a:p>
        </p:txBody>
      </p:sp>
      <p:sp>
        <p:nvSpPr>
          <p:cNvPr name="TextBox 30" id="30"/>
          <p:cNvSpPr txBox="true"/>
          <p:nvPr/>
        </p:nvSpPr>
        <p:spPr>
          <a:xfrm rot="0">
            <a:off x="1314917" y="4009912"/>
            <a:ext cx="8609665" cy="5180330"/>
          </a:xfrm>
          <a:prstGeom prst="rect">
            <a:avLst/>
          </a:prstGeom>
        </p:spPr>
        <p:txBody>
          <a:bodyPr anchor="t" rtlCol="false" tIns="0" lIns="0" bIns="0" rIns="0">
            <a:spAutoFit/>
          </a:bodyPr>
          <a:lstStyle/>
          <a:p>
            <a:pPr algn="just">
              <a:lnSpc>
                <a:spcPts val="3219"/>
              </a:lnSpc>
            </a:pPr>
            <a:r>
              <a:rPr lang="en-US" sz="2299">
                <a:solidFill>
                  <a:srgbClr val="000000"/>
                </a:solidFill>
                <a:latin typeface="Rubik One"/>
                <a:ea typeface="Rubik One"/>
                <a:cs typeface="Rubik One"/>
                <a:sym typeface="Rubik One"/>
              </a:rPr>
              <a:t>Liver disease detection using machine learning methods</a:t>
            </a:r>
          </a:p>
          <a:p>
            <a:pPr algn="just">
              <a:lnSpc>
                <a:spcPts val="3219"/>
              </a:lnSpc>
            </a:pPr>
            <a:r>
              <a:rPr lang="en-US" sz="2299">
                <a:solidFill>
                  <a:srgbClr val="000000"/>
                </a:solidFill>
                <a:latin typeface="Courier Prime"/>
                <a:ea typeface="Courier Prime"/>
                <a:cs typeface="Courier Prime"/>
                <a:sym typeface="Courier Prime"/>
              </a:rPr>
              <a:t> Chronic liver disease, caused by factors like undiagnosed hepatitis and excessive alcohol use, is a major global health issue. Early detection is crucial but challenging. This study uses AI to improve liver disease forecasting through a two-step approach: predicting disease presence with supervised learning algorithms and assessing severity with K-Means Clustering. The study evaluates methods using metrics like Precision, Recall, Accuracy, and ROC-AUC, aiming to advance ML/DL approaches for liver disease prediction.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5DCFF"/>
        </a:solidFill>
      </p:bgPr>
    </p:bg>
    <p:spTree>
      <p:nvGrpSpPr>
        <p:cNvPr id="1" name=""/>
        <p:cNvGrpSpPr/>
        <p:nvPr/>
      </p:nvGrpSpPr>
      <p:grpSpPr>
        <a:xfrm>
          <a:off x="0" y="0"/>
          <a:ext cx="0" cy="0"/>
          <a:chOff x="0" y="0"/>
          <a:chExt cx="0" cy="0"/>
        </a:xfrm>
      </p:grpSpPr>
      <p:grpSp>
        <p:nvGrpSpPr>
          <p:cNvPr name="Group 2" id="2"/>
          <p:cNvGrpSpPr/>
          <p:nvPr/>
        </p:nvGrpSpPr>
        <p:grpSpPr>
          <a:xfrm rot="0">
            <a:off x="1181100" y="1181100"/>
            <a:ext cx="9182100" cy="8229600"/>
            <a:chOff x="0" y="0"/>
            <a:chExt cx="2418331" cy="2167467"/>
          </a:xfrm>
        </p:grpSpPr>
        <p:sp>
          <p:nvSpPr>
            <p:cNvPr name="Freeform 3" id="3"/>
            <p:cNvSpPr/>
            <p:nvPr/>
          </p:nvSpPr>
          <p:spPr>
            <a:xfrm flipH="false" flipV="false" rot="0">
              <a:off x="0" y="0"/>
              <a:ext cx="2418331" cy="2167467"/>
            </a:xfrm>
            <a:custGeom>
              <a:avLst/>
              <a:gdLst/>
              <a:ahLst/>
              <a:cxnLst/>
              <a:rect r="r" b="b" t="t" l="l"/>
              <a:pathLst>
                <a:path h="2167467" w="2418331">
                  <a:moveTo>
                    <a:pt x="0" y="0"/>
                  </a:moveTo>
                  <a:lnTo>
                    <a:pt x="2418331" y="0"/>
                  </a:lnTo>
                  <a:lnTo>
                    <a:pt x="2418331" y="2167467"/>
                  </a:lnTo>
                  <a:lnTo>
                    <a:pt x="0" y="2167467"/>
                  </a:lnTo>
                  <a:close/>
                </a:path>
              </a:pathLst>
            </a:custGeom>
            <a:solidFill>
              <a:srgbClr val="000000"/>
            </a:solidFill>
            <a:ln w="47625" cap="sq">
              <a:solidFill>
                <a:srgbClr val="000000"/>
              </a:solidFill>
              <a:prstDash val="solid"/>
              <a:miter/>
            </a:ln>
          </p:spPr>
        </p:sp>
        <p:sp>
          <p:nvSpPr>
            <p:cNvPr name="TextBox 4" id="4"/>
            <p:cNvSpPr txBox="true"/>
            <p:nvPr/>
          </p:nvSpPr>
          <p:spPr>
            <a:xfrm>
              <a:off x="0" y="-38100"/>
              <a:ext cx="2418331" cy="2205567"/>
            </a:xfrm>
            <a:prstGeom prst="rect">
              <a:avLst/>
            </a:prstGeom>
          </p:spPr>
          <p:txBody>
            <a:bodyPr anchor="ctr" rtlCol="false" tIns="50800" lIns="50800" bIns="50800" rIns="50800"/>
            <a:lstStyle/>
            <a:p>
              <a:pPr algn="ctr">
                <a:lnSpc>
                  <a:spcPts val="2682"/>
                </a:lnSpc>
              </a:pPr>
            </a:p>
          </p:txBody>
        </p:sp>
      </p:grpSp>
      <p:sp>
        <p:nvSpPr>
          <p:cNvPr name="Freeform 5" id="5"/>
          <p:cNvSpPr/>
          <p:nvPr/>
        </p:nvSpPr>
        <p:spPr>
          <a:xfrm flipH="false" flipV="false" rot="0">
            <a:off x="10583" y="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125383"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028700" y="1028700"/>
            <a:ext cx="9182100" cy="8229600"/>
            <a:chOff x="0" y="0"/>
            <a:chExt cx="2418331" cy="2167467"/>
          </a:xfrm>
        </p:grpSpPr>
        <p:sp>
          <p:nvSpPr>
            <p:cNvPr name="Freeform 8" id="8"/>
            <p:cNvSpPr/>
            <p:nvPr/>
          </p:nvSpPr>
          <p:spPr>
            <a:xfrm flipH="false" flipV="false" rot="0">
              <a:off x="0" y="0"/>
              <a:ext cx="2418331" cy="2167467"/>
            </a:xfrm>
            <a:custGeom>
              <a:avLst/>
              <a:gdLst/>
              <a:ahLst/>
              <a:cxnLst/>
              <a:rect r="r" b="b" t="t" l="l"/>
              <a:pathLst>
                <a:path h="2167467" w="2418331">
                  <a:moveTo>
                    <a:pt x="0" y="0"/>
                  </a:moveTo>
                  <a:lnTo>
                    <a:pt x="2418331" y="0"/>
                  </a:lnTo>
                  <a:lnTo>
                    <a:pt x="2418331" y="2167467"/>
                  </a:lnTo>
                  <a:lnTo>
                    <a:pt x="0" y="2167467"/>
                  </a:lnTo>
                  <a:close/>
                </a:path>
              </a:pathLst>
            </a:custGeom>
            <a:solidFill>
              <a:srgbClr val="FFFFFF"/>
            </a:solidFill>
            <a:ln w="47625" cap="sq">
              <a:solidFill>
                <a:srgbClr val="000000"/>
              </a:solidFill>
              <a:prstDash val="solid"/>
              <a:miter/>
            </a:ln>
          </p:spPr>
        </p:sp>
        <p:sp>
          <p:nvSpPr>
            <p:cNvPr name="TextBox 9" id="9"/>
            <p:cNvSpPr txBox="true"/>
            <p:nvPr/>
          </p:nvSpPr>
          <p:spPr>
            <a:xfrm>
              <a:off x="0" y="-38100"/>
              <a:ext cx="2418331" cy="2205567"/>
            </a:xfrm>
            <a:prstGeom prst="rect">
              <a:avLst/>
            </a:prstGeom>
          </p:spPr>
          <p:txBody>
            <a:bodyPr anchor="ctr" rtlCol="false" tIns="50800" lIns="50800" bIns="50800" rIns="50800"/>
            <a:lstStyle/>
            <a:p>
              <a:pPr algn="ctr">
                <a:lnSpc>
                  <a:spcPts val="2682"/>
                </a:lnSpc>
              </a:pPr>
            </a:p>
          </p:txBody>
        </p:sp>
      </p:grpSp>
      <p:sp>
        <p:nvSpPr>
          <p:cNvPr name="Freeform 10" id="10"/>
          <p:cNvSpPr/>
          <p:nvPr/>
        </p:nvSpPr>
        <p:spPr>
          <a:xfrm flipH="true" flipV="false" rot="0">
            <a:off x="13225207" y="-178202"/>
            <a:ext cx="6086982" cy="4114800"/>
          </a:xfrm>
          <a:custGeom>
            <a:avLst/>
            <a:gdLst/>
            <a:ahLst/>
            <a:cxnLst/>
            <a:rect r="r" b="b" t="t" l="l"/>
            <a:pathLst>
              <a:path h="4114800" w="6086982">
                <a:moveTo>
                  <a:pt x="6086982" y="0"/>
                </a:moveTo>
                <a:lnTo>
                  <a:pt x="0" y="0"/>
                </a:lnTo>
                <a:lnTo>
                  <a:pt x="0" y="4114800"/>
                </a:lnTo>
                <a:lnTo>
                  <a:pt x="6086982" y="4114800"/>
                </a:lnTo>
                <a:lnTo>
                  <a:pt x="6086982" y="0"/>
                </a:lnTo>
                <a:close/>
              </a:path>
            </a:pathLst>
          </a:custGeom>
          <a:blipFill>
            <a:blip r:embed="rId4">
              <a:alphaModFix amt="32999"/>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true" rot="0">
            <a:off x="-1862391" y="6826089"/>
            <a:ext cx="6086982" cy="4114800"/>
          </a:xfrm>
          <a:custGeom>
            <a:avLst/>
            <a:gdLst/>
            <a:ahLst/>
            <a:cxnLst/>
            <a:rect r="r" b="b" t="t" l="l"/>
            <a:pathLst>
              <a:path h="4114800" w="6086982">
                <a:moveTo>
                  <a:pt x="0" y="4114800"/>
                </a:moveTo>
                <a:lnTo>
                  <a:pt x="6086982" y="4114800"/>
                </a:lnTo>
                <a:lnTo>
                  <a:pt x="6086982" y="0"/>
                </a:lnTo>
                <a:lnTo>
                  <a:pt x="0" y="0"/>
                </a:lnTo>
                <a:lnTo>
                  <a:pt x="0" y="4114800"/>
                </a:lnTo>
                <a:close/>
              </a:path>
            </a:pathLst>
          </a:custGeom>
          <a:blipFill>
            <a:blip r:embed="rId4">
              <a:alphaModFix amt="32999"/>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1194681" y="6871309"/>
            <a:ext cx="4410606" cy="2413805"/>
          </a:xfrm>
          <a:custGeom>
            <a:avLst/>
            <a:gdLst/>
            <a:ahLst/>
            <a:cxnLst/>
            <a:rect r="r" b="b" t="t" l="l"/>
            <a:pathLst>
              <a:path h="2413805" w="4410606">
                <a:moveTo>
                  <a:pt x="0" y="0"/>
                </a:moveTo>
                <a:lnTo>
                  <a:pt x="4410607" y="0"/>
                </a:lnTo>
                <a:lnTo>
                  <a:pt x="4410607" y="2413805"/>
                </a:lnTo>
                <a:lnTo>
                  <a:pt x="0" y="24138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3115394" y="6871309"/>
            <a:ext cx="4410606" cy="2413805"/>
          </a:xfrm>
          <a:custGeom>
            <a:avLst/>
            <a:gdLst/>
            <a:ahLst/>
            <a:cxnLst/>
            <a:rect r="r" b="b" t="t" l="l"/>
            <a:pathLst>
              <a:path h="2413805" w="4410606">
                <a:moveTo>
                  <a:pt x="0" y="0"/>
                </a:moveTo>
                <a:lnTo>
                  <a:pt x="4410606" y="0"/>
                </a:lnTo>
                <a:lnTo>
                  <a:pt x="4410606" y="2413805"/>
                </a:lnTo>
                <a:lnTo>
                  <a:pt x="0" y="24138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3134444" y="1194563"/>
            <a:ext cx="4410606" cy="2413805"/>
          </a:xfrm>
          <a:custGeom>
            <a:avLst/>
            <a:gdLst/>
            <a:ahLst/>
            <a:cxnLst/>
            <a:rect r="r" b="b" t="t" l="l"/>
            <a:pathLst>
              <a:path h="2413805" w="4410606">
                <a:moveTo>
                  <a:pt x="0" y="0"/>
                </a:moveTo>
                <a:lnTo>
                  <a:pt x="4410606" y="0"/>
                </a:lnTo>
                <a:lnTo>
                  <a:pt x="4410606" y="2413804"/>
                </a:lnTo>
                <a:lnTo>
                  <a:pt x="0" y="2413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1194681" y="4012235"/>
            <a:ext cx="4410606" cy="2413805"/>
          </a:xfrm>
          <a:custGeom>
            <a:avLst/>
            <a:gdLst/>
            <a:ahLst/>
            <a:cxnLst/>
            <a:rect r="r" b="b" t="t" l="l"/>
            <a:pathLst>
              <a:path h="2413805" w="4410606">
                <a:moveTo>
                  <a:pt x="0" y="0"/>
                </a:moveTo>
                <a:lnTo>
                  <a:pt x="4410607" y="0"/>
                </a:lnTo>
                <a:lnTo>
                  <a:pt x="4410607" y="2413804"/>
                </a:lnTo>
                <a:lnTo>
                  <a:pt x="0" y="2413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3115394" y="4012235"/>
            <a:ext cx="4410606" cy="2413805"/>
          </a:xfrm>
          <a:custGeom>
            <a:avLst/>
            <a:gdLst/>
            <a:ahLst/>
            <a:cxnLst/>
            <a:rect r="r" b="b" t="t" l="l"/>
            <a:pathLst>
              <a:path h="2413805" w="4410606">
                <a:moveTo>
                  <a:pt x="0" y="0"/>
                </a:moveTo>
                <a:lnTo>
                  <a:pt x="4410606" y="0"/>
                </a:lnTo>
                <a:lnTo>
                  <a:pt x="4410606" y="2413804"/>
                </a:lnTo>
                <a:lnTo>
                  <a:pt x="0" y="2413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1209617" y="1192386"/>
            <a:ext cx="2690382" cy="2364173"/>
          </a:xfrm>
          <a:custGeom>
            <a:avLst/>
            <a:gdLst/>
            <a:ahLst/>
            <a:cxnLst/>
            <a:rect r="r" b="b" t="t" l="l"/>
            <a:pathLst>
              <a:path h="2364173" w="2690382">
                <a:moveTo>
                  <a:pt x="0" y="0"/>
                </a:moveTo>
                <a:lnTo>
                  <a:pt x="2690382" y="0"/>
                </a:lnTo>
                <a:lnTo>
                  <a:pt x="2690382" y="2364173"/>
                </a:lnTo>
                <a:lnTo>
                  <a:pt x="0" y="23641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8" id="18"/>
          <p:cNvGrpSpPr/>
          <p:nvPr/>
        </p:nvGrpSpPr>
        <p:grpSpPr>
          <a:xfrm rot="0">
            <a:off x="1028700" y="1028700"/>
            <a:ext cx="9182100" cy="897884"/>
            <a:chOff x="0" y="0"/>
            <a:chExt cx="3374705" cy="330000"/>
          </a:xfrm>
        </p:grpSpPr>
        <p:sp>
          <p:nvSpPr>
            <p:cNvPr name="Freeform 19" id="19"/>
            <p:cNvSpPr/>
            <p:nvPr/>
          </p:nvSpPr>
          <p:spPr>
            <a:xfrm flipH="false" flipV="false" rot="0">
              <a:off x="0" y="0"/>
              <a:ext cx="3374705" cy="330000"/>
            </a:xfrm>
            <a:custGeom>
              <a:avLst/>
              <a:gdLst/>
              <a:ahLst/>
              <a:cxnLst/>
              <a:rect r="r" b="b" t="t" l="l"/>
              <a:pathLst>
                <a:path h="330000" w="3374705">
                  <a:moveTo>
                    <a:pt x="0" y="0"/>
                  </a:moveTo>
                  <a:lnTo>
                    <a:pt x="3374705" y="0"/>
                  </a:lnTo>
                  <a:lnTo>
                    <a:pt x="3374705" y="330000"/>
                  </a:lnTo>
                  <a:lnTo>
                    <a:pt x="0" y="330000"/>
                  </a:lnTo>
                  <a:close/>
                </a:path>
              </a:pathLst>
            </a:custGeom>
            <a:solidFill>
              <a:srgbClr val="000000"/>
            </a:solidFill>
            <a:ln w="47625" cap="sq">
              <a:solidFill>
                <a:srgbClr val="000000"/>
              </a:solidFill>
              <a:prstDash val="solid"/>
              <a:miter/>
            </a:ln>
          </p:spPr>
        </p:sp>
        <p:sp>
          <p:nvSpPr>
            <p:cNvPr name="TextBox 20" id="20"/>
            <p:cNvSpPr txBox="true"/>
            <p:nvPr/>
          </p:nvSpPr>
          <p:spPr>
            <a:xfrm>
              <a:off x="0" y="-38100"/>
              <a:ext cx="3374705" cy="368100"/>
            </a:xfrm>
            <a:prstGeom prst="rect">
              <a:avLst/>
            </a:prstGeom>
          </p:spPr>
          <p:txBody>
            <a:bodyPr anchor="ctr" rtlCol="false" tIns="51227" lIns="51227" bIns="51227" rIns="51227"/>
            <a:lstStyle/>
            <a:p>
              <a:pPr algn="ctr">
                <a:lnSpc>
                  <a:spcPts val="2682"/>
                </a:lnSpc>
              </a:pPr>
            </a:p>
          </p:txBody>
        </p:sp>
      </p:grpSp>
      <p:grpSp>
        <p:nvGrpSpPr>
          <p:cNvPr name="Group 21" id="21"/>
          <p:cNvGrpSpPr/>
          <p:nvPr/>
        </p:nvGrpSpPr>
        <p:grpSpPr>
          <a:xfrm rot="0">
            <a:off x="3136296" y="1313168"/>
            <a:ext cx="6667254" cy="360594"/>
            <a:chOff x="0" y="0"/>
            <a:chExt cx="7514183" cy="406400"/>
          </a:xfrm>
        </p:grpSpPr>
        <p:sp>
          <p:nvSpPr>
            <p:cNvPr name="Freeform 22" id="22"/>
            <p:cNvSpPr/>
            <p:nvPr/>
          </p:nvSpPr>
          <p:spPr>
            <a:xfrm flipH="false" flipV="false" rot="0">
              <a:off x="0" y="0"/>
              <a:ext cx="7514182" cy="406400"/>
            </a:xfrm>
            <a:custGeom>
              <a:avLst/>
              <a:gdLst/>
              <a:ahLst/>
              <a:cxnLst/>
              <a:rect r="r" b="b" t="t" l="l"/>
              <a:pathLst>
                <a:path h="406400" w="7514182">
                  <a:moveTo>
                    <a:pt x="7310982" y="0"/>
                  </a:moveTo>
                  <a:cubicBezTo>
                    <a:pt x="7423207" y="0"/>
                    <a:pt x="7514182" y="90976"/>
                    <a:pt x="7514182" y="203200"/>
                  </a:cubicBezTo>
                  <a:cubicBezTo>
                    <a:pt x="7514182" y="315424"/>
                    <a:pt x="7423207" y="406400"/>
                    <a:pt x="7310982" y="406400"/>
                  </a:cubicBezTo>
                  <a:lnTo>
                    <a:pt x="203200" y="406400"/>
                  </a:lnTo>
                  <a:cubicBezTo>
                    <a:pt x="90976" y="406400"/>
                    <a:pt x="0" y="315424"/>
                    <a:pt x="0" y="203200"/>
                  </a:cubicBezTo>
                  <a:cubicBezTo>
                    <a:pt x="0" y="90976"/>
                    <a:pt x="90976" y="0"/>
                    <a:pt x="203200" y="0"/>
                  </a:cubicBezTo>
                  <a:close/>
                </a:path>
              </a:pathLst>
            </a:custGeom>
            <a:solidFill>
              <a:srgbClr val="FFFFFF"/>
            </a:solidFill>
            <a:ln w="47625" cap="sq">
              <a:solidFill>
                <a:srgbClr val="000000"/>
              </a:solidFill>
              <a:prstDash val="solid"/>
              <a:miter/>
            </a:ln>
          </p:spPr>
        </p:sp>
        <p:sp>
          <p:nvSpPr>
            <p:cNvPr name="TextBox 23" id="23"/>
            <p:cNvSpPr txBox="true"/>
            <p:nvPr/>
          </p:nvSpPr>
          <p:spPr>
            <a:xfrm>
              <a:off x="0" y="-38100"/>
              <a:ext cx="7514183" cy="444500"/>
            </a:xfrm>
            <a:prstGeom prst="rect">
              <a:avLst/>
            </a:prstGeom>
          </p:spPr>
          <p:txBody>
            <a:bodyPr anchor="ctr" rtlCol="false" tIns="50800" lIns="50800" bIns="50800" rIns="50800"/>
            <a:lstStyle/>
            <a:p>
              <a:pPr algn="ctr">
                <a:lnSpc>
                  <a:spcPts val="2682"/>
                </a:lnSpc>
              </a:pPr>
            </a:p>
          </p:txBody>
        </p:sp>
      </p:grpSp>
      <p:sp>
        <p:nvSpPr>
          <p:cNvPr name="Freeform 24" id="24"/>
          <p:cNvSpPr/>
          <p:nvPr/>
        </p:nvSpPr>
        <p:spPr>
          <a:xfrm flipH="false" flipV="false" rot="0">
            <a:off x="1428576" y="1342535"/>
            <a:ext cx="279357" cy="270215"/>
          </a:xfrm>
          <a:custGeom>
            <a:avLst/>
            <a:gdLst/>
            <a:ahLst/>
            <a:cxnLst/>
            <a:rect r="r" b="b" t="t" l="l"/>
            <a:pathLst>
              <a:path h="270215" w="279357">
                <a:moveTo>
                  <a:pt x="0" y="0"/>
                </a:moveTo>
                <a:lnTo>
                  <a:pt x="279357" y="0"/>
                </a:lnTo>
                <a:lnTo>
                  <a:pt x="279357" y="270214"/>
                </a:lnTo>
                <a:lnTo>
                  <a:pt x="0" y="27021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5" id="25"/>
          <p:cNvSpPr/>
          <p:nvPr/>
        </p:nvSpPr>
        <p:spPr>
          <a:xfrm flipH="false" flipV="false" rot="0">
            <a:off x="2477703" y="1447136"/>
            <a:ext cx="325795" cy="61013"/>
          </a:xfrm>
          <a:custGeom>
            <a:avLst/>
            <a:gdLst/>
            <a:ahLst/>
            <a:cxnLst/>
            <a:rect r="r" b="b" t="t" l="l"/>
            <a:pathLst>
              <a:path h="61013" w="325795">
                <a:moveTo>
                  <a:pt x="0" y="0"/>
                </a:moveTo>
                <a:lnTo>
                  <a:pt x="325795" y="0"/>
                </a:lnTo>
                <a:lnTo>
                  <a:pt x="325795" y="61012"/>
                </a:lnTo>
                <a:lnTo>
                  <a:pt x="0" y="6101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6" id="26"/>
          <p:cNvSpPr/>
          <p:nvPr/>
        </p:nvSpPr>
        <p:spPr>
          <a:xfrm flipH="false" flipV="false" rot="-5400000">
            <a:off x="1990793" y="1336120"/>
            <a:ext cx="173429" cy="283044"/>
          </a:xfrm>
          <a:custGeom>
            <a:avLst/>
            <a:gdLst/>
            <a:ahLst/>
            <a:cxnLst/>
            <a:rect r="r" b="b" t="t" l="l"/>
            <a:pathLst>
              <a:path h="283044" w="173429">
                <a:moveTo>
                  <a:pt x="0" y="0"/>
                </a:moveTo>
                <a:lnTo>
                  <a:pt x="173429" y="0"/>
                </a:lnTo>
                <a:lnTo>
                  <a:pt x="173429" y="283044"/>
                </a:lnTo>
                <a:lnTo>
                  <a:pt x="0" y="28304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7" id="27"/>
          <p:cNvSpPr txBox="true"/>
          <p:nvPr/>
        </p:nvSpPr>
        <p:spPr>
          <a:xfrm rot="0">
            <a:off x="1181100" y="2057400"/>
            <a:ext cx="9029700" cy="923925"/>
          </a:xfrm>
          <a:prstGeom prst="rect">
            <a:avLst/>
          </a:prstGeom>
        </p:spPr>
        <p:txBody>
          <a:bodyPr anchor="t" rtlCol="false" tIns="0" lIns="0" bIns="0" rIns="0">
            <a:spAutoFit/>
          </a:bodyPr>
          <a:lstStyle/>
          <a:p>
            <a:pPr algn="l" marL="0" indent="0" lvl="0">
              <a:lnSpc>
                <a:spcPts val="7320"/>
              </a:lnSpc>
              <a:spcBef>
                <a:spcPct val="0"/>
              </a:spcBef>
            </a:pPr>
            <a:r>
              <a:rPr lang="en-US" sz="6100">
                <a:solidFill>
                  <a:srgbClr val="000000"/>
                </a:solidFill>
                <a:latin typeface="Shrikhand"/>
                <a:ea typeface="Shrikhand"/>
                <a:cs typeface="Shrikhand"/>
                <a:sym typeface="Shrikhand"/>
              </a:rPr>
              <a:t>Methodology</a:t>
            </a:r>
          </a:p>
        </p:txBody>
      </p:sp>
      <p:sp>
        <p:nvSpPr>
          <p:cNvPr name="TextBox 28" id="28"/>
          <p:cNvSpPr txBox="true"/>
          <p:nvPr/>
        </p:nvSpPr>
        <p:spPr>
          <a:xfrm rot="0">
            <a:off x="1181100" y="2914650"/>
            <a:ext cx="8622449" cy="5939155"/>
          </a:xfrm>
          <a:prstGeom prst="rect">
            <a:avLst/>
          </a:prstGeom>
        </p:spPr>
        <p:txBody>
          <a:bodyPr anchor="t" rtlCol="false" tIns="0" lIns="0" bIns="0" rIns="0">
            <a:spAutoFit/>
          </a:bodyPr>
          <a:lstStyle/>
          <a:p>
            <a:pPr algn="just">
              <a:lnSpc>
                <a:spcPts val="3919"/>
              </a:lnSpc>
            </a:pPr>
            <a:r>
              <a:rPr lang="en-US" sz="2799">
                <a:solidFill>
                  <a:srgbClr val="000000"/>
                </a:solidFill>
                <a:latin typeface="Courier Prime Bold"/>
                <a:ea typeface="Courier Prime Bold"/>
                <a:cs typeface="Courier Prime Bold"/>
                <a:sym typeface="Courier Prime Bold"/>
              </a:rPr>
              <a:t>The Python code development for image segmentation using K-means clustering will follow an Agile methodology with several focused sprints. It begins with setting up the environment and implementing the basic algorithm, followed by testing on a simple image. The project will then integrate preprocessing steps like resizing and normalization to enhance segmentation, refine cluster initialization, and test the impact of these techniques.</a:t>
            </a:r>
          </a:p>
        </p:txBody>
      </p:sp>
      <p:sp>
        <p:nvSpPr>
          <p:cNvPr name="Freeform 29" id="29"/>
          <p:cNvSpPr/>
          <p:nvPr/>
        </p:nvSpPr>
        <p:spPr>
          <a:xfrm flipH="false" flipV="false" rot="0">
            <a:off x="14418793" y="3556559"/>
            <a:ext cx="2753991" cy="2753991"/>
          </a:xfrm>
          <a:custGeom>
            <a:avLst/>
            <a:gdLst/>
            <a:ahLst/>
            <a:cxnLst/>
            <a:rect r="r" b="b" t="t" l="l"/>
            <a:pathLst>
              <a:path h="2753991" w="2753991">
                <a:moveTo>
                  <a:pt x="0" y="0"/>
                </a:moveTo>
                <a:lnTo>
                  <a:pt x="2753990" y="0"/>
                </a:lnTo>
                <a:lnTo>
                  <a:pt x="2753990" y="2753991"/>
                </a:lnTo>
                <a:lnTo>
                  <a:pt x="0" y="275399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30" id="30"/>
          <p:cNvSpPr/>
          <p:nvPr/>
        </p:nvSpPr>
        <p:spPr>
          <a:xfrm flipH="false" flipV="false" rot="0">
            <a:off x="11209617" y="6594732"/>
            <a:ext cx="2690382" cy="2690382"/>
          </a:xfrm>
          <a:custGeom>
            <a:avLst/>
            <a:gdLst/>
            <a:ahLst/>
            <a:cxnLst/>
            <a:rect r="r" b="b" t="t" l="l"/>
            <a:pathLst>
              <a:path h="2690382" w="2690382">
                <a:moveTo>
                  <a:pt x="0" y="0"/>
                </a:moveTo>
                <a:lnTo>
                  <a:pt x="2690382" y="0"/>
                </a:lnTo>
                <a:lnTo>
                  <a:pt x="2690382" y="2690382"/>
                </a:lnTo>
                <a:lnTo>
                  <a:pt x="0" y="269038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5DCFF"/>
        </a:solidFill>
      </p:bgPr>
    </p:bg>
    <p:spTree>
      <p:nvGrpSpPr>
        <p:cNvPr id="1" name=""/>
        <p:cNvGrpSpPr/>
        <p:nvPr/>
      </p:nvGrpSpPr>
      <p:grpSpPr>
        <a:xfrm>
          <a:off x="0" y="0"/>
          <a:ext cx="0" cy="0"/>
          <a:chOff x="0" y="0"/>
          <a:chExt cx="0" cy="0"/>
        </a:xfrm>
      </p:grpSpPr>
      <p:grpSp>
        <p:nvGrpSpPr>
          <p:cNvPr name="Group 2" id="2"/>
          <p:cNvGrpSpPr/>
          <p:nvPr/>
        </p:nvGrpSpPr>
        <p:grpSpPr>
          <a:xfrm rot="0">
            <a:off x="1181100" y="1181100"/>
            <a:ext cx="9182100" cy="8229600"/>
            <a:chOff x="0" y="0"/>
            <a:chExt cx="2418331" cy="2167467"/>
          </a:xfrm>
        </p:grpSpPr>
        <p:sp>
          <p:nvSpPr>
            <p:cNvPr name="Freeform 3" id="3"/>
            <p:cNvSpPr/>
            <p:nvPr/>
          </p:nvSpPr>
          <p:spPr>
            <a:xfrm flipH="false" flipV="false" rot="0">
              <a:off x="0" y="0"/>
              <a:ext cx="2418331" cy="2167467"/>
            </a:xfrm>
            <a:custGeom>
              <a:avLst/>
              <a:gdLst/>
              <a:ahLst/>
              <a:cxnLst/>
              <a:rect r="r" b="b" t="t" l="l"/>
              <a:pathLst>
                <a:path h="2167467" w="2418331">
                  <a:moveTo>
                    <a:pt x="0" y="0"/>
                  </a:moveTo>
                  <a:lnTo>
                    <a:pt x="2418331" y="0"/>
                  </a:lnTo>
                  <a:lnTo>
                    <a:pt x="2418331" y="2167467"/>
                  </a:lnTo>
                  <a:lnTo>
                    <a:pt x="0" y="2167467"/>
                  </a:lnTo>
                  <a:close/>
                </a:path>
              </a:pathLst>
            </a:custGeom>
            <a:solidFill>
              <a:srgbClr val="000000"/>
            </a:solidFill>
            <a:ln w="47625" cap="sq">
              <a:solidFill>
                <a:srgbClr val="000000"/>
              </a:solidFill>
              <a:prstDash val="solid"/>
              <a:miter/>
            </a:ln>
          </p:spPr>
        </p:sp>
        <p:sp>
          <p:nvSpPr>
            <p:cNvPr name="TextBox 4" id="4"/>
            <p:cNvSpPr txBox="true"/>
            <p:nvPr/>
          </p:nvSpPr>
          <p:spPr>
            <a:xfrm>
              <a:off x="0" y="-38100"/>
              <a:ext cx="2418331" cy="2205567"/>
            </a:xfrm>
            <a:prstGeom prst="rect">
              <a:avLst/>
            </a:prstGeom>
          </p:spPr>
          <p:txBody>
            <a:bodyPr anchor="ctr" rtlCol="false" tIns="50800" lIns="50800" bIns="50800" rIns="50800"/>
            <a:lstStyle/>
            <a:p>
              <a:pPr algn="ctr">
                <a:lnSpc>
                  <a:spcPts val="2682"/>
                </a:lnSpc>
              </a:pPr>
            </a:p>
          </p:txBody>
        </p:sp>
      </p:grpSp>
      <p:sp>
        <p:nvSpPr>
          <p:cNvPr name="Freeform 5" id="5"/>
          <p:cNvSpPr/>
          <p:nvPr/>
        </p:nvSpPr>
        <p:spPr>
          <a:xfrm flipH="false" flipV="false" rot="0">
            <a:off x="10583" y="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125383"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028700" y="1028700"/>
            <a:ext cx="9182100" cy="8229600"/>
            <a:chOff x="0" y="0"/>
            <a:chExt cx="2418331" cy="2167467"/>
          </a:xfrm>
        </p:grpSpPr>
        <p:sp>
          <p:nvSpPr>
            <p:cNvPr name="Freeform 8" id="8"/>
            <p:cNvSpPr/>
            <p:nvPr/>
          </p:nvSpPr>
          <p:spPr>
            <a:xfrm flipH="false" flipV="false" rot="0">
              <a:off x="0" y="0"/>
              <a:ext cx="2418331" cy="2167467"/>
            </a:xfrm>
            <a:custGeom>
              <a:avLst/>
              <a:gdLst/>
              <a:ahLst/>
              <a:cxnLst/>
              <a:rect r="r" b="b" t="t" l="l"/>
              <a:pathLst>
                <a:path h="2167467" w="2418331">
                  <a:moveTo>
                    <a:pt x="0" y="0"/>
                  </a:moveTo>
                  <a:lnTo>
                    <a:pt x="2418331" y="0"/>
                  </a:lnTo>
                  <a:lnTo>
                    <a:pt x="2418331" y="2167467"/>
                  </a:lnTo>
                  <a:lnTo>
                    <a:pt x="0" y="2167467"/>
                  </a:lnTo>
                  <a:close/>
                </a:path>
              </a:pathLst>
            </a:custGeom>
            <a:solidFill>
              <a:srgbClr val="FFFFFF"/>
            </a:solidFill>
            <a:ln w="47625" cap="sq">
              <a:solidFill>
                <a:srgbClr val="000000"/>
              </a:solidFill>
              <a:prstDash val="solid"/>
              <a:miter/>
            </a:ln>
          </p:spPr>
        </p:sp>
        <p:sp>
          <p:nvSpPr>
            <p:cNvPr name="TextBox 9" id="9"/>
            <p:cNvSpPr txBox="true"/>
            <p:nvPr/>
          </p:nvSpPr>
          <p:spPr>
            <a:xfrm>
              <a:off x="0" y="-38100"/>
              <a:ext cx="2418331" cy="2205567"/>
            </a:xfrm>
            <a:prstGeom prst="rect">
              <a:avLst/>
            </a:prstGeom>
          </p:spPr>
          <p:txBody>
            <a:bodyPr anchor="ctr" rtlCol="false" tIns="50800" lIns="50800" bIns="50800" rIns="50800"/>
            <a:lstStyle/>
            <a:p>
              <a:pPr algn="ctr">
                <a:lnSpc>
                  <a:spcPts val="2682"/>
                </a:lnSpc>
              </a:pPr>
            </a:p>
          </p:txBody>
        </p:sp>
      </p:grpSp>
      <p:sp>
        <p:nvSpPr>
          <p:cNvPr name="Freeform 10" id="10"/>
          <p:cNvSpPr/>
          <p:nvPr/>
        </p:nvSpPr>
        <p:spPr>
          <a:xfrm flipH="true" flipV="false" rot="0">
            <a:off x="13225207" y="-178202"/>
            <a:ext cx="6086982" cy="4114800"/>
          </a:xfrm>
          <a:custGeom>
            <a:avLst/>
            <a:gdLst/>
            <a:ahLst/>
            <a:cxnLst/>
            <a:rect r="r" b="b" t="t" l="l"/>
            <a:pathLst>
              <a:path h="4114800" w="6086982">
                <a:moveTo>
                  <a:pt x="6086982" y="0"/>
                </a:moveTo>
                <a:lnTo>
                  <a:pt x="0" y="0"/>
                </a:lnTo>
                <a:lnTo>
                  <a:pt x="0" y="4114800"/>
                </a:lnTo>
                <a:lnTo>
                  <a:pt x="6086982" y="4114800"/>
                </a:lnTo>
                <a:lnTo>
                  <a:pt x="6086982" y="0"/>
                </a:lnTo>
                <a:close/>
              </a:path>
            </a:pathLst>
          </a:custGeom>
          <a:blipFill>
            <a:blip r:embed="rId4">
              <a:alphaModFix amt="32999"/>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true" rot="0">
            <a:off x="-1862391" y="6826089"/>
            <a:ext cx="6086982" cy="4114800"/>
          </a:xfrm>
          <a:custGeom>
            <a:avLst/>
            <a:gdLst/>
            <a:ahLst/>
            <a:cxnLst/>
            <a:rect r="r" b="b" t="t" l="l"/>
            <a:pathLst>
              <a:path h="4114800" w="6086982">
                <a:moveTo>
                  <a:pt x="0" y="4114800"/>
                </a:moveTo>
                <a:lnTo>
                  <a:pt x="6086982" y="4114800"/>
                </a:lnTo>
                <a:lnTo>
                  <a:pt x="6086982" y="0"/>
                </a:lnTo>
                <a:lnTo>
                  <a:pt x="0" y="0"/>
                </a:lnTo>
                <a:lnTo>
                  <a:pt x="0" y="4114800"/>
                </a:lnTo>
                <a:close/>
              </a:path>
            </a:pathLst>
          </a:custGeom>
          <a:blipFill>
            <a:blip r:embed="rId4">
              <a:alphaModFix amt="32999"/>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1194681" y="6871309"/>
            <a:ext cx="4410606" cy="2413805"/>
          </a:xfrm>
          <a:custGeom>
            <a:avLst/>
            <a:gdLst/>
            <a:ahLst/>
            <a:cxnLst/>
            <a:rect r="r" b="b" t="t" l="l"/>
            <a:pathLst>
              <a:path h="2413805" w="4410606">
                <a:moveTo>
                  <a:pt x="0" y="0"/>
                </a:moveTo>
                <a:lnTo>
                  <a:pt x="4410607" y="0"/>
                </a:lnTo>
                <a:lnTo>
                  <a:pt x="4410607" y="2413805"/>
                </a:lnTo>
                <a:lnTo>
                  <a:pt x="0" y="24138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3115394" y="6871309"/>
            <a:ext cx="4410606" cy="2413805"/>
          </a:xfrm>
          <a:custGeom>
            <a:avLst/>
            <a:gdLst/>
            <a:ahLst/>
            <a:cxnLst/>
            <a:rect r="r" b="b" t="t" l="l"/>
            <a:pathLst>
              <a:path h="2413805" w="4410606">
                <a:moveTo>
                  <a:pt x="0" y="0"/>
                </a:moveTo>
                <a:lnTo>
                  <a:pt x="4410606" y="0"/>
                </a:lnTo>
                <a:lnTo>
                  <a:pt x="4410606" y="2413805"/>
                </a:lnTo>
                <a:lnTo>
                  <a:pt x="0" y="24138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3134444" y="1194563"/>
            <a:ext cx="4410606" cy="2413805"/>
          </a:xfrm>
          <a:custGeom>
            <a:avLst/>
            <a:gdLst/>
            <a:ahLst/>
            <a:cxnLst/>
            <a:rect r="r" b="b" t="t" l="l"/>
            <a:pathLst>
              <a:path h="2413805" w="4410606">
                <a:moveTo>
                  <a:pt x="0" y="0"/>
                </a:moveTo>
                <a:lnTo>
                  <a:pt x="4410606" y="0"/>
                </a:lnTo>
                <a:lnTo>
                  <a:pt x="4410606" y="2413804"/>
                </a:lnTo>
                <a:lnTo>
                  <a:pt x="0" y="2413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1194681" y="4012235"/>
            <a:ext cx="4410606" cy="2413805"/>
          </a:xfrm>
          <a:custGeom>
            <a:avLst/>
            <a:gdLst/>
            <a:ahLst/>
            <a:cxnLst/>
            <a:rect r="r" b="b" t="t" l="l"/>
            <a:pathLst>
              <a:path h="2413805" w="4410606">
                <a:moveTo>
                  <a:pt x="0" y="0"/>
                </a:moveTo>
                <a:lnTo>
                  <a:pt x="4410607" y="0"/>
                </a:lnTo>
                <a:lnTo>
                  <a:pt x="4410607" y="2413804"/>
                </a:lnTo>
                <a:lnTo>
                  <a:pt x="0" y="2413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3115394" y="4012235"/>
            <a:ext cx="4410606" cy="2413805"/>
          </a:xfrm>
          <a:custGeom>
            <a:avLst/>
            <a:gdLst/>
            <a:ahLst/>
            <a:cxnLst/>
            <a:rect r="r" b="b" t="t" l="l"/>
            <a:pathLst>
              <a:path h="2413805" w="4410606">
                <a:moveTo>
                  <a:pt x="0" y="0"/>
                </a:moveTo>
                <a:lnTo>
                  <a:pt x="4410606" y="0"/>
                </a:lnTo>
                <a:lnTo>
                  <a:pt x="4410606" y="2413804"/>
                </a:lnTo>
                <a:lnTo>
                  <a:pt x="0" y="2413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1209617" y="1192386"/>
            <a:ext cx="2690382" cy="2364173"/>
          </a:xfrm>
          <a:custGeom>
            <a:avLst/>
            <a:gdLst/>
            <a:ahLst/>
            <a:cxnLst/>
            <a:rect r="r" b="b" t="t" l="l"/>
            <a:pathLst>
              <a:path h="2364173" w="2690382">
                <a:moveTo>
                  <a:pt x="0" y="0"/>
                </a:moveTo>
                <a:lnTo>
                  <a:pt x="2690382" y="0"/>
                </a:lnTo>
                <a:lnTo>
                  <a:pt x="2690382" y="2364173"/>
                </a:lnTo>
                <a:lnTo>
                  <a:pt x="0" y="23641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8" id="18"/>
          <p:cNvGrpSpPr/>
          <p:nvPr/>
        </p:nvGrpSpPr>
        <p:grpSpPr>
          <a:xfrm rot="0">
            <a:off x="1028700" y="1028700"/>
            <a:ext cx="9182100" cy="897884"/>
            <a:chOff x="0" y="0"/>
            <a:chExt cx="3374705" cy="330000"/>
          </a:xfrm>
        </p:grpSpPr>
        <p:sp>
          <p:nvSpPr>
            <p:cNvPr name="Freeform 19" id="19"/>
            <p:cNvSpPr/>
            <p:nvPr/>
          </p:nvSpPr>
          <p:spPr>
            <a:xfrm flipH="false" flipV="false" rot="0">
              <a:off x="0" y="0"/>
              <a:ext cx="3374705" cy="330000"/>
            </a:xfrm>
            <a:custGeom>
              <a:avLst/>
              <a:gdLst/>
              <a:ahLst/>
              <a:cxnLst/>
              <a:rect r="r" b="b" t="t" l="l"/>
              <a:pathLst>
                <a:path h="330000" w="3374705">
                  <a:moveTo>
                    <a:pt x="0" y="0"/>
                  </a:moveTo>
                  <a:lnTo>
                    <a:pt x="3374705" y="0"/>
                  </a:lnTo>
                  <a:lnTo>
                    <a:pt x="3374705" y="330000"/>
                  </a:lnTo>
                  <a:lnTo>
                    <a:pt x="0" y="330000"/>
                  </a:lnTo>
                  <a:close/>
                </a:path>
              </a:pathLst>
            </a:custGeom>
            <a:solidFill>
              <a:srgbClr val="FFAF04"/>
            </a:solidFill>
            <a:ln w="47625" cap="sq">
              <a:solidFill>
                <a:srgbClr val="000000"/>
              </a:solidFill>
              <a:prstDash val="solid"/>
              <a:miter/>
            </a:ln>
          </p:spPr>
        </p:sp>
        <p:sp>
          <p:nvSpPr>
            <p:cNvPr name="TextBox 20" id="20"/>
            <p:cNvSpPr txBox="true"/>
            <p:nvPr/>
          </p:nvSpPr>
          <p:spPr>
            <a:xfrm>
              <a:off x="0" y="-38100"/>
              <a:ext cx="3374705" cy="368100"/>
            </a:xfrm>
            <a:prstGeom prst="rect">
              <a:avLst/>
            </a:prstGeom>
          </p:spPr>
          <p:txBody>
            <a:bodyPr anchor="ctr" rtlCol="false" tIns="51227" lIns="51227" bIns="51227" rIns="51227"/>
            <a:lstStyle/>
            <a:p>
              <a:pPr algn="ctr">
                <a:lnSpc>
                  <a:spcPts val="2682"/>
                </a:lnSpc>
              </a:pPr>
            </a:p>
          </p:txBody>
        </p:sp>
      </p:grpSp>
      <p:grpSp>
        <p:nvGrpSpPr>
          <p:cNvPr name="Group 21" id="21"/>
          <p:cNvGrpSpPr/>
          <p:nvPr/>
        </p:nvGrpSpPr>
        <p:grpSpPr>
          <a:xfrm rot="0">
            <a:off x="3136296" y="1313168"/>
            <a:ext cx="6667254" cy="360594"/>
            <a:chOff x="0" y="0"/>
            <a:chExt cx="7514183" cy="406400"/>
          </a:xfrm>
        </p:grpSpPr>
        <p:sp>
          <p:nvSpPr>
            <p:cNvPr name="Freeform 22" id="22"/>
            <p:cNvSpPr/>
            <p:nvPr/>
          </p:nvSpPr>
          <p:spPr>
            <a:xfrm flipH="false" flipV="false" rot="0">
              <a:off x="0" y="0"/>
              <a:ext cx="7514182" cy="406400"/>
            </a:xfrm>
            <a:custGeom>
              <a:avLst/>
              <a:gdLst/>
              <a:ahLst/>
              <a:cxnLst/>
              <a:rect r="r" b="b" t="t" l="l"/>
              <a:pathLst>
                <a:path h="406400" w="7514182">
                  <a:moveTo>
                    <a:pt x="7310982" y="0"/>
                  </a:moveTo>
                  <a:cubicBezTo>
                    <a:pt x="7423207" y="0"/>
                    <a:pt x="7514182" y="90976"/>
                    <a:pt x="7514182" y="203200"/>
                  </a:cubicBezTo>
                  <a:cubicBezTo>
                    <a:pt x="7514182" y="315424"/>
                    <a:pt x="7423207" y="406400"/>
                    <a:pt x="7310982" y="406400"/>
                  </a:cubicBezTo>
                  <a:lnTo>
                    <a:pt x="203200" y="406400"/>
                  </a:lnTo>
                  <a:cubicBezTo>
                    <a:pt x="90976" y="406400"/>
                    <a:pt x="0" y="315424"/>
                    <a:pt x="0" y="203200"/>
                  </a:cubicBezTo>
                  <a:cubicBezTo>
                    <a:pt x="0" y="90976"/>
                    <a:pt x="90976" y="0"/>
                    <a:pt x="203200" y="0"/>
                  </a:cubicBezTo>
                  <a:close/>
                </a:path>
              </a:pathLst>
            </a:custGeom>
            <a:solidFill>
              <a:srgbClr val="FFFFFF"/>
            </a:solidFill>
            <a:ln w="47625" cap="sq">
              <a:solidFill>
                <a:srgbClr val="000000"/>
              </a:solidFill>
              <a:prstDash val="solid"/>
              <a:miter/>
            </a:ln>
          </p:spPr>
        </p:sp>
        <p:sp>
          <p:nvSpPr>
            <p:cNvPr name="TextBox 23" id="23"/>
            <p:cNvSpPr txBox="true"/>
            <p:nvPr/>
          </p:nvSpPr>
          <p:spPr>
            <a:xfrm>
              <a:off x="0" y="-38100"/>
              <a:ext cx="7514183" cy="444500"/>
            </a:xfrm>
            <a:prstGeom prst="rect">
              <a:avLst/>
            </a:prstGeom>
          </p:spPr>
          <p:txBody>
            <a:bodyPr anchor="ctr" rtlCol="false" tIns="50800" lIns="50800" bIns="50800" rIns="50800"/>
            <a:lstStyle/>
            <a:p>
              <a:pPr algn="ctr">
                <a:lnSpc>
                  <a:spcPts val="2682"/>
                </a:lnSpc>
              </a:pPr>
            </a:p>
          </p:txBody>
        </p:sp>
      </p:grpSp>
      <p:sp>
        <p:nvSpPr>
          <p:cNvPr name="Freeform 24" id="24"/>
          <p:cNvSpPr/>
          <p:nvPr/>
        </p:nvSpPr>
        <p:spPr>
          <a:xfrm flipH="false" flipV="false" rot="0">
            <a:off x="1428576" y="1342535"/>
            <a:ext cx="279357" cy="270215"/>
          </a:xfrm>
          <a:custGeom>
            <a:avLst/>
            <a:gdLst/>
            <a:ahLst/>
            <a:cxnLst/>
            <a:rect r="r" b="b" t="t" l="l"/>
            <a:pathLst>
              <a:path h="270215" w="279357">
                <a:moveTo>
                  <a:pt x="0" y="0"/>
                </a:moveTo>
                <a:lnTo>
                  <a:pt x="279357" y="0"/>
                </a:lnTo>
                <a:lnTo>
                  <a:pt x="279357" y="270214"/>
                </a:lnTo>
                <a:lnTo>
                  <a:pt x="0" y="27021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5" id="25"/>
          <p:cNvSpPr/>
          <p:nvPr/>
        </p:nvSpPr>
        <p:spPr>
          <a:xfrm flipH="false" flipV="false" rot="0">
            <a:off x="2477703" y="1447136"/>
            <a:ext cx="325795" cy="61013"/>
          </a:xfrm>
          <a:custGeom>
            <a:avLst/>
            <a:gdLst/>
            <a:ahLst/>
            <a:cxnLst/>
            <a:rect r="r" b="b" t="t" l="l"/>
            <a:pathLst>
              <a:path h="61013" w="325795">
                <a:moveTo>
                  <a:pt x="0" y="0"/>
                </a:moveTo>
                <a:lnTo>
                  <a:pt x="325795" y="0"/>
                </a:lnTo>
                <a:lnTo>
                  <a:pt x="325795" y="61012"/>
                </a:lnTo>
                <a:lnTo>
                  <a:pt x="0" y="6101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6" id="26"/>
          <p:cNvSpPr/>
          <p:nvPr/>
        </p:nvSpPr>
        <p:spPr>
          <a:xfrm flipH="false" flipV="false" rot="-5400000">
            <a:off x="1990793" y="1336120"/>
            <a:ext cx="173429" cy="283044"/>
          </a:xfrm>
          <a:custGeom>
            <a:avLst/>
            <a:gdLst/>
            <a:ahLst/>
            <a:cxnLst/>
            <a:rect r="r" b="b" t="t" l="l"/>
            <a:pathLst>
              <a:path h="283044" w="173429">
                <a:moveTo>
                  <a:pt x="0" y="0"/>
                </a:moveTo>
                <a:lnTo>
                  <a:pt x="173429" y="0"/>
                </a:lnTo>
                <a:lnTo>
                  <a:pt x="173429" y="283044"/>
                </a:lnTo>
                <a:lnTo>
                  <a:pt x="0" y="28304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7" id="27"/>
          <p:cNvSpPr txBox="true"/>
          <p:nvPr/>
        </p:nvSpPr>
        <p:spPr>
          <a:xfrm rot="0">
            <a:off x="1181100" y="2057400"/>
            <a:ext cx="8698649" cy="923925"/>
          </a:xfrm>
          <a:prstGeom prst="rect">
            <a:avLst/>
          </a:prstGeom>
        </p:spPr>
        <p:txBody>
          <a:bodyPr anchor="t" rtlCol="false" tIns="0" lIns="0" bIns="0" rIns="0">
            <a:spAutoFit/>
          </a:bodyPr>
          <a:lstStyle/>
          <a:p>
            <a:pPr algn="l" marL="0" indent="0" lvl="0">
              <a:lnSpc>
                <a:spcPts val="7320"/>
              </a:lnSpc>
              <a:spcBef>
                <a:spcPct val="0"/>
              </a:spcBef>
            </a:pPr>
            <a:r>
              <a:rPr lang="en-US" sz="6100">
                <a:solidFill>
                  <a:srgbClr val="000000"/>
                </a:solidFill>
                <a:latin typeface="Shrikhand"/>
                <a:ea typeface="Shrikhand"/>
                <a:cs typeface="Shrikhand"/>
                <a:sym typeface="Shrikhand"/>
              </a:rPr>
              <a:t>Methodology</a:t>
            </a:r>
          </a:p>
        </p:txBody>
      </p:sp>
      <p:sp>
        <p:nvSpPr>
          <p:cNvPr name="TextBox 28" id="28"/>
          <p:cNvSpPr txBox="true"/>
          <p:nvPr/>
        </p:nvSpPr>
        <p:spPr>
          <a:xfrm rot="0">
            <a:off x="1181100" y="3048000"/>
            <a:ext cx="8622449" cy="5960110"/>
          </a:xfrm>
          <a:prstGeom prst="rect">
            <a:avLst/>
          </a:prstGeom>
        </p:spPr>
        <p:txBody>
          <a:bodyPr anchor="t" rtlCol="false" tIns="0" lIns="0" bIns="0" rIns="0">
            <a:spAutoFit/>
          </a:bodyPr>
          <a:lstStyle/>
          <a:p>
            <a:pPr algn="just">
              <a:lnSpc>
                <a:spcPts val="4339"/>
              </a:lnSpc>
            </a:pPr>
            <a:r>
              <a:rPr lang="en-US" sz="3099">
                <a:solidFill>
                  <a:srgbClr val="000000"/>
                </a:solidFill>
                <a:latin typeface="Courier Prime Bold"/>
                <a:ea typeface="Courier Prime Bold"/>
                <a:cs typeface="Courier Prime Bold"/>
                <a:sym typeface="Courier Prime Bold"/>
              </a:rPr>
              <a:t>Next, GPU acceleration using CUDA will be implemented to optimize performance, with a comparative analysis between CPU and GPU versions. The project will undergo extensive testing on diverse images, refining the code for robustness. Finally, comprehensive documentation and a summary report will be prepared, ensuring the solution is well-documented and efficient. </a:t>
            </a:r>
          </a:p>
        </p:txBody>
      </p:sp>
      <p:sp>
        <p:nvSpPr>
          <p:cNvPr name="Freeform 29" id="29"/>
          <p:cNvSpPr/>
          <p:nvPr/>
        </p:nvSpPr>
        <p:spPr>
          <a:xfrm flipH="false" flipV="false" rot="0">
            <a:off x="14418793" y="3556559"/>
            <a:ext cx="2753991" cy="2753991"/>
          </a:xfrm>
          <a:custGeom>
            <a:avLst/>
            <a:gdLst/>
            <a:ahLst/>
            <a:cxnLst/>
            <a:rect r="r" b="b" t="t" l="l"/>
            <a:pathLst>
              <a:path h="2753991" w="2753991">
                <a:moveTo>
                  <a:pt x="0" y="0"/>
                </a:moveTo>
                <a:lnTo>
                  <a:pt x="2753990" y="0"/>
                </a:lnTo>
                <a:lnTo>
                  <a:pt x="2753990" y="2753991"/>
                </a:lnTo>
                <a:lnTo>
                  <a:pt x="0" y="275399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30" id="30"/>
          <p:cNvSpPr/>
          <p:nvPr/>
        </p:nvSpPr>
        <p:spPr>
          <a:xfrm flipH="false" flipV="false" rot="0">
            <a:off x="11209617" y="6594732"/>
            <a:ext cx="2690382" cy="2690382"/>
          </a:xfrm>
          <a:custGeom>
            <a:avLst/>
            <a:gdLst/>
            <a:ahLst/>
            <a:cxnLst/>
            <a:rect r="r" b="b" t="t" l="l"/>
            <a:pathLst>
              <a:path h="2690382" w="2690382">
                <a:moveTo>
                  <a:pt x="0" y="0"/>
                </a:moveTo>
                <a:lnTo>
                  <a:pt x="2690382" y="0"/>
                </a:lnTo>
                <a:lnTo>
                  <a:pt x="2690382" y="2690382"/>
                </a:lnTo>
                <a:lnTo>
                  <a:pt x="0" y="269038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DAGNY_Ljo0A</dc:identifier>
  <dcterms:modified xsi:type="dcterms:W3CDTF">2011-08-01T06:04:30Z</dcterms:modified>
  <cp:revision>1</cp:revision>
  <dc:title>Group 6 - K-Bliver: Utilization of K-means Clustering in Liver Ailment Detection</dc:title>
</cp:coreProperties>
</file>