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6"/>
  </p:notesMasterIdLst>
  <p:handoutMasterIdLst>
    <p:handoutMasterId r:id="rId27"/>
  </p:handoutMasterIdLst>
  <p:sldIdLst>
    <p:sldId id="317" r:id="rId5"/>
    <p:sldId id="866" r:id="rId6"/>
    <p:sldId id="868" r:id="rId7"/>
    <p:sldId id="896" r:id="rId8"/>
    <p:sldId id="869" r:id="rId9"/>
    <p:sldId id="897" r:id="rId10"/>
    <p:sldId id="870" r:id="rId11"/>
    <p:sldId id="872" r:id="rId12"/>
    <p:sldId id="875" r:id="rId13"/>
    <p:sldId id="874" r:id="rId14"/>
    <p:sldId id="894" r:id="rId15"/>
    <p:sldId id="898" r:id="rId16"/>
    <p:sldId id="895" r:id="rId17"/>
    <p:sldId id="892" r:id="rId18"/>
    <p:sldId id="893" r:id="rId19"/>
    <p:sldId id="899" r:id="rId20"/>
    <p:sldId id="903" r:id="rId21"/>
    <p:sldId id="900" r:id="rId22"/>
    <p:sldId id="901" r:id="rId23"/>
    <p:sldId id="902" r:id="rId24"/>
    <p:sldId id="856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59" d="100"/>
          <a:sy n="59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ad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ebsurge.west-wind.com/" TargetMode="External"/><Relationship Id="rId5" Type="http://schemas.openxmlformats.org/officeDocument/2006/relationships/hyperlink" Target="https://gatling.io/" TargetMode="External"/><Relationship Id="rId4" Type="http://schemas.openxmlformats.org/officeDocument/2006/relationships/hyperlink" Target="https://artillery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relic.com/" TargetMode="External"/><Relationship Id="rId2" Type="http://schemas.openxmlformats.org/officeDocument/2006/relationships/hyperlink" Target="https://github.com/Xabaril/AspNetCore.Diagnostics.HealthCheck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unscope.com/" TargetMode="External"/><Relationship Id="rId5" Type="http://schemas.openxmlformats.org/officeDocument/2006/relationships/hyperlink" Target="https://www.monitis.com/" TargetMode="External"/><Relationship Id="rId4" Type="http://schemas.openxmlformats.org/officeDocument/2006/relationships/hyperlink" Target="https://stackify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phql.org/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hyperlink" Target="https://identityserver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ok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</a:t>
            </a:r>
            <a:r>
              <a:rPr lang="sr-Latn-BA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61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Unit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Integration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Manual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</a:rPr>
              <a:t>Tools (Postman, Fiddler,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Stress / load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3"/>
              </a:rPr>
              <a:t>https://loader.io/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4"/>
              </a:rPr>
              <a:t>https://artillery.io/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5"/>
              </a:rPr>
              <a:t>https://gatling.io/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6"/>
              </a:rPr>
              <a:t>http://websurge.west-wind.com/</a:t>
            </a:r>
            <a:r>
              <a:rPr lang="en-US" sz="1632" spc="-1" dirty="0">
                <a:solidFill>
                  <a:srgbClr val="0C1937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sr-Latn-BA" sz="3600" dirty="0">
                <a:hlinkClick r:id="rId2"/>
              </a:rPr>
              <a:t>http://swagger.io/</a:t>
            </a:r>
            <a:r>
              <a:rPr lang="en-US" sz="3600" dirty="0"/>
              <a:t> </a:t>
            </a:r>
            <a:r>
              <a:rPr lang="sr-Latn-BA" sz="3600" dirty="0"/>
              <a:t>-&gt; </a:t>
            </a:r>
            <a:r>
              <a:rPr lang="sr-Latn-BA" sz="3600" dirty="0">
                <a:hlinkClick r:id="rId3"/>
              </a:rPr>
              <a:t>https://www.openapis.org/</a:t>
            </a:r>
            <a:r>
              <a:rPr lang="en-US" sz="3600" dirty="0"/>
              <a:t> </a:t>
            </a:r>
            <a:endParaRPr lang="sr-Latn-BA" sz="3600" dirty="0"/>
          </a:p>
          <a:p>
            <a:r>
              <a:rPr lang="sr-Latn-BA" sz="3600" dirty="0"/>
              <a:t>Swagger -&gt; Open API Specification 3.0</a:t>
            </a:r>
          </a:p>
          <a:p>
            <a:r>
              <a:rPr lang="sr-Latn-BA" sz="3600" dirty="0"/>
              <a:t>API framework</a:t>
            </a:r>
          </a:p>
          <a:p>
            <a:pPr lvl="1"/>
            <a:r>
              <a:rPr lang="sr-Latn-BA" sz="2400" dirty="0"/>
              <a:t>Docs</a:t>
            </a:r>
          </a:p>
          <a:p>
            <a:pPr lvl="1"/>
            <a:r>
              <a:rPr lang="sr-Latn-BA" sz="2400" dirty="0"/>
              <a:t>Define an API</a:t>
            </a:r>
          </a:p>
          <a:p>
            <a:pPr lvl="1"/>
            <a:r>
              <a:rPr lang="sr-Latn-BA" sz="2400" dirty="0"/>
              <a:t>Automate API testing</a:t>
            </a:r>
          </a:p>
          <a:p>
            <a:pPr lvl="1"/>
            <a:r>
              <a:rPr lang="sr-Latn-BA" sz="2400" dirty="0"/>
              <a:t>Code generation</a:t>
            </a:r>
          </a:p>
          <a:p>
            <a:pPr lvl="1"/>
            <a:r>
              <a:rPr lang="sr-Latn-BA" sz="2400" dirty="0"/>
              <a:t>...</a:t>
            </a:r>
          </a:p>
          <a:p>
            <a:r>
              <a:rPr lang="sr-Latn-BA" sz="3600" dirty="0"/>
              <a:t>API Analyzers - Microsoft.AspNetCore.Mvc.Api.Analyzers </a:t>
            </a:r>
          </a:p>
          <a:p>
            <a:r>
              <a:rPr lang="sr-Latn-BA" sz="3600" dirty="0"/>
              <a:t>Swashbuckle or NSwag and Swagger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7"/>
            <a:ext cx="12192000" cy="75303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br>
              <a:rPr 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Rainbows and unicorns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3219" y="6223640"/>
            <a:ext cx="7247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source: https://www.percussion.com/blog/2015/March/unicorns-and-rainbows-wont-help-your-social-media-data-will</a:t>
            </a:r>
          </a:p>
        </p:txBody>
      </p:sp>
    </p:spTree>
    <p:extLst>
      <p:ext uri="{BB962C8B-B14F-4D97-AF65-F5344CB8AC3E}">
        <p14:creationId xmlns:p14="http://schemas.microsoft.com/office/powerpoint/2010/main" val="42763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31847"/>
          </a:xfrm>
        </p:spPr>
        <p:txBody>
          <a:bodyPr/>
          <a:lstStyle/>
          <a:p>
            <a:r>
              <a:rPr lang="en-US" dirty="0"/>
              <a:t>Limit per token</a:t>
            </a:r>
          </a:p>
          <a:p>
            <a:pPr lvl="1"/>
            <a:r>
              <a:rPr lang="en-US" dirty="0"/>
              <a:t>With middleware or action filter</a:t>
            </a:r>
          </a:p>
          <a:p>
            <a:r>
              <a:rPr lang="en-US" sz="3600" dirty="0">
                <a:hlinkClick r:id="rId2"/>
              </a:rPr>
              <a:t>https://github.com/stefanprodan/AspNetCoreRateLimit</a:t>
            </a:r>
            <a:r>
              <a:rPr lang="en-US" sz="3600" dirty="0"/>
              <a:t>  </a:t>
            </a:r>
          </a:p>
          <a:p>
            <a:pPr lvl="1"/>
            <a:r>
              <a:rPr lang="en-US" dirty="0"/>
              <a:t>Limit per Client IP</a:t>
            </a:r>
          </a:p>
          <a:p>
            <a:pPr lvl="1"/>
            <a:r>
              <a:rPr lang="en-US" dirty="0"/>
              <a:t>Limit per Client ID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limiting</a:t>
            </a:r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23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URL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/api/v2/games/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Query string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/api/games?api-version=2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Custom request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api-version: 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Accept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Accept: application/json;v=2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Microsoft.AspNetCore.Mvc.Versioning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Supports all types, query string by default (?api-version=2)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1184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Simple logging – errors, logs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Performance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Usage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Azure – Azure Monitor, Application Insights, Log Analytics 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ASP.NET Core Health Checks</a:t>
            </a:r>
            <a:endParaRPr lang="en-US" sz="2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2"/>
              </a:rPr>
              <a:t>https://github.com/Xabaril/AspNetCore.Diagnostics.HealthChecks/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232" spc="-1" dirty="0">
              <a:solidFill>
                <a:srgbClr val="0C1937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Third-party monitoring services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3"/>
              </a:rPr>
              <a:t>https://newrelic.com/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4"/>
              </a:rPr>
              <a:t>https://stackify.com/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5"/>
              </a:rPr>
              <a:t>https://www.monitis.com/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6"/>
              </a:rPr>
              <a:t>https://www.runscope.com/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3" y="421109"/>
            <a:ext cx="6378553" cy="59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28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70" y="1988258"/>
            <a:ext cx="1735004" cy="2052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6" y="694370"/>
            <a:ext cx="2054267" cy="1729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37" y="3014273"/>
            <a:ext cx="5197824" cy="3219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921" y="1189175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Request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Discovery with </a:t>
            </a:r>
            <a:br>
              <a:rPr lang="en-US" sz="1400" dirty="0"/>
            </a:br>
            <a:r>
              <a:rPr lang="en-US" sz="1400" dirty="0"/>
              <a:t>  Consul &amp; Eureka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Fabric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WebSockets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Authorisation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Rate Limiting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Retry policies / </a:t>
            </a:r>
            <a:r>
              <a:rPr lang="en-US" sz="1400" dirty="0" err="1"/>
              <a:t>QoS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Logging / Tracing /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Headers / Query String / Claims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Custom Middleware / Delegating 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Configuration / Administration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Platform / Cloud Agnostic</a:t>
            </a:r>
          </a:p>
        </p:txBody>
      </p:sp>
    </p:spTree>
    <p:extLst>
      <p:ext uri="{BB962C8B-B14F-4D97-AF65-F5344CB8AC3E}">
        <p14:creationId xmlns:p14="http://schemas.microsoft.com/office/powerpoint/2010/main" val="6696203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75684"/>
          </a:xfrm>
        </p:spPr>
        <p:txBody>
          <a:bodyPr/>
          <a:lstStyle/>
          <a:p>
            <a:r>
              <a:rPr lang="en-US" sz="3600" dirty="0"/>
              <a:t>Basics – REST, ASP.NET Core</a:t>
            </a:r>
          </a:p>
          <a:p>
            <a:r>
              <a:rPr lang="en-US" sz="3600" dirty="0"/>
              <a:t>Best practices</a:t>
            </a:r>
          </a:p>
          <a:p>
            <a:r>
              <a:rPr lang="en-US" sz="3600" dirty="0"/>
              <a:t>Security</a:t>
            </a:r>
          </a:p>
          <a:p>
            <a:r>
              <a:rPr lang="en-US" sz="3600" dirty="0"/>
              <a:t>Testing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Limiting</a:t>
            </a:r>
          </a:p>
          <a:p>
            <a:r>
              <a:rPr lang="en-US" sz="3600" dirty="0"/>
              <a:t>Versioning</a:t>
            </a:r>
          </a:p>
          <a:p>
            <a:r>
              <a:rPr lang="en-US" sz="3600" dirty="0"/>
              <a:t>Monitoring</a:t>
            </a:r>
          </a:p>
          <a:p>
            <a:r>
              <a:rPr lang="en-US" sz="3600" dirty="0"/>
              <a:t>API Gateways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7452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93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https://github.com/microsoft/api-guidelines</a:t>
            </a:r>
            <a:r>
              <a:rPr lang="en-US" dirty="0"/>
              <a:t> </a:t>
            </a:r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https://ionwg.org/</a:t>
            </a:r>
            <a:r>
              <a:rPr lang="en-US" dirty="0"/>
              <a:t> - The ION Hypermedia Type</a:t>
            </a:r>
          </a:p>
          <a:p>
            <a:pPr lvl="1"/>
            <a:r>
              <a:rPr lang="en-US" dirty="0">
                <a:hlinkClick r:id="rId4"/>
              </a:rPr>
              <a:t>http://jsonapi.org/</a:t>
            </a:r>
            <a:r>
              <a:rPr lang="en-US" dirty="0"/>
              <a:t> - 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http://json-schema.org/</a:t>
            </a:r>
            <a:r>
              <a:rPr lang="en-US" dirty="0"/>
              <a:t> - JSON (Hyper-)Schema...</a:t>
            </a:r>
          </a:p>
          <a:p>
            <a:pPr lvl="1"/>
            <a:r>
              <a:rPr lang="en-US" dirty="0">
                <a:hlinkClick r:id="rId6"/>
              </a:rPr>
              <a:t>http://graphql.org/</a:t>
            </a:r>
            <a:r>
              <a:rPr lang="en-US" dirty="0"/>
              <a:t> -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APIs</a:t>
            </a:r>
          </a:p>
          <a:p>
            <a:pPr lvl="1"/>
            <a:r>
              <a:rPr lang="en-US" dirty="0">
                <a:hlinkClick r:id="rId7"/>
              </a:rPr>
              <a:t>https://dev.twitter.com/rest/public</a:t>
            </a:r>
            <a:r>
              <a:rPr lang="en-US" dirty="0"/>
              <a:t> - Twitter REST</a:t>
            </a:r>
          </a:p>
          <a:p>
            <a:pPr lvl="1"/>
            <a:r>
              <a:rPr lang="en-US" dirty="0">
                <a:hlinkClick r:id="rId8"/>
              </a:rPr>
              <a:t>https://developer.github.com/v3/</a:t>
            </a:r>
            <a:r>
              <a:rPr lang="en-US" dirty="0"/>
              <a:t> - GitHub REST / v4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https://stripe.com/docs/api</a:t>
            </a:r>
            <a:r>
              <a:rPr lang="en-US" dirty="0"/>
              <a:t> - Stripe</a:t>
            </a:r>
          </a:p>
          <a:p>
            <a:pPr lvl="1"/>
            <a:r>
              <a:rPr lang="en-US" dirty="0">
                <a:hlinkClick r:id="rId10"/>
              </a:rPr>
              <a:t>https://www.twilio.com/docs/api/rest</a:t>
            </a:r>
            <a:r>
              <a:rPr lang="en-US" dirty="0"/>
              <a:t> - Twilio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0151737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271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architecture type that’s using the existing web infrastructure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RESTful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services that implement REST architecture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Web resources – identified with URL address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HTTP verbs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GET, POST, PUT, DELETE, PATCH…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JSON or XML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Strict and pragmatic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REST(</a:t>
            </a:r>
            <a:r>
              <a:rPr lang="en-US" dirty="0" err="1"/>
              <a:t>ful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044" y="1107805"/>
            <a:ext cx="5179912" cy="501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4598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Endpoint routing - defining URLs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Support for HTTP verbs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binding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Content negotiation (JSON, XML,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Middleware / action filters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OAuth 2.0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ASP.NET Core Benefits for REST APIs</a:t>
            </a:r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695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Conventions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[</a:t>
            </a:r>
            <a:r>
              <a:rPr lang="en-US" sz="2032" spc="-1" dirty="0" err="1">
                <a:solidFill>
                  <a:srgbClr val="0C1937"/>
                </a:solidFill>
              </a:rPr>
              <a:t>ApiController</a:t>
            </a:r>
            <a:r>
              <a:rPr lang="en-US" sz="2032" spc="-1" dirty="0">
                <a:solidFill>
                  <a:srgbClr val="0C1937"/>
                </a:solidFill>
              </a:rPr>
              <a:t>]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ActionResult&lt;T&gt;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Convention definitions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Roslyn analyzers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Swagger support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SPA authentication with Identity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ASP.NET Core Benefits for REST APIs</a:t>
            </a:r>
          </a:p>
        </p:txBody>
      </p:sp>
    </p:spTree>
    <p:extLst>
      <p:ext uri="{BB962C8B-B14F-4D97-AF65-F5344CB8AC3E}">
        <p14:creationId xmlns:p14="http://schemas.microsoft.com/office/powerpoint/2010/main" val="2403199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APIs?</a:t>
            </a:r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IActionResult, ActionResult&lt;T&gt;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View Models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/ input validation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Exception handling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Logging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Paging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JWT token based authentication</a:t>
            </a:r>
          </a:p>
          <a:p>
            <a:r>
              <a:rPr lang="en-US" dirty="0"/>
              <a:t>Identity Server 4.0</a:t>
            </a:r>
          </a:p>
          <a:p>
            <a:pPr lvl="1"/>
            <a:r>
              <a:rPr lang="en-US" dirty="0">
                <a:hlinkClick r:id="rId2"/>
              </a:rPr>
              <a:t>https://identityserver.io/</a:t>
            </a:r>
            <a:endParaRPr lang="en-US" dirty="0"/>
          </a:p>
          <a:p>
            <a:r>
              <a:rPr lang="en-US" dirty="0"/>
              <a:t>Third party</a:t>
            </a:r>
          </a:p>
          <a:p>
            <a:pPr lvl="1"/>
            <a:r>
              <a:rPr lang="en-US" dirty="0"/>
              <a:t>Auth0 - </a:t>
            </a:r>
            <a:r>
              <a:rPr lang="en-US" dirty="0">
                <a:hlinkClick r:id="rId3"/>
              </a:rPr>
              <a:t>https://auth0.com/</a:t>
            </a:r>
            <a:endParaRPr lang="en-US" dirty="0"/>
          </a:p>
          <a:p>
            <a:pPr lvl="1"/>
            <a:r>
              <a:rPr lang="en-US" dirty="0"/>
              <a:t>Okta - </a:t>
            </a:r>
            <a:r>
              <a:rPr lang="en-US" dirty="0">
                <a:hlinkClick r:id="rId4"/>
              </a:rPr>
              <a:t>https://developer.okta.com/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6579</TotalTime>
  <Words>667</Words>
  <Application>Microsoft Office PowerPoint</Application>
  <PresentationFormat>Widescreen</PresentationFormat>
  <Paragraphs>148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REST API Introduction</vt:lpstr>
      <vt:lpstr>Basics</vt:lpstr>
      <vt:lpstr>REST(ful)</vt:lpstr>
      <vt:lpstr>PowerPoint Presentation</vt:lpstr>
      <vt:lpstr>Additional ASP.NET Core Benefits for REST APIs</vt:lpstr>
      <vt:lpstr>Additional ASP.NET Core Benefits for REST APIs</vt:lpstr>
      <vt:lpstr>Production-ready APIs?</vt:lpstr>
      <vt:lpstr>Best practices</vt:lpstr>
      <vt:lpstr>Security</vt:lpstr>
      <vt:lpstr>Testing</vt:lpstr>
      <vt:lpstr>Documentation</vt:lpstr>
      <vt:lpstr> Rainbows and unicorns</vt:lpstr>
      <vt:lpstr>Usage limiting</vt:lpstr>
      <vt:lpstr>Versioning</vt:lpstr>
      <vt:lpstr>Monitoring</vt:lpstr>
      <vt:lpstr>PowerPoint Presentation</vt:lpstr>
      <vt:lpstr>API Gateways</vt:lpstr>
      <vt:lpstr>Closing up</vt:lpstr>
      <vt:lpstr>Summary</vt:lpstr>
      <vt:lpstr>Further reading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Chester Chin</cp:lastModifiedBy>
  <cp:revision>138</cp:revision>
  <cp:lastPrinted>2018-03-26T22:33:58Z</cp:lastPrinted>
  <dcterms:created xsi:type="dcterms:W3CDTF">2018-01-09T22:22:16Z</dcterms:created>
  <dcterms:modified xsi:type="dcterms:W3CDTF">2019-11-16T03:54:22Z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