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70" r:id="rId4"/>
    <p:sldId id="272" r:id="rId5"/>
    <p:sldId id="274" r:id="rId6"/>
    <p:sldId id="278" r:id="rId7"/>
    <p:sldId id="279" r:id="rId8"/>
    <p:sldId id="287" r:id="rId9"/>
    <p:sldId id="280" r:id="rId10"/>
    <p:sldId id="281" r:id="rId11"/>
    <p:sldId id="282" r:id="rId12"/>
    <p:sldId id="283" r:id="rId13"/>
    <p:sldId id="284" r:id="rId14"/>
    <p:sldId id="285"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7D9D"/>
    <a:srgbClr val="FF0000"/>
    <a:srgbClr val="3798D3"/>
    <a:srgbClr val="8B60A8"/>
    <a:srgbClr val="01AEF2"/>
    <a:srgbClr val="8DC53E"/>
    <a:srgbClr val="7C9CD6"/>
    <a:srgbClr val="4472C4"/>
    <a:srgbClr val="D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7" autoAdjust="0"/>
    <p:restoredTop sz="84658" autoAdjust="0"/>
  </p:normalViewPr>
  <p:slideViewPr>
    <p:cSldViewPr snapToGrid="0">
      <p:cViewPr varScale="1">
        <p:scale>
          <a:sx n="97" d="100"/>
          <a:sy n="97" d="100"/>
        </p:scale>
        <p:origin x="8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31E46-A748-4CE4-A01E-2BB12258E13D}" type="datetimeFigureOut">
              <a:rPr lang="en-US" smtClean="0"/>
              <a:t>4/25/2017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4F06B-7398-45AF-9F9F-48071D548BB1}" type="slidenum">
              <a:rPr lang="en-US" smtClean="0"/>
              <a:t>‹#›</a:t>
            </a:fld>
            <a:endParaRPr lang="en-US"/>
          </a:p>
        </p:txBody>
      </p:sp>
    </p:spTree>
    <p:extLst>
      <p:ext uri="{BB962C8B-B14F-4D97-AF65-F5344CB8AC3E}">
        <p14:creationId xmlns:p14="http://schemas.microsoft.com/office/powerpoint/2010/main" val="358675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Xamarin</a:t>
            </a:r>
            <a:r>
              <a:rPr lang="en-US" baseline="0" dirty="0"/>
              <a:t> F</a:t>
            </a:r>
            <a:r>
              <a:rPr lang="en-US" dirty="0"/>
              <a:t>orms platform support a robust set of features and services to leverage platform-specific services using</a:t>
            </a:r>
            <a:r>
              <a:rPr lang="en-US" baseline="0" dirty="0"/>
              <a:t> concepts such as custom renderers, effects, and dependency services. In Xamarin Forms, </a:t>
            </a:r>
            <a:r>
              <a:rPr lang="en-US" dirty="0"/>
              <a:t>user interfaces are rendered using the native controls of the target platform, enabling</a:t>
            </a:r>
            <a:r>
              <a:rPr lang="en-US" baseline="0" dirty="0"/>
              <a:t> </a:t>
            </a:r>
            <a:r>
              <a:rPr lang="en-US" dirty="0"/>
              <a:t>apps to retain the appropriate look and feel for each platform. Other features, such as custom renderers, enable developers to override this process to customize the appearance and behavior of controls on a per-platform basis. By implementing</a:t>
            </a:r>
            <a:r>
              <a:rPr lang="en-US" baseline="0" dirty="0"/>
              <a:t> concepts such as dependency injection, dependency services</a:t>
            </a:r>
            <a:r>
              <a:rPr lang="en-US" dirty="0"/>
              <a:t> can “find” the right platform implementation native functionality</a:t>
            </a:r>
            <a:r>
              <a:rPr lang="en-US" baseline="0" dirty="0"/>
              <a:t> to be easily accessed via shared code.</a:t>
            </a:r>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2</a:t>
            </a:fld>
            <a:endParaRPr lang="en-US"/>
          </a:p>
        </p:txBody>
      </p:sp>
    </p:spTree>
    <p:extLst>
      <p:ext uri="{BB962C8B-B14F-4D97-AF65-F5344CB8AC3E}">
        <p14:creationId xmlns:p14="http://schemas.microsoft.com/office/powerpoint/2010/main" val="2203096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t>
            </a:r>
            <a:r>
              <a:rPr lang="en-US" b="1" dirty="0"/>
              <a:t>interface</a:t>
            </a:r>
            <a:r>
              <a:rPr lang="en-US" dirty="0"/>
              <a:t> defines how your shared code will interact with platform-specific functionality. In general, there is no difference between a standard object interface and a Dependency Service interface.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This example,</a:t>
            </a:r>
            <a:r>
              <a:rPr lang="en-US" sz="1200" b="0" baseline="0" dirty="0"/>
              <a:t> which comes from Lab #2, shows the interface defined for the </a:t>
            </a:r>
            <a:r>
              <a:rPr lang="en-US" sz="1200" b="0" baseline="0" dirty="0" err="1"/>
              <a:t>IAudioService</a:t>
            </a:r>
            <a:r>
              <a:rPr lang="en-US" sz="1200" b="0" baseline="0" dirty="0"/>
              <a:t> found in shared code.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11</a:t>
            </a:fld>
            <a:endParaRPr lang="en-US"/>
          </a:p>
        </p:txBody>
      </p:sp>
    </p:spTree>
    <p:extLst>
      <p:ext uri="{BB962C8B-B14F-4D97-AF65-F5344CB8AC3E}">
        <p14:creationId xmlns:p14="http://schemas.microsoft.com/office/powerpoint/2010/main" val="196526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t>
            </a:r>
            <a:r>
              <a:rPr lang="en-US" b="1" dirty="0"/>
              <a:t>implementation</a:t>
            </a:r>
            <a:r>
              <a:rPr lang="en-US" dirty="0"/>
              <a:t> is the platform-specific code that contains methods and properties that mimic or implement the actual functionality in each project for each platform that you are targeting.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This example,</a:t>
            </a:r>
            <a:r>
              <a:rPr lang="en-US" sz="1200" b="0" baseline="0" dirty="0"/>
              <a:t> which comes from Lab #2, is the actual implementation of the platform-specific </a:t>
            </a:r>
            <a:r>
              <a:rPr lang="en-US" sz="1200" b="0" baseline="0" dirty="0" err="1"/>
              <a:t>AudioService</a:t>
            </a:r>
            <a:r>
              <a:rPr lang="en-US" sz="1200" b="0" baseline="0" dirty="0"/>
              <a:t>. </a:t>
            </a:r>
            <a:r>
              <a:rPr lang="en-US" sz="1200" baseline="0" dirty="0"/>
              <a:t>For clarity, it omits the actual platform-specific implementation audio management.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12</a:t>
            </a:fld>
            <a:endParaRPr lang="en-US"/>
          </a:p>
        </p:txBody>
      </p:sp>
    </p:spTree>
    <p:extLst>
      <p:ext uri="{BB962C8B-B14F-4D97-AF65-F5344CB8AC3E}">
        <p14:creationId xmlns:p14="http://schemas.microsoft.com/office/powerpoint/2010/main" val="2570247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a:t>
            </a:r>
            <a:r>
              <a:rPr lang="en-US" b="1" dirty="0"/>
              <a:t>registration</a:t>
            </a:r>
            <a:r>
              <a:rPr lang="en-US" dirty="0"/>
              <a:t> is a mechanism for letting shared code know an implementation is available and accessible.  An implementation of the interface needs to be registered as Dependency Service with a metadata attribute.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This example,</a:t>
            </a:r>
            <a:r>
              <a:rPr lang="en-US" sz="1200" b="0" baseline="0" dirty="0"/>
              <a:t> which comes from Lab #2, is the actual registration of the platform-specific </a:t>
            </a:r>
            <a:r>
              <a:rPr lang="en-US" sz="1200" b="0" baseline="0" dirty="0" err="1"/>
              <a:t>AudioService</a:t>
            </a:r>
            <a:r>
              <a:rPr lang="en-US" sz="1200" baseline="0"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13</a:t>
            </a:fld>
            <a:endParaRPr lang="en-US"/>
          </a:p>
        </p:txBody>
      </p:sp>
    </p:spTree>
    <p:extLst>
      <p:ext uri="{BB962C8B-B14F-4D97-AF65-F5344CB8AC3E}">
        <p14:creationId xmlns:p14="http://schemas.microsoft.com/office/powerpoint/2010/main" val="555586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 shared project has been set up with a common interface and implementations for each platform, simply </a:t>
            </a:r>
            <a:r>
              <a:rPr lang="en-US" b="1" dirty="0"/>
              <a:t>call the service </a:t>
            </a:r>
            <a:r>
              <a:rPr lang="en-US" dirty="0"/>
              <a:t>to get the correct implementation at runtime.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This example,</a:t>
            </a:r>
            <a:r>
              <a:rPr lang="en-US" sz="1200" b="0" baseline="0" dirty="0"/>
              <a:t> which comes from Lab #2, demonstrates calling the </a:t>
            </a:r>
            <a:r>
              <a:rPr lang="en-US" sz="1200" b="0" baseline="0" dirty="0" err="1"/>
              <a:t>AudioService</a:t>
            </a:r>
            <a:r>
              <a:rPr lang="en-US" sz="1200" b="0" baseline="0" dirty="0"/>
              <a:t> dependency service from shared code.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14</a:t>
            </a:fld>
            <a:endParaRPr lang="en-US"/>
          </a:p>
        </p:txBody>
      </p:sp>
    </p:spTree>
    <p:extLst>
      <p:ext uri="{BB962C8B-B14F-4D97-AF65-F5344CB8AC3E}">
        <p14:creationId xmlns:p14="http://schemas.microsoft.com/office/powerpoint/2010/main" val="202402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Xamarin Forms, custom renderers provide a global approach for customizing the appearance and behavior of controls, from small styling changes to sophisticated platform-specific layout customization. Renderers for can be added to a single platform project to customize the control for that platform only, or to all platforms to create specific renderers for each project. In this example,</a:t>
            </a:r>
            <a:r>
              <a:rPr lang="en-US" b="0" baseline="0" dirty="0"/>
              <a:t> an out-of-the-box </a:t>
            </a:r>
            <a:r>
              <a:rPr lang="en-US" b="0" baseline="0" dirty="0" err="1"/>
              <a:t>ProgressBar</a:t>
            </a:r>
            <a:r>
              <a:rPr lang="en-US" b="0" baseline="0" dirty="0"/>
              <a:t> control has a different appearance on each platform, however the use of a custom renderer can provide a consistent look to the </a:t>
            </a:r>
            <a:r>
              <a:rPr lang="en-US" b="0" baseline="0" dirty="0" err="1"/>
              <a:t>ProgressBar</a:t>
            </a:r>
            <a:r>
              <a:rPr lang="en-US" b="0" baseline="0" dirty="0"/>
              <a:t> on every platform.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baseline="0" dirty="0"/>
              <a:t>NOTE: The terms “renderer” and “custom renderer” can be used interchangeably in this context, as all “renderers” created by a developer are essentially “custom” and the use of the term is unnecessarily redundant.</a:t>
            </a:r>
            <a:endParaRPr lang="en-US" sz="1600" b="0" dirty="0"/>
          </a:p>
          <a:p>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3</a:t>
            </a:fld>
            <a:endParaRPr lang="en-US"/>
          </a:p>
        </p:txBody>
      </p:sp>
    </p:spTree>
    <p:extLst>
      <p:ext uri="{BB962C8B-B14F-4D97-AF65-F5344CB8AC3E}">
        <p14:creationId xmlns:p14="http://schemas.microsoft.com/office/powerpoint/2010/main" val="339595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 custom Renderer is applied to all controls of a specific control type, making it simple to apply application-wide control over control behavior and styling outside of common control methods, properties, and behaviors, and has a similar pattern to dependency injection.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This example,</a:t>
            </a:r>
            <a:r>
              <a:rPr lang="en-US" sz="1600" b="0" baseline="0" dirty="0"/>
              <a:t> which comes from Lab #2, creates and exports a renderer targeting a </a:t>
            </a:r>
            <a:r>
              <a:rPr lang="en-US" sz="1600" b="0" baseline="0" dirty="0" err="1"/>
              <a:t>ProgressBar</a:t>
            </a:r>
            <a:r>
              <a:rPr lang="en-US" sz="1600" b="0" baseline="0" dirty="0"/>
              <a:t> control on Android to display Fuel levels. </a:t>
            </a:r>
            <a:r>
              <a:rPr lang="en-US" sz="1600" baseline="0" dirty="0"/>
              <a:t>For clarity, it omits the actual platform-specific implementation of styling.</a:t>
            </a:r>
            <a:endParaRPr lang="en-US" sz="1600" b="0" dirty="0"/>
          </a:p>
          <a:p>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4</a:t>
            </a:fld>
            <a:endParaRPr lang="en-US"/>
          </a:p>
        </p:txBody>
      </p:sp>
    </p:spTree>
    <p:extLst>
      <p:ext uri="{BB962C8B-B14F-4D97-AF65-F5344CB8AC3E}">
        <p14:creationId xmlns:p14="http://schemas.microsoft.com/office/powerpoint/2010/main" val="172312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In Xamarin Forms user interfaces are rendered using the native controls of the target platform, allowing Xamarin Forms applications to retain the appropriate look and feel for each platform. Effects allow the native controls on each platform to be customized without having to resort to a custom renderer implementation.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Anything you can do with an effect can also be done with a custom renderer, however effects are more lightweight and (in general) targeted on a control-by-control basis.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Custom renderers and effects often provide the same ultimate</a:t>
            </a:r>
            <a:r>
              <a:rPr lang="en-US" sz="1600" b="0" baseline="0" dirty="0"/>
              <a:t> functionality, however effects are preferred where possible, based on the scope of the controls affected.</a:t>
            </a:r>
            <a:endParaRPr lang="en-US" sz="1600" b="0" dirty="0"/>
          </a:p>
          <a:p>
            <a:endParaRPr lang="en-US" b="0" dirty="0"/>
          </a:p>
        </p:txBody>
      </p:sp>
      <p:sp>
        <p:nvSpPr>
          <p:cNvPr id="4" name="Slide Number Placeholder 3"/>
          <p:cNvSpPr>
            <a:spLocks noGrp="1"/>
          </p:cNvSpPr>
          <p:nvPr>
            <p:ph type="sldNum" sz="quarter" idx="10"/>
          </p:nvPr>
        </p:nvSpPr>
        <p:spPr/>
        <p:txBody>
          <a:bodyPr/>
          <a:lstStyle/>
          <a:p>
            <a:fld id="{2D44F06B-7398-45AF-9F9F-48071D548BB1}" type="slidenum">
              <a:rPr lang="en-US" smtClean="0"/>
              <a:t>5</a:t>
            </a:fld>
            <a:endParaRPr lang="en-US"/>
          </a:p>
        </p:txBody>
      </p:sp>
    </p:spTree>
    <p:extLst>
      <p:ext uri="{BB962C8B-B14F-4D97-AF65-F5344CB8AC3E}">
        <p14:creationId xmlns:p14="http://schemas.microsoft.com/office/powerpoint/2010/main" val="1673598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steps to implementing an effect in Xamarin Forms are almost identical to implementing a custom renderer, however instead of inheriting from a control interface, an effect inherits from a generic </a:t>
            </a:r>
            <a:r>
              <a:rPr lang="en-US" baseline="0" dirty="0" err="1"/>
              <a:t>PlatformEffect</a:t>
            </a:r>
            <a:r>
              <a:rPr lang="en-US" baseline="0" dirty="0"/>
              <a:t> interface.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This example,</a:t>
            </a:r>
            <a:r>
              <a:rPr lang="en-US" sz="1200" b="0" baseline="0" dirty="0"/>
              <a:t> which comes from Lab #2, creates and exports an effect to use a custom font on Android to display a more “digital” font readout on Labels. </a:t>
            </a:r>
            <a:r>
              <a:rPr lang="en-US" sz="1200" baseline="0" dirty="0"/>
              <a:t>For clarity, it omits the actual platform-specific implementation of font management.</a:t>
            </a:r>
            <a:endParaRPr lang="en-US" sz="1200" b="0" dirty="0"/>
          </a:p>
        </p:txBody>
      </p:sp>
      <p:sp>
        <p:nvSpPr>
          <p:cNvPr id="4" name="Slide Number Placeholder 3"/>
          <p:cNvSpPr>
            <a:spLocks noGrp="1"/>
          </p:cNvSpPr>
          <p:nvPr>
            <p:ph type="sldNum" sz="quarter" idx="10"/>
          </p:nvPr>
        </p:nvSpPr>
        <p:spPr/>
        <p:txBody>
          <a:bodyPr/>
          <a:lstStyle/>
          <a:p>
            <a:fld id="{2D44F06B-7398-45AF-9F9F-48071D548BB1}" type="slidenum">
              <a:rPr lang="en-US" smtClean="0"/>
              <a:t>6</a:t>
            </a:fld>
            <a:endParaRPr lang="en-US"/>
          </a:p>
        </p:txBody>
      </p:sp>
    </p:spTree>
    <p:extLst>
      <p:ext uri="{BB962C8B-B14F-4D97-AF65-F5344CB8AC3E}">
        <p14:creationId xmlns:p14="http://schemas.microsoft.com/office/powerpoint/2010/main" val="916711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Applying effects to controls, on a control-by-control basis is achieved simply by</a:t>
            </a:r>
            <a:r>
              <a:rPr lang="en-US" baseline="0" dirty="0"/>
              <a:t> adding markup (XAML) property to a control to reference the resource identified for a given effect.</a:t>
            </a:r>
          </a:p>
          <a:p>
            <a:endParaRPr lang="en-US" dirty="0"/>
          </a:p>
          <a:p>
            <a:r>
              <a:rPr lang="en-US" sz="1200" b="0" dirty="0"/>
              <a:t>This example,</a:t>
            </a:r>
            <a:r>
              <a:rPr lang="en-US" sz="1200" b="0" baseline="0" dirty="0"/>
              <a:t> which comes from Lab #2, applies the </a:t>
            </a:r>
            <a:r>
              <a:rPr lang="en-US" sz="1200" b="0" baseline="0" dirty="0" err="1"/>
              <a:t>DigitalFontEffect</a:t>
            </a:r>
            <a:r>
              <a:rPr lang="en-US" sz="1200" b="0" baseline="0" dirty="0"/>
              <a:t> to the Altitude Label. </a:t>
            </a:r>
            <a:r>
              <a:rPr lang="en-US" sz="1200" baseline="0" dirty="0"/>
              <a:t>For clarity, it omits the actual platform-specific implementation of font management.</a:t>
            </a:r>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7</a:t>
            </a:fld>
            <a:endParaRPr lang="en-US"/>
          </a:p>
        </p:txBody>
      </p:sp>
    </p:spTree>
    <p:extLst>
      <p:ext uri="{BB962C8B-B14F-4D97-AF65-F5344CB8AC3E}">
        <p14:creationId xmlns:p14="http://schemas.microsoft.com/office/powerpoint/2010/main" val="3516719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Every platform has features and services that are unavailable or implemented differently on a given platform. A Dependency Service implementation can access these differences without affecting shared code. </a:t>
            </a:r>
          </a:p>
          <a:p>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8</a:t>
            </a:fld>
            <a:endParaRPr lang="en-US"/>
          </a:p>
        </p:txBody>
      </p:sp>
    </p:spTree>
    <p:extLst>
      <p:ext uri="{BB962C8B-B14F-4D97-AF65-F5344CB8AC3E}">
        <p14:creationId xmlns:p14="http://schemas.microsoft.com/office/powerpoint/2010/main" val="144584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Dependency injection is a pattern that implements </a:t>
            </a:r>
            <a:r>
              <a:rPr lang="en-US" b="1" dirty="0"/>
              <a:t>inversion of control</a:t>
            </a:r>
            <a:r>
              <a:rPr lang="en-US" dirty="0"/>
              <a:t> for resolving dependencies. A </a:t>
            </a:r>
            <a:r>
              <a:rPr lang="en-US" b="1" dirty="0"/>
              <a:t>dependency</a:t>
            </a:r>
            <a:r>
              <a:rPr lang="en-US" dirty="0"/>
              <a:t> is an object that can be used (typically called a dependency service). An </a:t>
            </a:r>
            <a:r>
              <a:rPr lang="en-US" b="1" dirty="0"/>
              <a:t>injection</a:t>
            </a:r>
            <a:r>
              <a:rPr lang="en-US" dirty="0"/>
              <a:t> is the passing of a dependency to a dependent object (a client) that would use it.</a:t>
            </a:r>
          </a:p>
          <a:p>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9</a:t>
            </a:fld>
            <a:endParaRPr lang="en-US"/>
          </a:p>
        </p:txBody>
      </p:sp>
    </p:spTree>
    <p:extLst>
      <p:ext uri="{BB962C8B-B14F-4D97-AF65-F5344CB8AC3E}">
        <p14:creationId xmlns:p14="http://schemas.microsoft.com/office/powerpoint/2010/main" val="224200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Xamarin Forms, the actual implementation of a Dependency Service is distributed across various levels:</a:t>
            </a:r>
          </a:p>
          <a:p>
            <a:endParaRPr lang="en-US" dirty="0"/>
          </a:p>
          <a:p>
            <a:pPr marL="171450" indent="-171450">
              <a:buFont typeface="Arial" panose="020B0604020202020204" pitchFamily="34" charset="0"/>
              <a:buChar char="•"/>
            </a:pPr>
            <a:r>
              <a:rPr lang="en-US" dirty="0"/>
              <a:t>An</a:t>
            </a:r>
            <a:r>
              <a:rPr lang="en-US" baseline="0" dirty="0"/>
              <a:t> interface</a:t>
            </a:r>
          </a:p>
          <a:p>
            <a:pPr marL="171450" indent="-171450">
              <a:buFont typeface="Arial" panose="020B0604020202020204" pitchFamily="34" charset="0"/>
              <a:buChar char="•"/>
            </a:pPr>
            <a:r>
              <a:rPr lang="en-US" baseline="0" dirty="0"/>
              <a:t>An implementation</a:t>
            </a:r>
          </a:p>
          <a:p>
            <a:pPr marL="171450" indent="-171450">
              <a:buFont typeface="Arial" panose="020B0604020202020204" pitchFamily="34" charset="0"/>
              <a:buChar char="•"/>
            </a:pPr>
            <a:r>
              <a:rPr lang="en-US" baseline="0" dirty="0"/>
              <a:t>A registration</a:t>
            </a:r>
          </a:p>
          <a:p>
            <a:pPr marL="171450" indent="-171450">
              <a:buFont typeface="Arial" panose="020B0604020202020204" pitchFamily="34" charset="0"/>
              <a:buChar char="•"/>
            </a:pPr>
            <a:r>
              <a:rPr lang="en-US" baseline="0" dirty="0"/>
              <a:t>A service call</a:t>
            </a:r>
            <a:endParaRPr lang="en-US" dirty="0"/>
          </a:p>
        </p:txBody>
      </p:sp>
      <p:sp>
        <p:nvSpPr>
          <p:cNvPr id="4" name="Slide Number Placeholder 3"/>
          <p:cNvSpPr>
            <a:spLocks noGrp="1"/>
          </p:cNvSpPr>
          <p:nvPr>
            <p:ph type="sldNum" sz="quarter" idx="10"/>
          </p:nvPr>
        </p:nvSpPr>
        <p:spPr/>
        <p:txBody>
          <a:bodyPr/>
          <a:lstStyle/>
          <a:p>
            <a:fld id="{2D44F06B-7398-45AF-9F9F-48071D548BB1}" type="slidenum">
              <a:rPr lang="en-US" smtClean="0"/>
              <a:t>10</a:t>
            </a:fld>
            <a:endParaRPr lang="en-US"/>
          </a:p>
        </p:txBody>
      </p:sp>
    </p:spTree>
    <p:extLst>
      <p:ext uri="{BB962C8B-B14F-4D97-AF65-F5344CB8AC3E}">
        <p14:creationId xmlns:p14="http://schemas.microsoft.com/office/powerpoint/2010/main" val="4051929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5CFB798-4527-4C1E-8778-A24776287903}"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53085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37451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254970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CFB798-4527-4C1E-8778-A24776287903}"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609963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CFB798-4527-4C1E-8778-A24776287903}" type="datetimeFigureOut">
              <a:rPr lang="en-US" smtClean="0"/>
              <a:t>4/25/2017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17810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CFB798-4527-4C1E-8778-A24776287903}"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454942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CFB798-4527-4C1E-8778-A24776287903}" type="datetimeFigureOut">
              <a:rPr lang="en-US" smtClean="0"/>
              <a:t>4/25/2017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5319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CFB798-4527-4C1E-8778-A24776287903}" type="datetimeFigureOut">
              <a:rPr lang="en-US" smtClean="0"/>
              <a:t>4/25/2017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525500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FB798-4527-4C1E-8778-A24776287903}" type="datetimeFigureOut">
              <a:rPr lang="en-US" smtClean="0"/>
              <a:t>4/25/2017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10970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FB798-4527-4C1E-8778-A24776287903}"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1262657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5CFB798-4527-4C1E-8778-A24776287903}" type="datetimeFigureOut">
              <a:rPr lang="en-US" smtClean="0"/>
              <a:t>4/25/2017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4C38B-C291-422A-A6A5-0E70ED18AE4F}" type="slidenum">
              <a:rPr lang="en-US" smtClean="0"/>
              <a:t>‹#›</a:t>
            </a:fld>
            <a:endParaRPr lang="en-US"/>
          </a:p>
        </p:txBody>
      </p:sp>
    </p:spTree>
    <p:extLst>
      <p:ext uri="{BB962C8B-B14F-4D97-AF65-F5344CB8AC3E}">
        <p14:creationId xmlns:p14="http://schemas.microsoft.com/office/powerpoint/2010/main" val="3689811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FB798-4527-4C1E-8778-A24776287903}" type="datetimeFigureOut">
              <a:rPr lang="en-US" smtClean="0"/>
              <a:t>4/25/2017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4C38B-C291-422A-A6A5-0E70ED18AE4F}" type="slidenum">
              <a:rPr lang="en-US" smtClean="0"/>
              <a:t>‹#›</a:t>
            </a:fld>
            <a:endParaRPr lang="en-US"/>
          </a:p>
        </p:txBody>
      </p:sp>
    </p:spTree>
    <p:extLst>
      <p:ext uri="{BB962C8B-B14F-4D97-AF65-F5344CB8AC3E}">
        <p14:creationId xmlns:p14="http://schemas.microsoft.com/office/powerpoint/2010/main" val="98266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Operation Remote Resupply </a:t>
            </a:r>
            <a:r>
              <a:rPr lang="en-US" sz="4000"/>
              <a:t>PART 2</a:t>
            </a:r>
            <a:endParaRPr lang="en-US" dirty="0"/>
          </a:p>
        </p:txBody>
      </p:sp>
      <p:sp>
        <p:nvSpPr>
          <p:cNvPr id="3" name="Subtitle 2"/>
          <p:cNvSpPr>
            <a:spLocks noGrp="1"/>
          </p:cNvSpPr>
          <p:nvPr>
            <p:ph type="subTitle" idx="1"/>
          </p:nvPr>
        </p:nvSpPr>
        <p:spPr/>
        <p:txBody>
          <a:bodyPr/>
          <a:lstStyle/>
          <a:p>
            <a:r>
              <a:rPr lang="en-US" dirty="0"/>
              <a:t>Renderers, Effects, and Dependency Services</a:t>
            </a:r>
          </a:p>
        </p:txBody>
      </p:sp>
    </p:spTree>
    <p:extLst>
      <p:ext uri="{BB962C8B-B14F-4D97-AF65-F5344CB8AC3E}">
        <p14:creationId xmlns:p14="http://schemas.microsoft.com/office/powerpoint/2010/main" val="3364034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Dependency Service</a:t>
            </a:r>
          </a:p>
        </p:txBody>
      </p:sp>
      <p:sp>
        <p:nvSpPr>
          <p:cNvPr id="3" name="Content Placeholder 2"/>
          <p:cNvSpPr>
            <a:spLocks noGrp="1"/>
          </p:cNvSpPr>
          <p:nvPr>
            <p:ph idx="1"/>
          </p:nvPr>
        </p:nvSpPr>
        <p:spPr>
          <a:xfrm>
            <a:off x="838200" y="1825625"/>
            <a:ext cx="4559968" cy="4351338"/>
          </a:xfrm>
        </p:spPr>
        <p:txBody>
          <a:bodyPr>
            <a:normAutofit/>
          </a:bodyPr>
          <a:lstStyle/>
          <a:p>
            <a:pPr marL="225425" indent="-225425"/>
            <a:r>
              <a:rPr lang="en-US" sz="3600" dirty="0"/>
              <a:t>An </a:t>
            </a:r>
            <a:r>
              <a:rPr lang="en-US" sz="3600" b="1" dirty="0"/>
              <a:t>interface</a:t>
            </a:r>
          </a:p>
          <a:p>
            <a:pPr marL="225425" indent="-225425"/>
            <a:r>
              <a:rPr lang="en-US" sz="3600" dirty="0"/>
              <a:t>Platform-specific </a:t>
            </a:r>
            <a:r>
              <a:rPr lang="en-US" sz="3600" b="1" dirty="0"/>
              <a:t>implementation</a:t>
            </a:r>
          </a:p>
          <a:p>
            <a:pPr marL="225425" indent="-225425"/>
            <a:r>
              <a:rPr lang="en-US" sz="3600" dirty="0"/>
              <a:t>Service </a:t>
            </a:r>
            <a:r>
              <a:rPr lang="en-US" sz="3600" b="1" dirty="0"/>
              <a:t>registration</a:t>
            </a:r>
          </a:p>
          <a:p>
            <a:pPr marL="225425" indent="-225425"/>
            <a:r>
              <a:rPr lang="en-US" sz="3600" dirty="0"/>
              <a:t>Service </a:t>
            </a:r>
            <a:r>
              <a:rPr lang="en-US" sz="3600" b="1" dirty="0"/>
              <a:t>call</a:t>
            </a:r>
          </a:p>
        </p:txBody>
      </p:sp>
      <p:grpSp>
        <p:nvGrpSpPr>
          <p:cNvPr id="8" name="Group 7"/>
          <p:cNvGrpSpPr/>
          <p:nvPr/>
        </p:nvGrpSpPr>
        <p:grpSpPr>
          <a:xfrm>
            <a:off x="5398168" y="2157254"/>
            <a:ext cx="5047331" cy="2911076"/>
            <a:chOff x="5440944" y="2409557"/>
            <a:chExt cx="5478049" cy="3159495"/>
          </a:xfrm>
        </p:grpSpPr>
        <p:grpSp>
          <p:nvGrpSpPr>
            <p:cNvPr id="13" name="Group 12"/>
            <p:cNvGrpSpPr/>
            <p:nvPr/>
          </p:nvGrpSpPr>
          <p:grpSpPr>
            <a:xfrm>
              <a:off x="5456237" y="5097462"/>
              <a:ext cx="5462756" cy="471590"/>
              <a:chOff x="5072824" y="4919005"/>
              <a:chExt cx="5462756" cy="471590"/>
            </a:xfrm>
          </p:grpSpPr>
          <p:sp>
            <p:nvSpPr>
              <p:cNvPr id="18" name="Rectangle 17"/>
              <p:cNvSpPr/>
              <p:nvPr/>
            </p:nvSpPr>
            <p:spPr bwMode="auto">
              <a:xfrm>
                <a:off x="5072824" y="4919005"/>
                <a:ext cx="1760021" cy="471590"/>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Android</a:t>
                </a:r>
              </a:p>
            </p:txBody>
          </p:sp>
          <p:sp>
            <p:nvSpPr>
              <p:cNvPr id="19" name="Rectangle 18"/>
              <p:cNvSpPr/>
              <p:nvPr/>
            </p:nvSpPr>
            <p:spPr bwMode="auto">
              <a:xfrm>
                <a:off x="6917912" y="4919005"/>
                <a:ext cx="1766301" cy="471590"/>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iOS</a:t>
                </a:r>
              </a:p>
            </p:txBody>
          </p:sp>
          <p:sp>
            <p:nvSpPr>
              <p:cNvPr id="20" name="Rectangle 19"/>
              <p:cNvSpPr/>
              <p:nvPr/>
            </p:nvSpPr>
            <p:spPr bwMode="auto">
              <a:xfrm>
                <a:off x="8769279" y="4919005"/>
                <a:ext cx="1766301" cy="471590"/>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Windows</a:t>
                </a:r>
              </a:p>
            </p:txBody>
          </p:sp>
        </p:grpSp>
        <p:sp>
          <p:nvSpPr>
            <p:cNvPr id="14" name="Rectangle 13"/>
            <p:cNvSpPr/>
            <p:nvPr/>
          </p:nvSpPr>
          <p:spPr bwMode="auto">
            <a:xfrm>
              <a:off x="5440944" y="2409557"/>
              <a:ext cx="5462756" cy="685800"/>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Interface declaration</a:t>
              </a:r>
            </a:p>
          </p:txBody>
        </p:sp>
        <p:sp>
          <p:nvSpPr>
            <p:cNvPr id="15" name="Rectangle 14"/>
            <p:cNvSpPr/>
            <p:nvPr/>
          </p:nvSpPr>
          <p:spPr bwMode="auto">
            <a:xfrm>
              <a:off x="5456237" y="3753510"/>
              <a:ext cx="5462756" cy="685800"/>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Dependency Service “Get”</a:t>
              </a:r>
            </a:p>
          </p:txBody>
        </p:sp>
        <p:sp>
          <p:nvSpPr>
            <p:cNvPr id="16" name="Arrow: Down 15"/>
            <p:cNvSpPr/>
            <p:nvPr/>
          </p:nvSpPr>
          <p:spPr bwMode="auto">
            <a:xfrm>
              <a:off x="7943722" y="4521133"/>
              <a:ext cx="457200" cy="494507"/>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Arrow: Down 16"/>
            <p:cNvSpPr/>
            <p:nvPr/>
          </p:nvSpPr>
          <p:spPr bwMode="auto">
            <a:xfrm>
              <a:off x="7955875" y="3177180"/>
              <a:ext cx="457200" cy="494507"/>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962359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901302" y="2318497"/>
            <a:ext cx="6095999" cy="1754326"/>
          </a:xfrm>
          <a:prstGeom prst="rect">
            <a:avLst/>
          </a:prstGeom>
          <a:solidFill>
            <a:schemeClr val="bg2"/>
          </a:solidFill>
          <a:ln>
            <a:solidFill>
              <a:schemeClr val="bg2">
                <a:lumMod val="75000"/>
              </a:schemeClr>
            </a:solidFill>
          </a:ln>
        </p:spPr>
        <p:txBody>
          <a:bodyPr wrap="square" rtlCol="0">
            <a:spAutoFit/>
          </a:bodyPr>
          <a:lstStyle/>
          <a:p>
            <a:r>
              <a:rPr lang="en-US" dirty="0">
                <a:latin typeface="Consolas" panose="020B0609020204030204" pitchFamily="49" charset="0"/>
              </a:rPr>
              <a:t> public interface </a:t>
            </a:r>
            <a:r>
              <a:rPr lang="en-US" dirty="0" err="1">
                <a:latin typeface="Consolas" panose="020B0609020204030204" pitchFamily="49" charset="0"/>
              </a:rPr>
              <a:t>IAudioService</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void </a:t>
            </a:r>
            <a:r>
              <a:rPr lang="en-US" dirty="0" err="1">
                <a:latin typeface="Consolas" panose="020B0609020204030204" pitchFamily="49" charset="0"/>
              </a:rPr>
              <a:t>AdjustVolume</a:t>
            </a:r>
            <a:r>
              <a:rPr lang="en-US" dirty="0">
                <a:latin typeface="Consolas" panose="020B0609020204030204" pitchFamily="49" charset="0"/>
              </a:rPr>
              <a:t>(double volume);</a:t>
            </a:r>
          </a:p>
          <a:p>
            <a:r>
              <a:rPr lang="en-US" dirty="0">
                <a:latin typeface="Consolas" panose="020B0609020204030204" pitchFamily="49" charset="0"/>
              </a:rPr>
              <a:t>        void </a:t>
            </a:r>
            <a:r>
              <a:rPr lang="en-US" dirty="0" err="1">
                <a:latin typeface="Consolas" panose="020B0609020204030204" pitchFamily="49" charset="0"/>
              </a:rPr>
              <a:t>ToggleEngine</a:t>
            </a:r>
            <a:r>
              <a:rPr lang="en-US" dirty="0">
                <a:latin typeface="Consolas" panose="020B0609020204030204" pitchFamily="49" charset="0"/>
              </a:rPr>
              <a:t>();        </a:t>
            </a:r>
          </a:p>
          <a:p>
            <a:r>
              <a:rPr lang="en-US" dirty="0">
                <a:latin typeface="Consolas" panose="020B0609020204030204" pitchFamily="49" charset="0"/>
              </a:rPr>
              <a:t>        Action </a:t>
            </a:r>
            <a:r>
              <a:rPr lang="en-US" dirty="0" err="1">
                <a:latin typeface="Consolas" panose="020B0609020204030204" pitchFamily="49" charset="0"/>
              </a:rPr>
              <a:t>OnFinishedPlaying</a:t>
            </a:r>
            <a:r>
              <a:rPr lang="en-US" dirty="0">
                <a:latin typeface="Consolas" panose="020B0609020204030204" pitchFamily="49" charset="0"/>
              </a:rPr>
              <a:t> { get; set; }</a:t>
            </a:r>
          </a:p>
          <a:p>
            <a:r>
              <a:rPr lang="en-US" dirty="0">
                <a:latin typeface="Consolas" panose="020B0609020204030204" pitchFamily="49" charset="0"/>
              </a:rPr>
              <a:t>    }</a:t>
            </a:r>
            <a:endParaRPr lang="en-US" sz="1600" dirty="0">
              <a:latin typeface="Consolas" panose="020B0609020204030204" pitchFamily="49" charset="0"/>
            </a:endParaRPr>
          </a:p>
        </p:txBody>
      </p:sp>
      <p:sp>
        <p:nvSpPr>
          <p:cNvPr id="2" name="Title 1"/>
          <p:cNvSpPr>
            <a:spLocks noGrp="1"/>
          </p:cNvSpPr>
          <p:nvPr>
            <p:ph type="title"/>
          </p:nvPr>
        </p:nvSpPr>
        <p:spPr/>
        <p:txBody>
          <a:bodyPr/>
          <a:lstStyle/>
          <a:p>
            <a:r>
              <a:rPr lang="en-US" dirty="0"/>
              <a:t>Implementing an Interface</a:t>
            </a:r>
          </a:p>
        </p:txBody>
      </p:sp>
      <p:grpSp>
        <p:nvGrpSpPr>
          <p:cNvPr id="21" name="Group 20"/>
          <p:cNvGrpSpPr/>
          <p:nvPr/>
        </p:nvGrpSpPr>
        <p:grpSpPr>
          <a:xfrm>
            <a:off x="4065889" y="5000806"/>
            <a:ext cx="4872254" cy="434622"/>
            <a:chOff x="5547730" y="5118367"/>
            <a:chExt cx="5462756" cy="471590"/>
          </a:xfrm>
        </p:grpSpPr>
        <p:sp>
          <p:nvSpPr>
            <p:cNvPr id="22" name="Rectangle 21"/>
            <p:cNvSpPr/>
            <p:nvPr/>
          </p:nvSpPr>
          <p:spPr bwMode="auto">
            <a:xfrm>
              <a:off x="5547730" y="5118367"/>
              <a:ext cx="1760021" cy="471590"/>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Android</a:t>
              </a:r>
            </a:p>
          </p:txBody>
        </p:sp>
        <p:sp>
          <p:nvSpPr>
            <p:cNvPr id="23" name="Rectangle 22"/>
            <p:cNvSpPr/>
            <p:nvPr/>
          </p:nvSpPr>
          <p:spPr bwMode="auto">
            <a:xfrm>
              <a:off x="7392818" y="5118367"/>
              <a:ext cx="1766301" cy="471590"/>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iOS</a:t>
              </a:r>
            </a:p>
          </p:txBody>
        </p:sp>
        <p:sp>
          <p:nvSpPr>
            <p:cNvPr id="24" name="Rectangle 23"/>
            <p:cNvSpPr/>
            <p:nvPr/>
          </p:nvSpPr>
          <p:spPr bwMode="auto">
            <a:xfrm>
              <a:off x="9244185" y="5118367"/>
              <a:ext cx="1766301" cy="471590"/>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Windows</a:t>
              </a:r>
            </a:p>
          </p:txBody>
        </p:sp>
      </p:grpSp>
      <p:sp>
        <p:nvSpPr>
          <p:cNvPr id="26" name="Rectangle 25"/>
          <p:cNvSpPr/>
          <p:nvPr/>
        </p:nvSpPr>
        <p:spPr bwMode="auto">
          <a:xfrm>
            <a:off x="1814256" y="3048749"/>
            <a:ext cx="1627839" cy="491586"/>
          </a:xfrm>
          <a:prstGeom prst="rect">
            <a:avLst/>
          </a:prstGeom>
          <a:solidFill>
            <a:srgbClr val="657D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Shared code</a:t>
            </a:r>
          </a:p>
        </p:txBody>
      </p:sp>
      <p:grpSp>
        <p:nvGrpSpPr>
          <p:cNvPr id="27" name="Group 26"/>
          <p:cNvGrpSpPr/>
          <p:nvPr/>
        </p:nvGrpSpPr>
        <p:grpSpPr>
          <a:xfrm rot="5400000">
            <a:off x="6101201" y="3980349"/>
            <a:ext cx="796029" cy="796029"/>
            <a:chOff x="5871397" y="3035339"/>
            <a:chExt cx="1219200" cy="1219200"/>
          </a:xfrm>
        </p:grpSpPr>
        <p:sp>
          <p:nvSpPr>
            <p:cNvPr id="28" name="Oval 27"/>
            <p:cNvSpPr/>
            <p:nvPr/>
          </p:nvSpPr>
          <p:spPr bwMode="auto">
            <a:xfrm>
              <a:off x="5871397" y="3035339"/>
              <a:ext cx="1219200" cy="1219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600" dirty="0">
                <a:gradFill>
                  <a:gsLst>
                    <a:gs pos="0">
                      <a:srgbClr val="FFFFFF"/>
                    </a:gs>
                    <a:gs pos="100000">
                      <a:srgbClr val="FFFFFF"/>
                    </a:gs>
                  </a:gsLst>
                  <a:lin ang="5400000" scaled="0"/>
                </a:gradFill>
                <a:latin typeface="Segoe MDL2 Assets" panose="050A0102010101010101" pitchFamily="18" charset="0"/>
                <a:ea typeface="Segoe UI" pitchFamily="34" charset="0"/>
                <a:cs typeface="Segoe UI" pitchFamily="34" charset="0"/>
              </a:endParaRPr>
            </a:p>
          </p:txBody>
        </p:sp>
        <p:pic>
          <p:nvPicPr>
            <p:cNvPr id="29" name="Picture 28"/>
            <p:cNvPicPr>
              <a:picLocks noChangeAspect="1"/>
            </p:cNvPicPr>
            <p:nvPr/>
          </p:nvPicPr>
          <p:blipFill>
            <a:blip r:embed="rId3"/>
            <a:stretch>
              <a:fillRect/>
            </a:stretch>
          </p:blipFill>
          <p:spPr>
            <a:xfrm>
              <a:off x="6284239" y="3206553"/>
              <a:ext cx="543598" cy="876771"/>
            </a:xfrm>
            <a:prstGeom prst="rect">
              <a:avLst/>
            </a:prstGeom>
          </p:spPr>
        </p:pic>
      </p:grpSp>
    </p:spTree>
    <p:extLst>
      <p:ext uri="{BB962C8B-B14F-4D97-AF65-F5344CB8AC3E}">
        <p14:creationId xmlns:p14="http://schemas.microsoft.com/office/powerpoint/2010/main" val="3901945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4202635" y="1818508"/>
            <a:ext cx="6095999" cy="3539430"/>
          </a:xfrm>
          <a:prstGeom prst="rect">
            <a:avLst/>
          </a:prstGeom>
          <a:solidFill>
            <a:schemeClr val="bg2"/>
          </a:solidFill>
          <a:ln>
            <a:solidFill>
              <a:schemeClr val="bg2">
                <a:lumMod val="75000"/>
              </a:schemeClr>
            </a:solidFill>
          </a:ln>
        </p:spPr>
        <p:txBody>
          <a:bodyPr wrap="square" rtlCol="0">
            <a:spAutoFit/>
          </a:bodyPr>
          <a:lstStyle/>
          <a:p>
            <a:r>
              <a:rPr lang="en-US" sz="1400" dirty="0">
                <a:latin typeface="Consolas" panose="020B0609020204030204" pitchFamily="49" charset="0"/>
              </a:rPr>
              <a:t>public class </a:t>
            </a:r>
            <a:r>
              <a:rPr lang="en-US" sz="1400" dirty="0" err="1">
                <a:latin typeface="Consolas" panose="020B0609020204030204" pitchFamily="49" charset="0"/>
              </a:rPr>
              <a:t>AudioService</a:t>
            </a:r>
            <a:r>
              <a:rPr lang="en-US" sz="1400" dirty="0">
                <a:latin typeface="Consolas" panose="020B0609020204030204" pitchFamily="49" charset="0"/>
              </a:rPr>
              <a:t> : </a:t>
            </a:r>
            <a:r>
              <a:rPr lang="en-US" sz="1400" dirty="0" err="1">
                <a:latin typeface="Consolas" panose="020B0609020204030204" pitchFamily="49" charset="0"/>
              </a:rPr>
              <a:t>IAudioService</a:t>
            </a:r>
            <a:endParaRPr lang="en-US" sz="1400" dirty="0">
              <a:latin typeface="Consolas" panose="020B0609020204030204" pitchFamily="49" charset="0"/>
            </a:endParaRPr>
          </a:p>
          <a:p>
            <a:r>
              <a:rPr lang="en-US" sz="1400" dirty="0">
                <a:latin typeface="Consolas" panose="020B0609020204030204" pitchFamily="49" charset="0"/>
              </a:rPr>
              <a:t>    {</a:t>
            </a:r>
          </a:p>
          <a:p>
            <a:r>
              <a:rPr lang="en-US" sz="1400" dirty="0">
                <a:latin typeface="Consolas" panose="020B0609020204030204" pitchFamily="49" charset="0"/>
              </a:rPr>
              <a:t>        private </a:t>
            </a:r>
            <a:r>
              <a:rPr lang="en-US" sz="1400" dirty="0" err="1">
                <a:latin typeface="Consolas" panose="020B0609020204030204" pitchFamily="49" charset="0"/>
              </a:rPr>
              <a:t>MediaPlayer</a:t>
            </a:r>
            <a:r>
              <a:rPr lang="en-US" sz="1400" dirty="0">
                <a:latin typeface="Consolas" panose="020B0609020204030204" pitchFamily="49" charset="0"/>
              </a:rPr>
              <a:t> _</a:t>
            </a:r>
            <a:r>
              <a:rPr lang="en-US" sz="1400" dirty="0" err="1">
                <a:latin typeface="Consolas" panose="020B0609020204030204" pitchFamily="49" charset="0"/>
              </a:rPr>
              <a:t>mediaPlayer</a:t>
            </a:r>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        public Action </a:t>
            </a:r>
            <a:r>
              <a:rPr lang="en-US" sz="1400" dirty="0" err="1">
                <a:latin typeface="Consolas" panose="020B0609020204030204" pitchFamily="49" charset="0"/>
              </a:rPr>
              <a:t>OnFinishedPlaying</a:t>
            </a:r>
            <a:r>
              <a:rPr lang="en-US" sz="1400" dirty="0">
                <a:latin typeface="Consolas" panose="020B0609020204030204" pitchFamily="49" charset="0"/>
              </a:rPr>
              <a:t> { get; set; }</a:t>
            </a:r>
          </a:p>
          <a:p>
            <a:endParaRPr lang="en-US" sz="1400" dirty="0">
              <a:latin typeface="Consolas" panose="020B0609020204030204" pitchFamily="49" charset="0"/>
            </a:endParaRPr>
          </a:p>
          <a:p>
            <a:r>
              <a:rPr lang="en-US" sz="1400" dirty="0">
                <a:latin typeface="Consolas" panose="020B0609020204030204" pitchFamily="49" charset="0"/>
              </a:rPr>
              <a:t>        public </a:t>
            </a:r>
            <a:r>
              <a:rPr lang="en-US" sz="1400" dirty="0" err="1">
                <a:latin typeface="Consolas" panose="020B0609020204030204" pitchFamily="49" charset="0"/>
              </a:rPr>
              <a:t>AudioService</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a:t>
            </a:r>
          </a:p>
          <a:p>
            <a:endParaRPr lang="en-US" sz="1400" dirty="0">
              <a:latin typeface="Consolas" panose="020B0609020204030204" pitchFamily="49" charset="0"/>
            </a:endParaRPr>
          </a:p>
          <a:p>
            <a:r>
              <a:rPr lang="en-US" sz="1400" dirty="0">
                <a:latin typeface="Consolas" panose="020B0609020204030204" pitchFamily="49" charset="0"/>
              </a:rPr>
              <a:t>        public void </a:t>
            </a:r>
            <a:r>
              <a:rPr lang="en-US" sz="1400" dirty="0" err="1">
                <a:latin typeface="Consolas" panose="020B0609020204030204" pitchFamily="49" charset="0"/>
              </a:rPr>
              <a:t>AdjustVolume</a:t>
            </a:r>
            <a:r>
              <a:rPr lang="en-US" sz="1400" dirty="0">
                <a:latin typeface="Consolas" panose="020B0609020204030204" pitchFamily="49" charset="0"/>
              </a:rPr>
              <a:t>(double level)</a:t>
            </a:r>
          </a:p>
          <a:p>
            <a:r>
              <a:rPr lang="en-US" sz="1400" dirty="0">
                <a:latin typeface="Consolas" panose="020B0609020204030204" pitchFamily="49" charset="0"/>
              </a:rPr>
              <a:t>        {</a:t>
            </a:r>
          </a:p>
          <a:p>
            <a:pPr lvl="1"/>
            <a:r>
              <a:rPr lang="en-US" sz="1400" dirty="0">
                <a:latin typeface="Consolas" panose="020B0609020204030204" pitchFamily="49" charset="0"/>
              </a:rPr>
              <a:t>	.</a:t>
            </a:r>
          </a:p>
          <a:p>
            <a:pPr lvl="1"/>
            <a:r>
              <a:rPr lang="en-US" sz="1400" dirty="0">
                <a:latin typeface="Consolas" panose="020B0609020204030204" pitchFamily="49" charset="0"/>
              </a:rPr>
              <a:t>	.</a:t>
            </a:r>
          </a:p>
          <a:p>
            <a:pPr lvl="1"/>
            <a:r>
              <a:rPr lang="en-US" sz="1400" dirty="0">
                <a:latin typeface="Consolas" panose="020B0609020204030204" pitchFamily="49" charset="0"/>
              </a:rPr>
              <a:t>	.</a:t>
            </a:r>
          </a:p>
          <a:p>
            <a:r>
              <a:rPr lang="en-US" sz="1400" dirty="0">
                <a:latin typeface="Consolas" panose="020B0609020204030204" pitchFamily="49" charset="0"/>
              </a:rPr>
              <a:t>        }</a:t>
            </a:r>
          </a:p>
        </p:txBody>
      </p:sp>
      <p:sp>
        <p:nvSpPr>
          <p:cNvPr id="2" name="Title 1"/>
          <p:cNvSpPr>
            <a:spLocks noGrp="1"/>
          </p:cNvSpPr>
          <p:nvPr>
            <p:ph type="title"/>
          </p:nvPr>
        </p:nvSpPr>
        <p:spPr/>
        <p:txBody>
          <a:bodyPr/>
          <a:lstStyle/>
          <a:p>
            <a:r>
              <a:rPr lang="en-US" dirty="0"/>
              <a:t>Implementing an Implementation</a:t>
            </a:r>
          </a:p>
        </p:txBody>
      </p:sp>
      <p:grpSp>
        <p:nvGrpSpPr>
          <p:cNvPr id="15" name="Group 14"/>
          <p:cNvGrpSpPr/>
          <p:nvPr/>
        </p:nvGrpSpPr>
        <p:grpSpPr>
          <a:xfrm>
            <a:off x="5213775" y="5879575"/>
            <a:ext cx="4455937" cy="397485"/>
            <a:chOff x="5487461" y="6623195"/>
            <a:chExt cx="5462756" cy="471590"/>
          </a:xfrm>
        </p:grpSpPr>
        <p:sp>
          <p:nvSpPr>
            <p:cNvPr id="16" name="Rectangle 15"/>
            <p:cNvSpPr/>
            <p:nvPr/>
          </p:nvSpPr>
          <p:spPr bwMode="auto">
            <a:xfrm>
              <a:off x="5487461" y="6623195"/>
              <a:ext cx="1760020" cy="471590"/>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Android</a:t>
              </a:r>
            </a:p>
          </p:txBody>
        </p:sp>
        <p:sp>
          <p:nvSpPr>
            <p:cNvPr id="17" name="Rectangle 16"/>
            <p:cNvSpPr/>
            <p:nvPr/>
          </p:nvSpPr>
          <p:spPr bwMode="auto">
            <a:xfrm>
              <a:off x="7332549" y="6623195"/>
              <a:ext cx="1766301" cy="471590"/>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iOS</a:t>
              </a:r>
            </a:p>
          </p:txBody>
        </p:sp>
        <p:sp>
          <p:nvSpPr>
            <p:cNvPr id="18" name="Rectangle 17"/>
            <p:cNvSpPr/>
            <p:nvPr/>
          </p:nvSpPr>
          <p:spPr bwMode="auto">
            <a:xfrm>
              <a:off x="9183916" y="6623195"/>
              <a:ext cx="1766301" cy="471590"/>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Windows</a:t>
              </a:r>
            </a:p>
          </p:txBody>
        </p:sp>
      </p:grpSp>
      <p:grpSp>
        <p:nvGrpSpPr>
          <p:cNvPr id="20" name="Group 19"/>
          <p:cNvGrpSpPr/>
          <p:nvPr/>
        </p:nvGrpSpPr>
        <p:grpSpPr>
          <a:xfrm rot="10800000">
            <a:off x="3691218" y="2682727"/>
            <a:ext cx="728011" cy="728011"/>
            <a:chOff x="5871397" y="3035339"/>
            <a:chExt cx="1219200" cy="1219200"/>
          </a:xfrm>
        </p:grpSpPr>
        <p:sp>
          <p:nvSpPr>
            <p:cNvPr id="30" name="Oval 29"/>
            <p:cNvSpPr/>
            <p:nvPr/>
          </p:nvSpPr>
          <p:spPr bwMode="auto">
            <a:xfrm>
              <a:off x="5871397" y="3035339"/>
              <a:ext cx="1219200" cy="1219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600" dirty="0">
                <a:gradFill>
                  <a:gsLst>
                    <a:gs pos="0">
                      <a:srgbClr val="FFFFFF"/>
                    </a:gs>
                    <a:gs pos="100000">
                      <a:srgbClr val="FFFFFF"/>
                    </a:gs>
                  </a:gsLst>
                  <a:lin ang="5400000" scaled="0"/>
                </a:gradFill>
                <a:latin typeface="Segoe MDL2 Assets" panose="050A0102010101010101" pitchFamily="18" charset="0"/>
                <a:ea typeface="Segoe UI" pitchFamily="34" charset="0"/>
                <a:cs typeface="Segoe UI" pitchFamily="34" charset="0"/>
              </a:endParaRPr>
            </a:p>
          </p:txBody>
        </p:sp>
        <p:pic>
          <p:nvPicPr>
            <p:cNvPr id="31" name="Picture 30"/>
            <p:cNvPicPr>
              <a:picLocks noChangeAspect="1"/>
            </p:cNvPicPr>
            <p:nvPr/>
          </p:nvPicPr>
          <p:blipFill>
            <a:blip r:embed="rId3"/>
            <a:stretch>
              <a:fillRect/>
            </a:stretch>
          </p:blipFill>
          <p:spPr>
            <a:xfrm>
              <a:off x="6284239" y="3206553"/>
              <a:ext cx="543598" cy="876771"/>
            </a:xfrm>
            <a:prstGeom prst="rect">
              <a:avLst/>
            </a:prstGeom>
          </p:spPr>
        </p:pic>
      </p:grpSp>
      <p:sp>
        <p:nvSpPr>
          <p:cNvPr id="22" name="Rectangle 21"/>
          <p:cNvSpPr/>
          <p:nvPr/>
        </p:nvSpPr>
        <p:spPr bwMode="auto">
          <a:xfrm>
            <a:off x="1964569" y="2816917"/>
            <a:ext cx="1627839" cy="491586"/>
          </a:xfrm>
          <a:prstGeom prst="rect">
            <a:avLst/>
          </a:prstGeom>
          <a:solidFill>
            <a:srgbClr val="657D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Shared code</a:t>
            </a:r>
          </a:p>
        </p:txBody>
      </p:sp>
    </p:spTree>
    <p:extLst>
      <p:ext uri="{BB962C8B-B14F-4D97-AF65-F5344CB8AC3E}">
        <p14:creationId xmlns:p14="http://schemas.microsoft.com/office/powerpoint/2010/main" val="976517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684992" y="3854781"/>
            <a:ext cx="6095999" cy="646331"/>
          </a:xfrm>
          <a:prstGeom prst="rect">
            <a:avLst/>
          </a:prstGeom>
          <a:solidFill>
            <a:schemeClr val="bg2"/>
          </a:solidFill>
          <a:ln>
            <a:solidFill>
              <a:schemeClr val="bg2">
                <a:lumMod val="75000"/>
              </a:schemeClr>
            </a:solidFill>
          </a:ln>
        </p:spPr>
        <p:txBody>
          <a:bodyPr wrap="square" rtlCol="0">
            <a:spAutoFit/>
          </a:bodyPr>
          <a:lstStyle/>
          <a:p>
            <a:r>
              <a:rPr lang="en-US" dirty="0">
                <a:latin typeface="Consolas" panose="020B0609020204030204" pitchFamily="49" charset="0"/>
              </a:rPr>
              <a:t>[assembly: Dependency(</a:t>
            </a:r>
            <a:r>
              <a:rPr lang="en-US" dirty="0" err="1">
                <a:latin typeface="Consolas" panose="020B0609020204030204" pitchFamily="49" charset="0"/>
              </a:rPr>
              <a:t>typeof</a:t>
            </a:r>
            <a:r>
              <a:rPr lang="en-US" dirty="0">
                <a:latin typeface="Consolas" panose="020B0609020204030204" pitchFamily="49" charset="0"/>
              </a:rPr>
              <a:t>(</a:t>
            </a:r>
            <a:r>
              <a:rPr lang="en-US" dirty="0" err="1">
                <a:latin typeface="Consolas" panose="020B0609020204030204" pitchFamily="49" charset="0"/>
              </a:rPr>
              <a:t>AudioService</a:t>
            </a:r>
            <a:r>
              <a:rPr lang="en-US" dirty="0">
                <a:latin typeface="Consolas" panose="020B0609020204030204" pitchFamily="49" charset="0"/>
              </a:rPr>
              <a:t>))]</a:t>
            </a:r>
          </a:p>
          <a:p>
            <a:r>
              <a:rPr lang="en-US" dirty="0">
                <a:latin typeface="Consolas" panose="020B0609020204030204" pitchFamily="49" charset="0"/>
              </a:rPr>
              <a:t>namespace </a:t>
            </a:r>
            <a:r>
              <a:rPr lang="en-US" dirty="0" err="1">
                <a:latin typeface="Consolas" panose="020B0609020204030204" pitchFamily="49" charset="0"/>
              </a:rPr>
              <a:t>DroneLander.Droid.Services</a:t>
            </a:r>
            <a:endParaRPr lang="en-US" sz="1600" dirty="0">
              <a:latin typeface="Consolas" panose="020B0609020204030204" pitchFamily="49" charset="0"/>
            </a:endParaRPr>
          </a:p>
        </p:txBody>
      </p:sp>
      <p:sp>
        <p:nvSpPr>
          <p:cNvPr id="2" name="Title 1"/>
          <p:cNvSpPr>
            <a:spLocks noGrp="1"/>
          </p:cNvSpPr>
          <p:nvPr>
            <p:ph type="title"/>
          </p:nvPr>
        </p:nvSpPr>
        <p:spPr/>
        <p:txBody>
          <a:bodyPr/>
          <a:lstStyle/>
          <a:p>
            <a:r>
              <a:rPr lang="en-US" dirty="0"/>
              <a:t>Implementing a Registration</a:t>
            </a:r>
          </a:p>
        </p:txBody>
      </p:sp>
      <p:grpSp>
        <p:nvGrpSpPr>
          <p:cNvPr id="21" name="Group 20"/>
          <p:cNvGrpSpPr/>
          <p:nvPr/>
        </p:nvGrpSpPr>
        <p:grpSpPr>
          <a:xfrm>
            <a:off x="3199511" y="4614039"/>
            <a:ext cx="5286680" cy="471590"/>
            <a:chOff x="5547730" y="5118367"/>
            <a:chExt cx="5462756" cy="471590"/>
          </a:xfrm>
        </p:grpSpPr>
        <p:sp>
          <p:nvSpPr>
            <p:cNvPr id="22" name="Rectangle 21"/>
            <p:cNvSpPr/>
            <p:nvPr/>
          </p:nvSpPr>
          <p:spPr bwMode="auto">
            <a:xfrm>
              <a:off x="5547730" y="5118367"/>
              <a:ext cx="1760021" cy="471590"/>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Android</a:t>
              </a:r>
            </a:p>
          </p:txBody>
        </p:sp>
        <p:sp>
          <p:nvSpPr>
            <p:cNvPr id="23" name="Rectangle 22"/>
            <p:cNvSpPr/>
            <p:nvPr/>
          </p:nvSpPr>
          <p:spPr bwMode="auto">
            <a:xfrm>
              <a:off x="7392818" y="5118367"/>
              <a:ext cx="1766301" cy="471590"/>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iOS</a:t>
              </a:r>
            </a:p>
          </p:txBody>
        </p:sp>
        <p:sp>
          <p:nvSpPr>
            <p:cNvPr id="24" name="Rectangle 23"/>
            <p:cNvSpPr/>
            <p:nvPr/>
          </p:nvSpPr>
          <p:spPr bwMode="auto">
            <a:xfrm>
              <a:off x="9244185" y="5118367"/>
              <a:ext cx="1766301" cy="471590"/>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Windows</a:t>
              </a:r>
            </a:p>
          </p:txBody>
        </p:sp>
      </p:grpSp>
      <p:grpSp>
        <p:nvGrpSpPr>
          <p:cNvPr id="27" name="Group 26"/>
          <p:cNvGrpSpPr/>
          <p:nvPr/>
        </p:nvGrpSpPr>
        <p:grpSpPr>
          <a:xfrm rot="16200000">
            <a:off x="5047660" y="2825810"/>
            <a:ext cx="863738" cy="863738"/>
            <a:chOff x="5871397" y="3035339"/>
            <a:chExt cx="1219200" cy="1219200"/>
          </a:xfrm>
        </p:grpSpPr>
        <p:sp>
          <p:nvSpPr>
            <p:cNvPr id="28" name="Oval 27"/>
            <p:cNvSpPr/>
            <p:nvPr/>
          </p:nvSpPr>
          <p:spPr bwMode="auto">
            <a:xfrm>
              <a:off x="5871397" y="3035339"/>
              <a:ext cx="1219200" cy="121920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9600" dirty="0">
                <a:gradFill>
                  <a:gsLst>
                    <a:gs pos="0">
                      <a:srgbClr val="FFFFFF"/>
                    </a:gs>
                    <a:gs pos="100000">
                      <a:srgbClr val="FFFFFF"/>
                    </a:gs>
                  </a:gsLst>
                  <a:lin ang="5400000" scaled="0"/>
                </a:gradFill>
                <a:latin typeface="Segoe MDL2 Assets" panose="050A0102010101010101" pitchFamily="18" charset="0"/>
                <a:ea typeface="Segoe UI" pitchFamily="34" charset="0"/>
                <a:cs typeface="Segoe UI" pitchFamily="34" charset="0"/>
              </a:endParaRPr>
            </a:p>
          </p:txBody>
        </p:sp>
        <p:pic>
          <p:nvPicPr>
            <p:cNvPr id="29" name="Picture 28"/>
            <p:cNvPicPr>
              <a:picLocks noChangeAspect="1"/>
            </p:cNvPicPr>
            <p:nvPr/>
          </p:nvPicPr>
          <p:blipFill>
            <a:blip r:embed="rId3"/>
            <a:stretch>
              <a:fillRect/>
            </a:stretch>
          </p:blipFill>
          <p:spPr>
            <a:xfrm>
              <a:off x="6284239" y="3206553"/>
              <a:ext cx="543598" cy="876771"/>
            </a:xfrm>
            <a:prstGeom prst="rect">
              <a:avLst/>
            </a:prstGeom>
          </p:spPr>
        </p:pic>
      </p:grpSp>
      <p:sp>
        <p:nvSpPr>
          <p:cNvPr id="14" name="Rectangle 13"/>
          <p:cNvSpPr/>
          <p:nvPr/>
        </p:nvSpPr>
        <p:spPr bwMode="auto">
          <a:xfrm>
            <a:off x="4665609" y="2247401"/>
            <a:ext cx="1627839" cy="491586"/>
          </a:xfrm>
          <a:prstGeom prst="rect">
            <a:avLst/>
          </a:prstGeom>
          <a:solidFill>
            <a:srgbClr val="657D9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Shared code</a:t>
            </a:r>
          </a:p>
        </p:txBody>
      </p:sp>
    </p:spTree>
    <p:extLst>
      <p:ext uri="{BB962C8B-B14F-4D97-AF65-F5344CB8AC3E}">
        <p14:creationId xmlns:p14="http://schemas.microsoft.com/office/powerpoint/2010/main" val="2036977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Calling a Service</a:t>
            </a:r>
          </a:p>
        </p:txBody>
      </p:sp>
      <p:sp>
        <p:nvSpPr>
          <p:cNvPr id="15" name="Rectangle 14"/>
          <p:cNvSpPr/>
          <p:nvPr/>
        </p:nvSpPr>
        <p:spPr bwMode="auto">
          <a:xfrm>
            <a:off x="7214059" y="2567764"/>
            <a:ext cx="1703292" cy="471590"/>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Android</a:t>
            </a:r>
          </a:p>
        </p:txBody>
      </p:sp>
      <p:sp>
        <p:nvSpPr>
          <p:cNvPr id="16" name="Rectangle 15"/>
          <p:cNvSpPr/>
          <p:nvPr/>
        </p:nvSpPr>
        <p:spPr bwMode="auto">
          <a:xfrm>
            <a:off x="7214059" y="3344861"/>
            <a:ext cx="1709369" cy="471590"/>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iOS</a:t>
            </a:r>
          </a:p>
        </p:txBody>
      </p:sp>
      <p:sp>
        <p:nvSpPr>
          <p:cNvPr id="17" name="Rectangle 16"/>
          <p:cNvSpPr/>
          <p:nvPr/>
        </p:nvSpPr>
        <p:spPr bwMode="auto">
          <a:xfrm>
            <a:off x="7214059" y="4121957"/>
            <a:ext cx="1709369" cy="471590"/>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Windows</a:t>
            </a:r>
          </a:p>
        </p:txBody>
      </p:sp>
      <p:sp>
        <p:nvSpPr>
          <p:cNvPr id="18" name="Rectangle 17"/>
          <p:cNvSpPr/>
          <p:nvPr/>
        </p:nvSpPr>
        <p:spPr bwMode="auto">
          <a:xfrm>
            <a:off x="3541712" y="2606553"/>
            <a:ext cx="1448662" cy="2025783"/>
          </a:xfrm>
          <a:prstGeom prst="rect">
            <a:avLst/>
          </a:prstGeom>
          <a:solidFill>
            <a:schemeClr val="bg1">
              <a:lumMod val="95000"/>
            </a:scheme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dirty="0">
                <a:solidFill>
                  <a:schemeClr val="tx1">
                    <a:lumMod val="50000"/>
                  </a:schemeClr>
                </a:solidFill>
                <a:ea typeface="Segoe UI" pitchFamily="34" charset="0"/>
                <a:cs typeface="Segoe UI" pitchFamily="34" charset="0"/>
              </a:rPr>
              <a:t>Shared code</a:t>
            </a:r>
          </a:p>
        </p:txBody>
      </p:sp>
      <p:grpSp>
        <p:nvGrpSpPr>
          <p:cNvPr id="19" name="Group 18"/>
          <p:cNvGrpSpPr/>
          <p:nvPr/>
        </p:nvGrpSpPr>
        <p:grpSpPr>
          <a:xfrm>
            <a:off x="1101495" y="2606553"/>
            <a:ext cx="2057400" cy="2079642"/>
            <a:chOff x="7586380" y="3305528"/>
            <a:chExt cx="3315668" cy="3351512"/>
          </a:xfrm>
        </p:grpSpPr>
        <p:pic>
          <p:nvPicPr>
            <p:cNvPr id="36" name="Picture 35"/>
            <p:cNvPicPr>
              <a:picLocks noChangeAspect="1"/>
            </p:cNvPicPr>
            <p:nvPr/>
          </p:nvPicPr>
          <p:blipFill>
            <a:blip r:embed="rId3"/>
            <a:stretch>
              <a:fillRect/>
            </a:stretch>
          </p:blipFill>
          <p:spPr>
            <a:xfrm>
              <a:off x="9466621" y="3305528"/>
              <a:ext cx="1435427" cy="2731122"/>
            </a:xfrm>
            <a:prstGeom prst="rect">
              <a:avLst/>
            </a:prstGeom>
          </p:spPr>
        </p:pic>
        <p:pic>
          <p:nvPicPr>
            <p:cNvPr id="37" name="Picture 36"/>
            <p:cNvPicPr>
              <a:picLocks noChangeAspect="1"/>
            </p:cNvPicPr>
            <p:nvPr/>
          </p:nvPicPr>
          <p:blipFill>
            <a:blip r:embed="rId4"/>
            <a:stretch>
              <a:fillRect/>
            </a:stretch>
          </p:blipFill>
          <p:spPr>
            <a:xfrm>
              <a:off x="8606909" y="3925918"/>
              <a:ext cx="1397318" cy="2731122"/>
            </a:xfrm>
            <a:prstGeom prst="rect">
              <a:avLst/>
            </a:prstGeom>
          </p:spPr>
        </p:pic>
        <p:pic>
          <p:nvPicPr>
            <p:cNvPr id="38" name="Picture 37"/>
            <p:cNvPicPr>
              <a:picLocks noChangeAspect="1"/>
            </p:cNvPicPr>
            <p:nvPr/>
          </p:nvPicPr>
          <p:blipFill>
            <a:blip r:embed="rId5"/>
            <a:stretch>
              <a:fillRect/>
            </a:stretch>
          </p:blipFill>
          <p:spPr>
            <a:xfrm>
              <a:off x="7586380" y="3599347"/>
              <a:ext cx="1359210" cy="2731122"/>
            </a:xfrm>
            <a:prstGeom prst="rect">
              <a:avLst/>
            </a:prstGeom>
          </p:spPr>
        </p:pic>
      </p:grpSp>
      <p:sp>
        <p:nvSpPr>
          <p:cNvPr id="20" name="Oval 19"/>
          <p:cNvSpPr/>
          <p:nvPr/>
        </p:nvSpPr>
        <p:spPr bwMode="auto">
          <a:xfrm>
            <a:off x="4766479" y="3034826"/>
            <a:ext cx="1524000" cy="1169236"/>
          </a:xfrm>
          <a:prstGeom prst="ellipse">
            <a:avLst/>
          </a:prstGeom>
          <a:solidFill>
            <a:srgbClr val="F2F2F2"/>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interface</a:t>
            </a:r>
          </a:p>
        </p:txBody>
      </p:sp>
      <p:sp>
        <p:nvSpPr>
          <p:cNvPr id="30" name="Oval 29"/>
          <p:cNvSpPr/>
          <p:nvPr/>
        </p:nvSpPr>
        <p:spPr bwMode="auto">
          <a:xfrm>
            <a:off x="9217885" y="2567764"/>
            <a:ext cx="2026307" cy="467062"/>
          </a:xfrm>
          <a:prstGeom prst="ellipse">
            <a:avLst/>
          </a:prstGeom>
          <a:solidFill>
            <a:srgbClr val="8B60A8">
              <a:alpha val="20000"/>
            </a:srgb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implementation</a:t>
            </a:r>
          </a:p>
        </p:txBody>
      </p:sp>
      <p:sp>
        <p:nvSpPr>
          <p:cNvPr id="31" name="Oval 30"/>
          <p:cNvSpPr/>
          <p:nvPr/>
        </p:nvSpPr>
        <p:spPr bwMode="auto">
          <a:xfrm>
            <a:off x="9217885" y="3344861"/>
            <a:ext cx="2026307" cy="467062"/>
          </a:xfrm>
          <a:prstGeom prst="ellipse">
            <a:avLst/>
          </a:prstGeom>
          <a:solidFill>
            <a:srgbClr val="8DC53E">
              <a:alpha val="20000"/>
            </a:srgb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implementation</a:t>
            </a:r>
          </a:p>
        </p:txBody>
      </p:sp>
      <p:sp>
        <p:nvSpPr>
          <p:cNvPr id="32" name="Oval 31"/>
          <p:cNvSpPr/>
          <p:nvPr/>
        </p:nvSpPr>
        <p:spPr bwMode="auto">
          <a:xfrm>
            <a:off x="9217885" y="4124221"/>
            <a:ext cx="2026307" cy="467062"/>
          </a:xfrm>
          <a:prstGeom prst="ellipse">
            <a:avLst/>
          </a:prstGeom>
          <a:solidFill>
            <a:srgbClr val="01AEF2">
              <a:alpha val="20000"/>
            </a:srgb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implementation</a:t>
            </a:r>
          </a:p>
        </p:txBody>
      </p:sp>
      <p:sp>
        <p:nvSpPr>
          <p:cNvPr id="33" name="Arrow: Left-Right 32"/>
          <p:cNvSpPr/>
          <p:nvPr/>
        </p:nvSpPr>
        <p:spPr bwMode="auto">
          <a:xfrm>
            <a:off x="6043829" y="3453895"/>
            <a:ext cx="913216" cy="35802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Arrow: Left-Right 33"/>
          <p:cNvSpPr/>
          <p:nvPr/>
        </p:nvSpPr>
        <p:spPr bwMode="auto">
          <a:xfrm>
            <a:off x="2902695" y="3399378"/>
            <a:ext cx="913216" cy="358028"/>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p:cNvSpPr txBox="1"/>
          <p:nvPr/>
        </p:nvSpPr>
        <p:spPr>
          <a:xfrm>
            <a:off x="2152884" y="5060609"/>
            <a:ext cx="8144161" cy="861774"/>
          </a:xfrm>
          <a:prstGeom prst="rect">
            <a:avLst/>
          </a:prstGeom>
          <a:solidFill>
            <a:schemeClr val="bg2"/>
          </a:solidFill>
          <a:ln>
            <a:solidFill>
              <a:schemeClr val="bg2">
                <a:lumMod val="75000"/>
              </a:schemeClr>
            </a:solidFill>
          </a:ln>
        </p:spPr>
        <p:txBody>
          <a:bodyPr wrap="square" rtlCol="0">
            <a:spAutoFit/>
          </a:bodyPr>
          <a:lstStyle/>
          <a:p>
            <a:r>
              <a:rPr lang="en-US" dirty="0"/>
              <a:t> </a:t>
            </a:r>
            <a:r>
              <a:rPr lang="en-US" sz="1600" dirty="0" err="1">
                <a:latin typeface="Consolas" panose="020B0609020204030204" pitchFamily="49" charset="0"/>
              </a:rPr>
              <a:t>AudioPlayer</a:t>
            </a:r>
            <a:r>
              <a:rPr lang="en-US" sz="1600" dirty="0">
                <a:latin typeface="Consolas" panose="020B0609020204030204" pitchFamily="49" charset="0"/>
              </a:rPr>
              <a:t> = </a:t>
            </a:r>
            <a:r>
              <a:rPr lang="en-US" sz="1600" dirty="0" err="1">
                <a:latin typeface="Consolas" panose="020B0609020204030204" pitchFamily="49" charset="0"/>
              </a:rPr>
              <a:t>Xamarin.Forms.DependencyService.Get</a:t>
            </a:r>
            <a:r>
              <a:rPr lang="en-US" sz="1600" dirty="0">
                <a:latin typeface="Consolas" panose="020B0609020204030204" pitchFamily="49" charset="0"/>
              </a:rPr>
              <a:t>&lt;</a:t>
            </a:r>
            <a:r>
              <a:rPr lang="en-US" sz="1600" dirty="0" err="1">
                <a:latin typeface="Consolas" panose="020B0609020204030204" pitchFamily="49" charset="0"/>
              </a:rPr>
              <a:t>IAudioService</a:t>
            </a:r>
            <a:r>
              <a:rPr lang="en-US" sz="1600" dirty="0">
                <a:latin typeface="Consolas" panose="020B0609020204030204" pitchFamily="49" charset="0"/>
              </a:rPr>
              <a:t>&gt;();</a:t>
            </a:r>
          </a:p>
          <a:p>
            <a:endParaRPr lang="en-US" sz="1600" dirty="0">
              <a:latin typeface="Consolas" panose="020B0609020204030204" pitchFamily="49" charset="0"/>
            </a:endParaRPr>
          </a:p>
          <a:p>
            <a:r>
              <a:rPr lang="en-US" sz="1600" dirty="0" err="1">
                <a:latin typeface="Consolas" panose="020B0609020204030204" pitchFamily="49" charset="0"/>
              </a:rPr>
              <a:t>AudioPlayer.AdjustVolume</a:t>
            </a:r>
            <a:r>
              <a:rPr lang="en-US" sz="1600" dirty="0">
                <a:latin typeface="Consolas" panose="020B0609020204030204" pitchFamily="49" charset="0"/>
              </a:rPr>
              <a:t>(volume);</a:t>
            </a:r>
          </a:p>
        </p:txBody>
      </p:sp>
    </p:spTree>
    <p:extLst>
      <p:ext uri="{BB962C8B-B14F-4D97-AF65-F5344CB8AC3E}">
        <p14:creationId xmlns:p14="http://schemas.microsoft.com/office/powerpoint/2010/main" val="1517161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Walkthrough</a:t>
            </a:r>
          </a:p>
        </p:txBody>
      </p:sp>
      <p:sp>
        <p:nvSpPr>
          <p:cNvPr id="3" name="Text Placeholder 2"/>
          <p:cNvSpPr>
            <a:spLocks noGrp="1"/>
          </p:cNvSpPr>
          <p:nvPr>
            <p:ph type="body" idx="1"/>
          </p:nvPr>
        </p:nvSpPr>
        <p:spPr/>
        <p:txBody>
          <a:bodyPr/>
          <a:lstStyle/>
          <a:p>
            <a:r>
              <a:rPr lang="en-US" dirty="0"/>
              <a:t>Renderers, Effects, and Dependency Services</a:t>
            </a:r>
          </a:p>
        </p:txBody>
      </p:sp>
    </p:spTree>
    <p:extLst>
      <p:ext uri="{BB962C8B-B14F-4D97-AF65-F5344CB8AC3E}">
        <p14:creationId xmlns:p14="http://schemas.microsoft.com/office/powerpoint/2010/main" val="316715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Renderers, Effects, and Dependency Services</a:t>
            </a:r>
          </a:p>
        </p:txBody>
      </p:sp>
      <p:grpSp>
        <p:nvGrpSpPr>
          <p:cNvPr id="39" name="Group 38"/>
          <p:cNvGrpSpPr/>
          <p:nvPr/>
        </p:nvGrpSpPr>
        <p:grpSpPr>
          <a:xfrm>
            <a:off x="5633002" y="2016562"/>
            <a:ext cx="4929955" cy="3256077"/>
            <a:chOff x="3623227" y="1807012"/>
            <a:chExt cx="4929955" cy="3256077"/>
          </a:xfrm>
        </p:grpSpPr>
        <p:sp>
          <p:nvSpPr>
            <p:cNvPr id="21" name="Rectangle 20"/>
            <p:cNvSpPr/>
            <p:nvPr/>
          </p:nvSpPr>
          <p:spPr>
            <a:xfrm>
              <a:off x="3623229" y="2531978"/>
              <a:ext cx="1432195" cy="289286"/>
            </a:xfrm>
            <a:prstGeom prst="rect">
              <a:avLst/>
            </a:prstGeom>
            <a:solidFill>
              <a:srgbClr val="8B60A8"/>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22" name="Rectangle 21"/>
            <p:cNvSpPr/>
            <p:nvPr/>
          </p:nvSpPr>
          <p:spPr>
            <a:xfrm>
              <a:off x="5372108" y="2531978"/>
              <a:ext cx="1432195" cy="289286"/>
            </a:xfrm>
            <a:prstGeom prst="rect">
              <a:avLst/>
            </a:prstGeom>
            <a:solidFill>
              <a:srgbClr val="8DC53E"/>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23" name="Rectangle 22"/>
            <p:cNvSpPr/>
            <p:nvPr/>
          </p:nvSpPr>
          <p:spPr>
            <a:xfrm>
              <a:off x="7120987" y="2531978"/>
              <a:ext cx="1432195" cy="289286"/>
            </a:xfrm>
            <a:prstGeom prst="rect">
              <a:avLst/>
            </a:prstGeom>
            <a:solidFill>
              <a:srgbClr val="01AEF2"/>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egoe UI" panose="020B0502040204020203" pitchFamily="34" charset="0"/>
                <a:cs typeface="Segoe UI" panose="020B0502040204020203" pitchFamily="34" charset="0"/>
              </a:endParaRPr>
            </a:p>
          </p:txBody>
        </p:sp>
        <p:sp>
          <p:nvSpPr>
            <p:cNvPr id="27" name="Rectangle 26"/>
            <p:cNvSpPr/>
            <p:nvPr/>
          </p:nvSpPr>
          <p:spPr>
            <a:xfrm>
              <a:off x="3623227" y="2964916"/>
              <a:ext cx="4916309" cy="697638"/>
            </a:xfrm>
            <a:prstGeom prst="rect">
              <a:avLst/>
            </a:prstGeom>
            <a:solidFill>
              <a:srgbClr val="3798D3"/>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Segoe UI" panose="020B0502040204020203" pitchFamily="34" charset="0"/>
                  <a:cs typeface="Segoe UI" panose="020B0502040204020203" pitchFamily="34" charset="0"/>
                </a:rPr>
                <a:t>Shared Logic (C#)</a:t>
              </a:r>
            </a:p>
          </p:txBody>
        </p:sp>
        <p:sp>
          <p:nvSpPr>
            <p:cNvPr id="31" name="Rectangle 30"/>
            <p:cNvSpPr/>
            <p:nvPr/>
          </p:nvSpPr>
          <p:spPr bwMode="auto">
            <a:xfrm>
              <a:off x="3623227" y="3806205"/>
              <a:ext cx="1514101" cy="1234107"/>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iOS platform services</a:t>
              </a:r>
            </a:p>
          </p:txBody>
        </p:sp>
        <p:sp>
          <p:nvSpPr>
            <p:cNvPr id="32" name="Rectangle 31"/>
            <p:cNvSpPr/>
            <p:nvPr/>
          </p:nvSpPr>
          <p:spPr bwMode="auto">
            <a:xfrm>
              <a:off x="5321647" y="3806205"/>
              <a:ext cx="1516785" cy="1256884"/>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Android platform services</a:t>
              </a:r>
            </a:p>
          </p:txBody>
        </p:sp>
        <p:sp>
          <p:nvSpPr>
            <p:cNvPr id="33" name="Rectangle 32"/>
            <p:cNvSpPr/>
            <p:nvPr/>
          </p:nvSpPr>
          <p:spPr bwMode="auto">
            <a:xfrm>
              <a:off x="7022751" y="3806205"/>
              <a:ext cx="1516785" cy="1256884"/>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Windows platform services</a:t>
              </a:r>
            </a:p>
          </p:txBody>
        </p:sp>
        <p:pic>
          <p:nvPicPr>
            <p:cNvPr id="35" name="Picture 34"/>
            <p:cNvPicPr>
              <a:picLocks noChangeAspect="1"/>
            </p:cNvPicPr>
            <p:nvPr/>
          </p:nvPicPr>
          <p:blipFill>
            <a:blip r:embed="rId3"/>
            <a:stretch>
              <a:fillRect/>
            </a:stretch>
          </p:blipFill>
          <p:spPr>
            <a:xfrm>
              <a:off x="7527735" y="1866445"/>
              <a:ext cx="506816" cy="502166"/>
            </a:xfrm>
            <a:prstGeom prst="rect">
              <a:avLst/>
            </a:prstGeom>
          </p:spPr>
        </p:pic>
        <p:pic>
          <p:nvPicPr>
            <p:cNvPr id="36" name="Picture 35"/>
            <p:cNvPicPr>
              <a:picLocks noChangeAspect="1"/>
            </p:cNvPicPr>
            <p:nvPr/>
          </p:nvPicPr>
          <p:blipFill>
            <a:blip r:embed="rId4"/>
            <a:stretch>
              <a:fillRect/>
            </a:stretch>
          </p:blipFill>
          <p:spPr>
            <a:xfrm>
              <a:off x="5832328" y="1807012"/>
              <a:ext cx="527343" cy="621033"/>
            </a:xfrm>
            <a:prstGeom prst="rect">
              <a:avLst/>
            </a:prstGeom>
          </p:spPr>
        </p:pic>
        <p:pic>
          <p:nvPicPr>
            <p:cNvPr id="37" name="Picture 36"/>
            <p:cNvPicPr>
              <a:picLocks noChangeAspect="1"/>
            </p:cNvPicPr>
            <p:nvPr/>
          </p:nvPicPr>
          <p:blipFill>
            <a:blip r:embed="rId5"/>
            <a:stretch>
              <a:fillRect/>
            </a:stretch>
          </p:blipFill>
          <p:spPr>
            <a:xfrm>
              <a:off x="4124524" y="1851955"/>
              <a:ext cx="429604" cy="531147"/>
            </a:xfrm>
            <a:prstGeom prst="rect">
              <a:avLst/>
            </a:prstGeom>
          </p:spPr>
        </p:pic>
      </p:grpSp>
      <p:sp>
        <p:nvSpPr>
          <p:cNvPr id="40" name="Content Placeholder 2"/>
          <p:cNvSpPr>
            <a:spLocks noGrp="1"/>
          </p:cNvSpPr>
          <p:nvPr>
            <p:ph idx="1"/>
          </p:nvPr>
        </p:nvSpPr>
        <p:spPr>
          <a:xfrm>
            <a:off x="838200" y="1825625"/>
            <a:ext cx="4162425" cy="4351338"/>
          </a:xfrm>
        </p:spPr>
        <p:txBody>
          <a:bodyPr>
            <a:normAutofit fontScale="92500"/>
          </a:bodyPr>
          <a:lstStyle/>
          <a:p>
            <a:pPr marL="0" indent="0">
              <a:buNone/>
            </a:pPr>
            <a:r>
              <a:rPr lang="en-US" b="1" dirty="0"/>
              <a:t>Renderers</a:t>
            </a:r>
            <a:br>
              <a:rPr lang="en-US" dirty="0"/>
            </a:br>
            <a:r>
              <a:rPr lang="en-US" dirty="0"/>
              <a:t>Used to style controls at “global” or “class” level</a:t>
            </a:r>
          </a:p>
          <a:p>
            <a:pPr marL="0" indent="0">
              <a:buNone/>
            </a:pPr>
            <a:r>
              <a:rPr lang="en-US" b="1" dirty="0"/>
              <a:t>Effects</a:t>
            </a:r>
            <a:br>
              <a:rPr lang="en-US" b="1" dirty="0"/>
            </a:br>
            <a:r>
              <a:rPr lang="en-US" dirty="0"/>
              <a:t>Used to style controls or apply behavior on a case-by case basis</a:t>
            </a:r>
          </a:p>
          <a:p>
            <a:pPr marL="0" indent="0">
              <a:buNone/>
            </a:pPr>
            <a:r>
              <a:rPr lang="en-US" b="1" dirty="0"/>
              <a:t>Dependency Services</a:t>
            </a:r>
            <a:br>
              <a:rPr lang="en-US" b="1" dirty="0"/>
            </a:br>
            <a:r>
              <a:rPr lang="en-US" dirty="0"/>
              <a:t>Used to “inject” platform-specific services into shared code via an “interface”</a:t>
            </a:r>
          </a:p>
        </p:txBody>
      </p:sp>
    </p:spTree>
    <p:extLst>
      <p:ext uri="{BB962C8B-B14F-4D97-AF65-F5344CB8AC3E}">
        <p14:creationId xmlns:p14="http://schemas.microsoft.com/office/powerpoint/2010/main" val="389559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Renderers</a:t>
            </a:r>
          </a:p>
        </p:txBody>
      </p:sp>
      <p:grpSp>
        <p:nvGrpSpPr>
          <p:cNvPr id="7" name="Group 6"/>
          <p:cNvGrpSpPr/>
          <p:nvPr/>
        </p:nvGrpSpPr>
        <p:grpSpPr>
          <a:xfrm>
            <a:off x="3850820" y="1962947"/>
            <a:ext cx="1516785" cy="3986434"/>
            <a:chOff x="5686869" y="2282656"/>
            <a:chExt cx="1516785" cy="3986434"/>
          </a:xfrm>
        </p:grpSpPr>
        <p:sp>
          <p:nvSpPr>
            <p:cNvPr id="18" name="Rectangle 17"/>
            <p:cNvSpPr/>
            <p:nvPr/>
          </p:nvSpPr>
          <p:spPr bwMode="auto">
            <a:xfrm>
              <a:off x="5686869" y="2282656"/>
              <a:ext cx="1514101" cy="1234107"/>
            </a:xfrm>
            <a:prstGeom prst="rect">
              <a:avLst/>
            </a:prstGeom>
            <a:solidFill>
              <a:srgbClr val="8B60A8">
                <a:alpha val="60000"/>
              </a:srgb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lumMod val="95000"/>
                      <a:lumOff val="5000"/>
                    </a:schemeClr>
                  </a:solidFill>
                  <a:ea typeface="Segoe UI" pitchFamily="34" charset="0"/>
                  <a:cs typeface="Segoe UI" pitchFamily="34" charset="0"/>
                </a:rPr>
                <a:t> Custom Renderer</a:t>
              </a:r>
            </a:p>
          </p:txBody>
        </p:sp>
        <p:sp>
          <p:nvSpPr>
            <p:cNvPr id="19" name="Rectangle 18"/>
            <p:cNvSpPr/>
            <p:nvPr/>
          </p:nvSpPr>
          <p:spPr bwMode="auto">
            <a:xfrm>
              <a:off x="5686869" y="3646026"/>
              <a:ext cx="1516785" cy="1256884"/>
            </a:xfrm>
            <a:prstGeom prst="rect">
              <a:avLst/>
            </a:prstGeom>
            <a:solidFill>
              <a:srgbClr val="8DC53E">
                <a:alpha val="60000"/>
              </a:srgb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lumMod val="95000"/>
                      <a:lumOff val="5000"/>
                    </a:schemeClr>
                  </a:solidFill>
                  <a:ea typeface="Segoe UI" pitchFamily="34" charset="0"/>
                  <a:cs typeface="Segoe UI" pitchFamily="34" charset="0"/>
                </a:rPr>
                <a:t> Custom Renderer</a:t>
              </a:r>
            </a:p>
          </p:txBody>
        </p:sp>
        <p:sp>
          <p:nvSpPr>
            <p:cNvPr id="20" name="Rectangle 19"/>
            <p:cNvSpPr/>
            <p:nvPr/>
          </p:nvSpPr>
          <p:spPr bwMode="auto">
            <a:xfrm>
              <a:off x="5686869" y="5012206"/>
              <a:ext cx="1516785" cy="1256884"/>
            </a:xfrm>
            <a:prstGeom prst="rect">
              <a:avLst/>
            </a:prstGeom>
            <a:solidFill>
              <a:srgbClr val="01AEF2">
                <a:alpha val="60000"/>
              </a:srgb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lumMod val="95000"/>
                      <a:lumOff val="5000"/>
                    </a:schemeClr>
                  </a:solidFill>
                  <a:ea typeface="Segoe UI" pitchFamily="34" charset="0"/>
                  <a:cs typeface="Segoe UI" pitchFamily="34" charset="0"/>
                </a:rPr>
                <a:t> Custom Renderer</a:t>
              </a:r>
            </a:p>
          </p:txBody>
        </p:sp>
      </p:grpSp>
      <p:grpSp>
        <p:nvGrpSpPr>
          <p:cNvPr id="6" name="Group 5"/>
          <p:cNvGrpSpPr/>
          <p:nvPr/>
        </p:nvGrpSpPr>
        <p:grpSpPr>
          <a:xfrm>
            <a:off x="8187552" y="2504550"/>
            <a:ext cx="2295663" cy="2843267"/>
            <a:chOff x="8781910" y="2797381"/>
            <a:chExt cx="2295663" cy="2843267"/>
          </a:xfrm>
        </p:grpSpPr>
        <p:sp>
          <p:nvSpPr>
            <p:cNvPr id="42" name="Rectangle 41"/>
            <p:cNvSpPr/>
            <p:nvPr/>
          </p:nvSpPr>
          <p:spPr bwMode="auto">
            <a:xfrm>
              <a:off x="8781910" y="2797381"/>
              <a:ext cx="2295663" cy="313718"/>
            </a:xfrm>
            <a:prstGeom prst="rect">
              <a:avLst/>
            </a:prstGeom>
            <a:solidFill>
              <a:srgbClr val="D90000"/>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p:cNvSpPr/>
            <p:nvPr/>
          </p:nvSpPr>
          <p:spPr bwMode="auto">
            <a:xfrm>
              <a:off x="8781910" y="5326930"/>
              <a:ext cx="2295663" cy="313718"/>
            </a:xfrm>
            <a:prstGeom prst="rect">
              <a:avLst/>
            </a:prstGeom>
            <a:solidFill>
              <a:srgbClr val="D90000"/>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Rectangle 37"/>
            <p:cNvSpPr/>
            <p:nvPr/>
          </p:nvSpPr>
          <p:spPr bwMode="auto">
            <a:xfrm>
              <a:off x="8781910" y="4062156"/>
              <a:ext cx="2295663" cy="313718"/>
            </a:xfrm>
            <a:prstGeom prst="rect">
              <a:avLst/>
            </a:prstGeom>
            <a:solidFill>
              <a:srgbClr val="D90000"/>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 name="Group 4"/>
          <p:cNvGrpSpPr/>
          <p:nvPr/>
        </p:nvGrpSpPr>
        <p:grpSpPr>
          <a:xfrm>
            <a:off x="1378673" y="2606879"/>
            <a:ext cx="1667013" cy="2638610"/>
            <a:chOff x="2914511" y="2899709"/>
            <a:chExt cx="1667013" cy="2638610"/>
          </a:xfrm>
        </p:grpSpPr>
        <p:sp>
          <p:nvSpPr>
            <p:cNvPr id="21" name="Rectangle 20"/>
            <p:cNvSpPr/>
            <p:nvPr/>
          </p:nvSpPr>
          <p:spPr bwMode="auto">
            <a:xfrm>
              <a:off x="2914511" y="2899709"/>
              <a:ext cx="1667013" cy="109061"/>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2914511" y="5429258"/>
              <a:ext cx="1667013" cy="109061"/>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p:cNvSpPr/>
            <p:nvPr/>
          </p:nvSpPr>
          <p:spPr bwMode="auto">
            <a:xfrm>
              <a:off x="2914511" y="4164484"/>
              <a:ext cx="1667013" cy="109061"/>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5" name="Rectangle 24"/>
          <p:cNvSpPr/>
          <p:nvPr/>
        </p:nvSpPr>
        <p:spPr>
          <a:xfrm>
            <a:off x="6172741" y="1962947"/>
            <a:ext cx="1209676" cy="3970193"/>
          </a:xfrm>
          <a:prstGeom prst="rect">
            <a:avLst/>
          </a:prstGeom>
          <a:solidFill>
            <a:srgbClr val="657D9D"/>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atin typeface="Segoe UI" panose="020B0502040204020203" pitchFamily="34" charset="0"/>
                <a:cs typeface="Segoe UI" panose="020B0502040204020203" pitchFamily="34" charset="0"/>
              </a:rPr>
              <a:t>Shared UI</a:t>
            </a:r>
            <a:br>
              <a:rPr lang="en-US" sz="1600" dirty="0">
                <a:latin typeface="Segoe UI" panose="020B0502040204020203" pitchFamily="34" charset="0"/>
                <a:cs typeface="Segoe UI" panose="020B0502040204020203" pitchFamily="34" charset="0"/>
              </a:rPr>
            </a:br>
            <a:r>
              <a:rPr lang="en-US" sz="1600" dirty="0">
                <a:latin typeface="Segoe UI" panose="020B0502040204020203" pitchFamily="34" charset="0"/>
                <a:cs typeface="Segoe UI" panose="020B0502040204020203" pitchFamily="34" charset="0"/>
              </a:rPr>
              <a:t>(XAML)</a:t>
            </a:r>
          </a:p>
        </p:txBody>
      </p:sp>
      <p:sp>
        <p:nvSpPr>
          <p:cNvPr id="26" name="Arrow: Left 25"/>
          <p:cNvSpPr/>
          <p:nvPr/>
        </p:nvSpPr>
        <p:spPr bwMode="auto">
          <a:xfrm flipH="1">
            <a:off x="3182654" y="3636455"/>
            <a:ext cx="531198" cy="57945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Arrow: Left 26"/>
          <p:cNvSpPr/>
          <p:nvPr/>
        </p:nvSpPr>
        <p:spPr bwMode="auto">
          <a:xfrm flipH="1">
            <a:off x="5504574" y="3636455"/>
            <a:ext cx="531198" cy="57945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Arrow: Left 28"/>
          <p:cNvSpPr/>
          <p:nvPr/>
        </p:nvSpPr>
        <p:spPr bwMode="auto">
          <a:xfrm flipH="1">
            <a:off x="7519386" y="3658314"/>
            <a:ext cx="531198" cy="57945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4343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 Renderer</a:t>
            </a:r>
          </a:p>
        </p:txBody>
      </p:sp>
      <p:sp>
        <p:nvSpPr>
          <p:cNvPr id="3" name="Content Placeholder 2"/>
          <p:cNvSpPr>
            <a:spLocks noGrp="1"/>
          </p:cNvSpPr>
          <p:nvPr>
            <p:ph idx="1"/>
          </p:nvPr>
        </p:nvSpPr>
        <p:spPr>
          <a:xfrm>
            <a:off x="838201" y="1825625"/>
            <a:ext cx="3848100" cy="4351338"/>
          </a:xfrm>
        </p:spPr>
        <p:txBody>
          <a:bodyPr/>
          <a:lstStyle/>
          <a:p>
            <a:r>
              <a:rPr lang="en-US" dirty="0"/>
              <a:t>Create a class in each supported platform-specific project</a:t>
            </a:r>
          </a:p>
          <a:p>
            <a:r>
              <a:rPr lang="en-US" dirty="0"/>
              <a:t>Write platform-specific code in each project</a:t>
            </a:r>
          </a:p>
          <a:p>
            <a:r>
              <a:rPr lang="en-US" dirty="0"/>
              <a:t>Target a specific parent class type</a:t>
            </a:r>
          </a:p>
          <a:p>
            <a:r>
              <a:rPr lang="en-US" dirty="0"/>
              <a:t>Programmatically export the renderer</a:t>
            </a:r>
          </a:p>
        </p:txBody>
      </p:sp>
      <p:sp>
        <p:nvSpPr>
          <p:cNvPr id="5" name="TextBox 4"/>
          <p:cNvSpPr txBox="1"/>
          <p:nvPr/>
        </p:nvSpPr>
        <p:spPr>
          <a:xfrm>
            <a:off x="5172076" y="2206635"/>
            <a:ext cx="6095999" cy="3293209"/>
          </a:xfrm>
          <a:prstGeom prst="rect">
            <a:avLst/>
          </a:prstGeom>
          <a:solidFill>
            <a:schemeClr val="bg2"/>
          </a:solidFill>
          <a:ln>
            <a:solidFill>
              <a:schemeClr val="bg2">
                <a:lumMod val="75000"/>
              </a:schemeClr>
            </a:solidFill>
          </a:ln>
        </p:spPr>
        <p:txBody>
          <a:bodyPr wrap="square" rtlCol="0">
            <a:spAutoFit/>
          </a:bodyPr>
          <a:lstStyle/>
          <a:p>
            <a:r>
              <a:rPr lang="en-US" sz="1600" dirty="0">
                <a:latin typeface="Consolas" panose="020B0609020204030204" pitchFamily="49" charset="0"/>
              </a:rPr>
              <a:t>[assembly: </a:t>
            </a:r>
            <a:r>
              <a:rPr lang="en-US" sz="1600" b="1" dirty="0" err="1">
                <a:latin typeface="Consolas" panose="020B0609020204030204" pitchFamily="49" charset="0"/>
              </a:rPr>
              <a:t>ExportRenderer</a:t>
            </a:r>
            <a:r>
              <a:rPr lang="en-US" sz="1600" dirty="0">
                <a:latin typeface="Consolas" panose="020B0609020204030204" pitchFamily="49" charset="0"/>
              </a:rPr>
              <a:t>(</a:t>
            </a:r>
            <a:r>
              <a:rPr lang="en-US" sz="1600" dirty="0" err="1">
                <a:latin typeface="Consolas" panose="020B0609020204030204" pitchFamily="49" charset="0"/>
              </a:rPr>
              <a:t>typeof</a:t>
            </a:r>
            <a:r>
              <a:rPr lang="en-US" sz="1600" dirty="0">
                <a:latin typeface="Consolas" panose="020B0609020204030204" pitchFamily="49" charset="0"/>
              </a:rPr>
              <a:t>(</a:t>
            </a:r>
            <a:r>
              <a:rPr lang="en-US" sz="1600" dirty="0" err="1">
                <a:latin typeface="Consolas" panose="020B0609020204030204" pitchFamily="49" charset="0"/>
              </a:rPr>
              <a:t>Xamarin.Forms.</a:t>
            </a:r>
            <a:r>
              <a:rPr lang="en-US" sz="1600" b="1" dirty="0" err="1">
                <a:latin typeface="Consolas" panose="020B0609020204030204" pitchFamily="49" charset="0"/>
              </a:rPr>
              <a:t>ProgressBar</a:t>
            </a:r>
            <a:r>
              <a:rPr lang="en-US" sz="1600" dirty="0">
                <a:latin typeface="Consolas" panose="020B0609020204030204" pitchFamily="49" charset="0"/>
              </a:rPr>
              <a:t>), </a:t>
            </a:r>
            <a:r>
              <a:rPr lang="en-US" sz="1600" dirty="0" err="1">
                <a:latin typeface="Consolas" panose="020B0609020204030204" pitchFamily="49" charset="0"/>
              </a:rPr>
              <a:t>typeof</a:t>
            </a:r>
            <a:r>
              <a:rPr lang="en-US" sz="1600" dirty="0">
                <a:latin typeface="Consolas" panose="020B0609020204030204" pitchFamily="49" charset="0"/>
              </a:rPr>
              <a:t>(</a:t>
            </a:r>
            <a:r>
              <a:rPr lang="en-US" sz="1600" b="1" dirty="0" err="1">
                <a:latin typeface="Consolas" panose="020B0609020204030204" pitchFamily="49" charset="0"/>
              </a:rPr>
              <a:t>FuelRenderer</a:t>
            </a:r>
            <a:r>
              <a:rPr lang="en-US" sz="1600" dirty="0">
                <a:latin typeface="Consolas" panose="020B0609020204030204" pitchFamily="49" charset="0"/>
              </a:rPr>
              <a:t>))]</a:t>
            </a:r>
          </a:p>
          <a:p>
            <a:r>
              <a:rPr lang="en-US" sz="1600" dirty="0">
                <a:latin typeface="Consolas" panose="020B0609020204030204" pitchFamily="49" charset="0"/>
              </a:rPr>
              <a:t>namespace </a:t>
            </a:r>
            <a:r>
              <a:rPr lang="en-US" sz="1600" dirty="0" err="1">
                <a:latin typeface="Consolas" panose="020B0609020204030204" pitchFamily="49" charset="0"/>
              </a:rPr>
              <a:t>DroneLander.Droid.Renderers</a:t>
            </a:r>
            <a:endParaRPr lang="en-US" sz="1600" dirty="0">
              <a:latin typeface="Consolas" panose="020B0609020204030204" pitchFamily="49" charset="0"/>
            </a:endParaRPr>
          </a:p>
          <a:p>
            <a:r>
              <a:rPr lang="en-US" sz="1600" dirty="0">
                <a:latin typeface="Consolas" panose="020B0609020204030204" pitchFamily="49" charset="0"/>
              </a:rPr>
              <a:t>{</a:t>
            </a:r>
          </a:p>
          <a:p>
            <a:r>
              <a:rPr lang="en-US" sz="1600" dirty="0">
                <a:latin typeface="Consolas" panose="020B0609020204030204" pitchFamily="49" charset="0"/>
              </a:rPr>
              <a:t>    public class </a:t>
            </a:r>
            <a:r>
              <a:rPr lang="en-US" sz="1600" dirty="0" err="1">
                <a:latin typeface="Consolas" panose="020B0609020204030204" pitchFamily="49" charset="0"/>
              </a:rPr>
              <a:t>FuelRenderer</a:t>
            </a:r>
            <a:r>
              <a:rPr lang="en-US" sz="1600" dirty="0">
                <a:latin typeface="Consolas" panose="020B0609020204030204" pitchFamily="49" charset="0"/>
              </a:rPr>
              <a:t> : </a:t>
            </a:r>
            <a:r>
              <a:rPr lang="en-US" sz="1600" dirty="0" err="1">
                <a:latin typeface="Consolas" panose="020B0609020204030204" pitchFamily="49" charset="0"/>
              </a:rPr>
              <a:t>ProgressBarRenderer</a:t>
            </a:r>
            <a:endParaRPr lang="en-US" sz="1600" dirty="0">
              <a:latin typeface="Consolas" panose="020B0609020204030204" pitchFamily="49" charset="0"/>
            </a:endParaRP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a:t>
            </a:r>
          </a:p>
        </p:txBody>
      </p:sp>
    </p:spTree>
    <p:extLst>
      <p:ext uri="{BB962C8B-B14F-4D97-AF65-F5344CB8AC3E}">
        <p14:creationId xmlns:p14="http://schemas.microsoft.com/office/powerpoint/2010/main" val="273260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a:t>
            </a:r>
          </a:p>
        </p:txBody>
      </p:sp>
      <p:grpSp>
        <p:nvGrpSpPr>
          <p:cNvPr id="10" name="Group 9"/>
          <p:cNvGrpSpPr/>
          <p:nvPr/>
        </p:nvGrpSpPr>
        <p:grpSpPr>
          <a:xfrm>
            <a:off x="5286291" y="2096789"/>
            <a:ext cx="5592763" cy="3222232"/>
            <a:chOff x="4922837" y="2278062"/>
            <a:chExt cx="6538071" cy="3766865"/>
          </a:xfrm>
        </p:grpSpPr>
        <p:sp>
          <p:nvSpPr>
            <p:cNvPr id="11" name="Rectangle 10"/>
            <p:cNvSpPr/>
            <p:nvPr/>
          </p:nvSpPr>
          <p:spPr bwMode="auto">
            <a:xfrm>
              <a:off x="4922837" y="2278062"/>
              <a:ext cx="6538071" cy="702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a:t>
              </a:r>
            </a:p>
          </p:txBody>
        </p:sp>
        <p:grpSp>
          <p:nvGrpSpPr>
            <p:cNvPr id="18" name="Group 17"/>
            <p:cNvGrpSpPr/>
            <p:nvPr/>
          </p:nvGrpSpPr>
          <p:grpSpPr>
            <a:xfrm>
              <a:off x="4922837" y="3160229"/>
              <a:ext cx="6538071" cy="2884698"/>
              <a:chOff x="5093537" y="3459160"/>
              <a:chExt cx="6538071" cy="2884698"/>
            </a:xfrm>
          </p:grpSpPr>
          <p:grpSp>
            <p:nvGrpSpPr>
              <p:cNvPr id="19" name="Group 18"/>
              <p:cNvGrpSpPr/>
              <p:nvPr/>
            </p:nvGrpSpPr>
            <p:grpSpPr>
              <a:xfrm>
                <a:off x="5093537" y="3459160"/>
                <a:ext cx="6538071" cy="838201"/>
                <a:chOff x="5093537" y="3459160"/>
                <a:chExt cx="6538071" cy="838201"/>
              </a:xfrm>
            </p:grpSpPr>
            <p:sp>
              <p:nvSpPr>
                <p:cNvPr id="28" name="Rectangle 27"/>
                <p:cNvSpPr/>
                <p:nvPr/>
              </p:nvSpPr>
              <p:spPr bwMode="auto">
                <a:xfrm>
                  <a:off x="5093537" y="3459160"/>
                  <a:ext cx="2075408" cy="838201"/>
                </a:xfrm>
                <a:prstGeom prst="rect">
                  <a:avLst/>
                </a:prstGeom>
                <a:solidFill>
                  <a:srgbClr val="8B60A8"/>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Effect (iOS)</a:t>
                  </a:r>
                </a:p>
              </p:txBody>
            </p:sp>
            <p:sp>
              <p:nvSpPr>
                <p:cNvPr id="29" name="Rectangle 28"/>
                <p:cNvSpPr/>
                <p:nvPr/>
              </p:nvSpPr>
              <p:spPr bwMode="auto">
                <a:xfrm>
                  <a:off x="7317462" y="3459160"/>
                  <a:ext cx="2082814" cy="838201"/>
                </a:xfrm>
                <a:prstGeom prst="rect">
                  <a:avLst/>
                </a:prstGeom>
                <a:solidFill>
                  <a:srgbClr val="8DC53E"/>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Effect (Android)</a:t>
                  </a:r>
                </a:p>
              </p:txBody>
            </p:sp>
            <p:sp>
              <p:nvSpPr>
                <p:cNvPr id="30" name="Rectangle 29"/>
                <p:cNvSpPr/>
                <p:nvPr/>
              </p:nvSpPr>
              <p:spPr bwMode="auto">
                <a:xfrm>
                  <a:off x="9548794" y="3459160"/>
                  <a:ext cx="2082814" cy="838201"/>
                </a:xfrm>
                <a:prstGeom prst="rect">
                  <a:avLst/>
                </a:prstGeom>
                <a:solidFill>
                  <a:srgbClr val="01AEF2"/>
                </a:solid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Effect (Windows)</a:t>
                  </a:r>
                </a:p>
              </p:txBody>
            </p:sp>
          </p:grpSp>
          <p:grpSp>
            <p:nvGrpSpPr>
              <p:cNvPr id="20" name="Group 19"/>
              <p:cNvGrpSpPr/>
              <p:nvPr/>
            </p:nvGrpSpPr>
            <p:grpSpPr>
              <a:xfrm>
                <a:off x="5093537" y="5505657"/>
                <a:ext cx="6538071" cy="838201"/>
                <a:chOff x="5093537" y="5505657"/>
                <a:chExt cx="6538071" cy="838201"/>
              </a:xfrm>
            </p:grpSpPr>
            <p:sp>
              <p:nvSpPr>
                <p:cNvPr id="25" name="Rectangle 24"/>
                <p:cNvSpPr/>
                <p:nvPr/>
              </p:nvSpPr>
              <p:spPr bwMode="auto">
                <a:xfrm>
                  <a:off x="7321166" y="5505657"/>
                  <a:ext cx="2082814" cy="838201"/>
                </a:xfrm>
                <a:prstGeom prst="rect">
                  <a:avLst/>
                </a:prstGeom>
                <a:solidFill>
                  <a:schemeClr val="bg1">
                    <a:lumMod val="95000"/>
                  </a:scheme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Xamarin Android assemblies</a:t>
                  </a:r>
                </a:p>
              </p:txBody>
            </p:sp>
            <p:sp>
              <p:nvSpPr>
                <p:cNvPr id="26" name="Rectangle 25"/>
                <p:cNvSpPr/>
                <p:nvPr/>
              </p:nvSpPr>
              <p:spPr bwMode="auto">
                <a:xfrm>
                  <a:off x="9548794" y="5505657"/>
                  <a:ext cx="2082814" cy="838201"/>
                </a:xfrm>
                <a:prstGeom prst="rect">
                  <a:avLst/>
                </a:prstGeom>
                <a:solidFill>
                  <a:schemeClr val="bg1">
                    <a:lumMod val="95000"/>
                  </a:scheme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UWP assemblies</a:t>
                  </a:r>
                </a:p>
              </p:txBody>
            </p:sp>
            <p:sp>
              <p:nvSpPr>
                <p:cNvPr id="27" name="Rectangle 26"/>
                <p:cNvSpPr/>
                <p:nvPr/>
              </p:nvSpPr>
              <p:spPr bwMode="auto">
                <a:xfrm>
                  <a:off x="5093537" y="5505657"/>
                  <a:ext cx="2082814" cy="838201"/>
                </a:xfrm>
                <a:prstGeom prst="rect">
                  <a:avLst/>
                </a:prstGeom>
                <a:solidFill>
                  <a:schemeClr val="bg1">
                    <a:lumMod val="95000"/>
                  </a:scheme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Xamarin iOS assemblies</a:t>
                  </a:r>
                </a:p>
              </p:txBody>
            </p:sp>
          </p:grpSp>
          <p:grpSp>
            <p:nvGrpSpPr>
              <p:cNvPr id="21" name="Group 20"/>
              <p:cNvGrpSpPr/>
              <p:nvPr/>
            </p:nvGrpSpPr>
            <p:grpSpPr>
              <a:xfrm>
                <a:off x="5093537" y="4482409"/>
                <a:ext cx="6538071" cy="838201"/>
                <a:chOff x="5093537" y="4482408"/>
                <a:chExt cx="6538071" cy="838201"/>
              </a:xfrm>
            </p:grpSpPr>
            <p:sp>
              <p:nvSpPr>
                <p:cNvPr id="22" name="Rectangle 21"/>
                <p:cNvSpPr/>
                <p:nvPr/>
              </p:nvSpPr>
              <p:spPr bwMode="auto">
                <a:xfrm>
                  <a:off x="5093537" y="4482408"/>
                  <a:ext cx="2075408" cy="838201"/>
                </a:xfrm>
                <a:prstGeom prst="rect">
                  <a:avLst/>
                </a:prstGeom>
                <a:solidFill>
                  <a:schemeClr val="bg1">
                    <a:lumMod val="85000"/>
                  </a:scheme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Platform Effect</a:t>
                  </a:r>
                </a:p>
              </p:txBody>
            </p:sp>
            <p:sp>
              <p:nvSpPr>
                <p:cNvPr id="23" name="Rectangle 22"/>
                <p:cNvSpPr/>
                <p:nvPr/>
              </p:nvSpPr>
              <p:spPr bwMode="auto">
                <a:xfrm>
                  <a:off x="7317462" y="4482408"/>
                  <a:ext cx="2082814" cy="838201"/>
                </a:xfrm>
                <a:prstGeom prst="rect">
                  <a:avLst/>
                </a:prstGeom>
                <a:solidFill>
                  <a:schemeClr val="bg1">
                    <a:lumMod val="85000"/>
                  </a:scheme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Platform Effect</a:t>
                  </a:r>
                </a:p>
              </p:txBody>
            </p:sp>
            <p:sp>
              <p:nvSpPr>
                <p:cNvPr id="24" name="Rectangle 23"/>
                <p:cNvSpPr/>
                <p:nvPr/>
              </p:nvSpPr>
              <p:spPr bwMode="auto">
                <a:xfrm>
                  <a:off x="9548794" y="4482408"/>
                  <a:ext cx="2082814" cy="838201"/>
                </a:xfrm>
                <a:prstGeom prst="rect">
                  <a:avLst/>
                </a:prstGeom>
                <a:solidFill>
                  <a:schemeClr val="bg1">
                    <a:lumMod val="85000"/>
                  </a:schemeClr>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Platform Effect</a:t>
                  </a:r>
                </a:p>
              </p:txBody>
            </p:sp>
          </p:grpSp>
        </p:grpSp>
      </p:grpSp>
      <p:sp>
        <p:nvSpPr>
          <p:cNvPr id="31" name="Content Placeholder 2"/>
          <p:cNvSpPr>
            <a:spLocks noGrp="1"/>
          </p:cNvSpPr>
          <p:nvPr>
            <p:ph idx="1"/>
          </p:nvPr>
        </p:nvSpPr>
        <p:spPr>
          <a:xfrm>
            <a:off x="838200" y="1825625"/>
            <a:ext cx="4029075" cy="4351338"/>
          </a:xfrm>
        </p:spPr>
        <p:txBody>
          <a:bodyPr>
            <a:normAutofit fontScale="85000" lnSpcReduction="20000"/>
          </a:bodyPr>
          <a:lstStyle/>
          <a:p>
            <a:r>
              <a:rPr lang="en-US" dirty="0"/>
              <a:t>An </a:t>
            </a:r>
            <a:r>
              <a:rPr lang="en-US" b="1" dirty="0"/>
              <a:t>effect</a:t>
            </a:r>
            <a:r>
              <a:rPr lang="en-US" dirty="0"/>
              <a:t> is recommended when changing the properties of a platform-specific control will achieve the desired result.</a:t>
            </a:r>
          </a:p>
          <a:p>
            <a:r>
              <a:rPr lang="en-US" dirty="0"/>
              <a:t>A </a:t>
            </a:r>
            <a:r>
              <a:rPr lang="en-US" b="1" dirty="0"/>
              <a:t>custom renderer </a:t>
            </a:r>
            <a:r>
              <a:rPr lang="en-US" dirty="0"/>
              <a:t>is required when there's a need to override methods of a platform-specific control.</a:t>
            </a:r>
          </a:p>
          <a:p>
            <a:r>
              <a:rPr lang="en-US" dirty="0"/>
              <a:t>A </a:t>
            </a:r>
            <a:r>
              <a:rPr lang="en-US" b="1" dirty="0"/>
              <a:t>custom renderer </a:t>
            </a:r>
            <a:r>
              <a:rPr lang="en-US" dirty="0"/>
              <a:t>is required when there's a need to replace the platform-specific control that implements a Xamarin Forms control.</a:t>
            </a:r>
          </a:p>
        </p:txBody>
      </p:sp>
    </p:spTree>
    <p:extLst>
      <p:ext uri="{BB962C8B-B14F-4D97-AF65-F5344CB8AC3E}">
        <p14:creationId xmlns:p14="http://schemas.microsoft.com/office/powerpoint/2010/main" val="2708104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an Effect</a:t>
            </a:r>
          </a:p>
        </p:txBody>
      </p:sp>
      <p:sp>
        <p:nvSpPr>
          <p:cNvPr id="6" name="Content Placeholder 2"/>
          <p:cNvSpPr>
            <a:spLocks noGrp="1"/>
          </p:cNvSpPr>
          <p:nvPr>
            <p:ph idx="1"/>
          </p:nvPr>
        </p:nvSpPr>
        <p:spPr>
          <a:xfrm>
            <a:off x="838201" y="1825625"/>
            <a:ext cx="3848100" cy="4351338"/>
          </a:xfrm>
        </p:spPr>
        <p:txBody>
          <a:bodyPr>
            <a:normAutofit fontScale="92500" lnSpcReduction="10000"/>
          </a:bodyPr>
          <a:lstStyle/>
          <a:p>
            <a:r>
              <a:rPr lang="en-US" dirty="0"/>
              <a:t>Create a class in each supported platform-specific project</a:t>
            </a:r>
          </a:p>
          <a:p>
            <a:r>
              <a:rPr lang="en-US" dirty="0"/>
              <a:t>Write platform-specific code in each project</a:t>
            </a:r>
          </a:p>
          <a:p>
            <a:r>
              <a:rPr lang="en-US" dirty="0"/>
              <a:t>Inherit the </a:t>
            </a:r>
            <a:r>
              <a:rPr lang="en-US" dirty="0" err="1"/>
              <a:t>PlatformEffect</a:t>
            </a:r>
            <a:r>
              <a:rPr lang="en-US" dirty="0"/>
              <a:t> interface</a:t>
            </a:r>
          </a:p>
          <a:p>
            <a:r>
              <a:rPr lang="en-US" dirty="0"/>
              <a:t>Target a specific group name</a:t>
            </a:r>
          </a:p>
          <a:p>
            <a:r>
              <a:rPr lang="en-US" dirty="0"/>
              <a:t>Programmatically export the effect</a:t>
            </a:r>
          </a:p>
        </p:txBody>
      </p:sp>
      <p:sp>
        <p:nvSpPr>
          <p:cNvPr id="7" name="TextBox 6"/>
          <p:cNvSpPr txBox="1"/>
          <p:nvPr/>
        </p:nvSpPr>
        <p:spPr>
          <a:xfrm>
            <a:off x="5172076" y="2206635"/>
            <a:ext cx="6095999" cy="3046988"/>
          </a:xfrm>
          <a:prstGeom prst="rect">
            <a:avLst/>
          </a:prstGeom>
          <a:solidFill>
            <a:schemeClr val="bg2"/>
          </a:solidFill>
          <a:ln>
            <a:solidFill>
              <a:schemeClr val="bg2">
                <a:lumMod val="75000"/>
              </a:schemeClr>
            </a:solidFill>
          </a:ln>
        </p:spPr>
        <p:txBody>
          <a:bodyPr wrap="square" rtlCol="0">
            <a:spAutoFit/>
          </a:bodyPr>
          <a:lstStyle/>
          <a:p>
            <a:r>
              <a:rPr lang="en-US" sz="1600" dirty="0">
                <a:latin typeface="Consolas" panose="020B0609020204030204" pitchFamily="49" charset="0"/>
              </a:rPr>
              <a:t>[assembly: </a:t>
            </a:r>
            <a:r>
              <a:rPr lang="en-US" sz="1600" b="1" dirty="0" err="1">
                <a:latin typeface="Consolas" panose="020B0609020204030204" pitchFamily="49" charset="0"/>
              </a:rPr>
              <a:t>ResolutionGroupName</a:t>
            </a:r>
            <a:r>
              <a:rPr lang="en-US" sz="1600" dirty="0">
                <a:latin typeface="Consolas" panose="020B0609020204030204" pitchFamily="49" charset="0"/>
              </a:rPr>
              <a:t>("Xamarin")]</a:t>
            </a:r>
          </a:p>
          <a:p>
            <a:r>
              <a:rPr lang="en-US" sz="1600" dirty="0">
                <a:latin typeface="Consolas" panose="020B0609020204030204" pitchFamily="49" charset="0"/>
              </a:rPr>
              <a:t>[assembly: </a:t>
            </a:r>
            <a:r>
              <a:rPr lang="en-US" sz="1600" b="1" dirty="0" err="1">
                <a:latin typeface="Consolas" panose="020B0609020204030204" pitchFamily="49" charset="0"/>
              </a:rPr>
              <a:t>ExportEffect</a:t>
            </a:r>
            <a:r>
              <a:rPr lang="en-US" sz="1600" dirty="0">
                <a:latin typeface="Consolas" panose="020B0609020204030204" pitchFamily="49" charset="0"/>
              </a:rPr>
              <a:t>(</a:t>
            </a:r>
            <a:r>
              <a:rPr lang="en-US" sz="1600" dirty="0" err="1">
                <a:latin typeface="Consolas" panose="020B0609020204030204" pitchFamily="49" charset="0"/>
              </a:rPr>
              <a:t>typeof</a:t>
            </a:r>
            <a:r>
              <a:rPr lang="en-US" sz="1600" dirty="0">
                <a:latin typeface="Consolas" panose="020B0609020204030204" pitchFamily="49" charset="0"/>
              </a:rPr>
              <a:t>(</a:t>
            </a:r>
            <a:r>
              <a:rPr lang="en-US" sz="1600" dirty="0" err="1">
                <a:latin typeface="Consolas" panose="020B0609020204030204" pitchFamily="49" charset="0"/>
              </a:rPr>
              <a:t>DroneLander.Droid.DigitalFontEffect</a:t>
            </a:r>
            <a:r>
              <a:rPr lang="en-US" sz="1600" dirty="0">
                <a:latin typeface="Consolas" panose="020B0609020204030204" pitchFamily="49" charset="0"/>
              </a:rPr>
              <a:t>), "</a:t>
            </a:r>
            <a:r>
              <a:rPr lang="en-US" sz="1600" dirty="0" err="1">
                <a:latin typeface="Consolas" panose="020B0609020204030204" pitchFamily="49" charset="0"/>
              </a:rPr>
              <a:t>FontEffect</a:t>
            </a:r>
            <a:r>
              <a:rPr lang="en-US" sz="1600" dirty="0">
                <a:latin typeface="Consolas" panose="020B0609020204030204" pitchFamily="49" charset="0"/>
              </a:rPr>
              <a:t>")]</a:t>
            </a:r>
          </a:p>
          <a:p>
            <a:r>
              <a:rPr lang="en-US" sz="1600" dirty="0">
                <a:latin typeface="Consolas" panose="020B0609020204030204" pitchFamily="49" charset="0"/>
              </a:rPr>
              <a:t>namespace </a:t>
            </a:r>
            <a:r>
              <a:rPr lang="en-US" sz="1600" dirty="0" err="1">
                <a:latin typeface="Consolas" panose="020B0609020204030204" pitchFamily="49" charset="0"/>
              </a:rPr>
              <a:t>DroneLander.Droid</a:t>
            </a:r>
            <a:endParaRPr lang="en-US" sz="1600" dirty="0">
              <a:latin typeface="Consolas" panose="020B0609020204030204" pitchFamily="49" charset="0"/>
            </a:endParaRPr>
          </a:p>
          <a:p>
            <a:r>
              <a:rPr lang="en-US" sz="1600" dirty="0">
                <a:latin typeface="Consolas" panose="020B0609020204030204" pitchFamily="49" charset="0"/>
              </a:rPr>
              <a:t>{</a:t>
            </a:r>
          </a:p>
          <a:p>
            <a:r>
              <a:rPr lang="en-US" sz="1600" dirty="0">
                <a:latin typeface="Consolas" panose="020B0609020204030204" pitchFamily="49" charset="0"/>
              </a:rPr>
              <a:t>    public class </a:t>
            </a:r>
            <a:r>
              <a:rPr lang="en-US" sz="1600" dirty="0" err="1">
                <a:latin typeface="Consolas" panose="020B0609020204030204" pitchFamily="49" charset="0"/>
              </a:rPr>
              <a:t>DigitalFontEffect</a:t>
            </a:r>
            <a:r>
              <a:rPr lang="en-US" sz="1600" dirty="0">
                <a:latin typeface="Consolas" panose="020B0609020204030204" pitchFamily="49" charset="0"/>
              </a:rPr>
              <a:t> : </a:t>
            </a:r>
            <a:r>
              <a:rPr lang="en-US" sz="1600" b="1" dirty="0" err="1">
                <a:latin typeface="Consolas" panose="020B0609020204030204" pitchFamily="49" charset="0"/>
              </a:rPr>
              <a:t>PlatformEffect</a:t>
            </a:r>
            <a:endParaRPr lang="en-US" sz="1600" b="1" dirty="0">
              <a:latin typeface="Consolas" panose="020B0609020204030204" pitchFamily="49" charset="0"/>
            </a:endParaRP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    </a:t>
            </a:r>
          </a:p>
          <a:p>
            <a:r>
              <a:rPr lang="en-US" sz="1600" dirty="0">
                <a:latin typeface="Consolas" panose="020B0609020204030204" pitchFamily="49" charset="0"/>
              </a:rPr>
              <a:t>     }</a:t>
            </a:r>
          </a:p>
        </p:txBody>
      </p:sp>
    </p:spTree>
    <p:extLst>
      <p:ext uri="{BB962C8B-B14F-4D97-AF65-F5344CB8AC3E}">
        <p14:creationId xmlns:p14="http://schemas.microsoft.com/office/powerpoint/2010/main" val="415298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420408" y="3855483"/>
            <a:ext cx="2561752" cy="1639521"/>
          </a:xfrm>
          <a:prstGeom prst="rect">
            <a:avLst/>
          </a:prstGeom>
        </p:spPr>
      </p:pic>
      <p:sp>
        <p:nvSpPr>
          <p:cNvPr id="2" name="Title 1"/>
          <p:cNvSpPr>
            <a:spLocks noGrp="1"/>
          </p:cNvSpPr>
          <p:nvPr>
            <p:ph type="title"/>
          </p:nvPr>
        </p:nvSpPr>
        <p:spPr/>
        <p:txBody>
          <a:bodyPr/>
          <a:lstStyle/>
          <a:p>
            <a:r>
              <a:rPr lang="en-US" dirty="0"/>
              <a:t>Using an Effect</a:t>
            </a:r>
          </a:p>
        </p:txBody>
      </p:sp>
      <p:pic>
        <p:nvPicPr>
          <p:cNvPr id="5" name="Picture 4"/>
          <p:cNvPicPr>
            <a:picLocks noChangeAspect="1"/>
          </p:cNvPicPr>
          <p:nvPr/>
        </p:nvPicPr>
        <p:blipFill rotWithShape="1">
          <a:blip r:embed="rId4"/>
          <a:srcRect b="7725"/>
          <a:stretch/>
        </p:blipFill>
        <p:spPr>
          <a:xfrm>
            <a:off x="5286996" y="3855483"/>
            <a:ext cx="2199342" cy="1639521"/>
          </a:xfrm>
          <a:prstGeom prst="rect">
            <a:avLst/>
          </a:prstGeom>
        </p:spPr>
      </p:pic>
      <p:sp>
        <p:nvSpPr>
          <p:cNvPr id="11" name="Arrow: Left 10"/>
          <p:cNvSpPr/>
          <p:nvPr/>
        </p:nvSpPr>
        <p:spPr bwMode="auto">
          <a:xfrm flipH="1">
            <a:off x="7687774" y="4067969"/>
            <a:ext cx="531198" cy="579458"/>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Content Placeholder 2"/>
          <p:cNvSpPr txBox="1">
            <a:spLocks/>
          </p:cNvSpPr>
          <p:nvPr/>
        </p:nvSpPr>
        <p:spPr>
          <a:xfrm>
            <a:off x="838201" y="1825625"/>
            <a:ext cx="38481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 a class in shared code</a:t>
            </a:r>
          </a:p>
          <a:p>
            <a:r>
              <a:rPr lang="en-US" dirty="0"/>
              <a:t>Inherit from the </a:t>
            </a:r>
            <a:r>
              <a:rPr lang="en-US" dirty="0" err="1"/>
              <a:t>RoutingEffect</a:t>
            </a:r>
            <a:r>
              <a:rPr lang="en-US" dirty="0"/>
              <a:t> class</a:t>
            </a:r>
          </a:p>
          <a:p>
            <a:r>
              <a:rPr lang="en-US" dirty="0"/>
              <a:t>Create a resource in markup to reference the effect</a:t>
            </a:r>
          </a:p>
          <a:p>
            <a:r>
              <a:rPr lang="en-US" dirty="0"/>
              <a:t>Add property to a control to reference the resource</a:t>
            </a:r>
          </a:p>
        </p:txBody>
      </p:sp>
      <p:sp>
        <p:nvSpPr>
          <p:cNvPr id="8" name="Rectangle 7"/>
          <p:cNvSpPr/>
          <p:nvPr/>
        </p:nvSpPr>
        <p:spPr>
          <a:xfrm>
            <a:off x="5448300" y="4105763"/>
            <a:ext cx="733425" cy="361156"/>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610600" y="4091395"/>
            <a:ext cx="733425" cy="361156"/>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005405" y="2072691"/>
            <a:ext cx="6095999" cy="1323439"/>
          </a:xfrm>
          <a:prstGeom prst="rect">
            <a:avLst/>
          </a:prstGeom>
          <a:solidFill>
            <a:schemeClr val="bg2"/>
          </a:solidFill>
          <a:ln>
            <a:solidFill>
              <a:schemeClr val="bg2">
                <a:lumMod val="75000"/>
              </a:schemeClr>
            </a:solidFill>
          </a:ln>
        </p:spPr>
        <p:txBody>
          <a:bodyPr wrap="square" rtlCol="0">
            <a:spAutoFit/>
          </a:bodyPr>
          <a:lstStyle/>
          <a:p>
            <a:r>
              <a:rPr lang="en-US" sz="1600" dirty="0">
                <a:latin typeface="Consolas" panose="020B0609020204030204" pitchFamily="49" charset="0"/>
              </a:rPr>
              <a:t>&lt;Label Style="{</a:t>
            </a:r>
            <a:r>
              <a:rPr lang="en-US" sz="1600" dirty="0" err="1">
                <a:latin typeface="Consolas" panose="020B0609020204030204" pitchFamily="49" charset="0"/>
              </a:rPr>
              <a:t>DynamicResource</a:t>
            </a:r>
            <a:r>
              <a:rPr lang="en-US" sz="1600" dirty="0">
                <a:latin typeface="Consolas" panose="020B0609020204030204" pitchFamily="49" charset="0"/>
              </a:rPr>
              <a:t> </a:t>
            </a:r>
            <a:r>
              <a:rPr lang="en-US" sz="1600" dirty="0" err="1">
                <a:latin typeface="Consolas" panose="020B0609020204030204" pitchFamily="49" charset="0"/>
              </a:rPr>
              <a:t>DisplayLabelStyle</a:t>
            </a:r>
            <a:r>
              <a:rPr lang="en-US" sz="1600" dirty="0">
                <a:latin typeface="Consolas" panose="020B0609020204030204" pitchFamily="49" charset="0"/>
              </a:rPr>
              <a:t>}" </a:t>
            </a:r>
          </a:p>
          <a:p>
            <a:r>
              <a:rPr lang="en-US" sz="1600" dirty="0">
                <a:latin typeface="Consolas" panose="020B0609020204030204" pitchFamily="49" charset="0"/>
              </a:rPr>
              <a:t>                   Text="{Binding Altitude, Converter={</a:t>
            </a:r>
            <a:r>
              <a:rPr lang="en-US" sz="1600" dirty="0" err="1">
                <a:latin typeface="Consolas" panose="020B0609020204030204" pitchFamily="49" charset="0"/>
              </a:rPr>
              <a:t>StaticResource</a:t>
            </a:r>
            <a:r>
              <a:rPr lang="en-US" sz="1600" dirty="0">
                <a:latin typeface="Consolas" panose="020B0609020204030204" pitchFamily="49" charset="0"/>
              </a:rPr>
              <a:t> </a:t>
            </a:r>
            <a:r>
              <a:rPr lang="en-US" sz="1600" dirty="0" err="1">
                <a:latin typeface="Consolas" panose="020B0609020204030204" pitchFamily="49" charset="0"/>
              </a:rPr>
              <a:t>DecimalDisplayConverter</a:t>
            </a:r>
            <a:r>
              <a:rPr lang="en-US" sz="1600" dirty="0">
                <a:latin typeface="Consolas" panose="020B0609020204030204" pitchFamily="49" charset="0"/>
              </a:rPr>
              <a:t>}}" </a:t>
            </a:r>
          </a:p>
          <a:p>
            <a:r>
              <a:rPr lang="en-US" sz="1600" dirty="0">
                <a:latin typeface="Consolas" panose="020B0609020204030204" pitchFamily="49" charset="0"/>
              </a:rPr>
              <a:t>                   </a:t>
            </a:r>
            <a:r>
              <a:rPr lang="en-US" sz="1600" b="1" dirty="0" err="1">
                <a:latin typeface="Consolas" panose="020B0609020204030204" pitchFamily="49" charset="0"/>
              </a:rPr>
              <a:t>local:DigitalFontEffect.FontFileName</a:t>
            </a:r>
            <a:r>
              <a:rPr lang="en-US" sz="1600" b="1" dirty="0">
                <a:latin typeface="Consolas" panose="020B0609020204030204" pitchFamily="49" charset="0"/>
              </a:rPr>
              <a:t>="Consolas" </a:t>
            </a:r>
            <a:r>
              <a:rPr lang="en-US" sz="1600" dirty="0">
                <a:latin typeface="Consolas" panose="020B0609020204030204" pitchFamily="49" charset="0"/>
              </a:rPr>
              <a:t>/&gt;</a:t>
            </a:r>
          </a:p>
        </p:txBody>
      </p:sp>
    </p:spTree>
    <p:extLst>
      <p:ext uri="{BB962C8B-B14F-4D97-AF65-F5344CB8AC3E}">
        <p14:creationId xmlns:p14="http://schemas.microsoft.com/office/powerpoint/2010/main" val="16688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Services</a:t>
            </a:r>
          </a:p>
        </p:txBody>
      </p:sp>
      <p:grpSp>
        <p:nvGrpSpPr>
          <p:cNvPr id="9" name="Group 8"/>
          <p:cNvGrpSpPr/>
          <p:nvPr/>
        </p:nvGrpSpPr>
        <p:grpSpPr>
          <a:xfrm>
            <a:off x="5042349" y="2242419"/>
            <a:ext cx="6167972" cy="3354606"/>
            <a:chOff x="4697299" y="2201862"/>
            <a:chExt cx="6167972" cy="3354606"/>
          </a:xfrm>
        </p:grpSpPr>
        <p:pic>
          <p:nvPicPr>
            <p:cNvPr id="10" name="Picture 9"/>
            <p:cNvPicPr>
              <a:picLocks noChangeAspect="1"/>
            </p:cNvPicPr>
            <p:nvPr/>
          </p:nvPicPr>
          <p:blipFill>
            <a:blip r:embed="rId3"/>
            <a:stretch>
              <a:fillRect/>
            </a:stretch>
          </p:blipFill>
          <p:spPr>
            <a:xfrm>
              <a:off x="5227637" y="2201862"/>
              <a:ext cx="4267200" cy="1538559"/>
            </a:xfrm>
            <a:prstGeom prst="rect">
              <a:avLst/>
            </a:prstGeom>
            <a:ln>
              <a:solidFill>
                <a:schemeClr val="tx1">
                  <a:lumMod val="50000"/>
                </a:schemeClr>
              </a:solidFill>
            </a:ln>
          </p:spPr>
        </p:pic>
        <p:pic>
          <p:nvPicPr>
            <p:cNvPr id="11" name="Picture 10"/>
            <p:cNvPicPr>
              <a:picLocks noChangeAspect="1"/>
            </p:cNvPicPr>
            <p:nvPr/>
          </p:nvPicPr>
          <p:blipFill>
            <a:blip r:embed="rId4"/>
            <a:stretch>
              <a:fillRect/>
            </a:stretch>
          </p:blipFill>
          <p:spPr>
            <a:xfrm>
              <a:off x="7361237" y="2971142"/>
              <a:ext cx="3504034" cy="1826512"/>
            </a:xfrm>
            <a:prstGeom prst="rect">
              <a:avLst/>
            </a:prstGeom>
            <a:ln>
              <a:solidFill>
                <a:schemeClr val="tx1">
                  <a:lumMod val="50000"/>
                </a:schemeClr>
              </a:solidFill>
            </a:ln>
          </p:spPr>
        </p:pic>
        <p:pic>
          <p:nvPicPr>
            <p:cNvPr id="12" name="Picture 11"/>
            <p:cNvPicPr>
              <a:picLocks noChangeAspect="1"/>
            </p:cNvPicPr>
            <p:nvPr/>
          </p:nvPicPr>
          <p:blipFill>
            <a:blip r:embed="rId5"/>
            <a:stretch>
              <a:fillRect/>
            </a:stretch>
          </p:blipFill>
          <p:spPr>
            <a:xfrm>
              <a:off x="4697299" y="3572392"/>
              <a:ext cx="3349738" cy="1984076"/>
            </a:xfrm>
            <a:prstGeom prst="rect">
              <a:avLst/>
            </a:prstGeom>
            <a:ln>
              <a:solidFill>
                <a:schemeClr val="tx1">
                  <a:lumMod val="50000"/>
                </a:schemeClr>
              </a:solidFill>
            </a:ln>
          </p:spPr>
        </p:pic>
        <p:sp>
          <p:nvSpPr>
            <p:cNvPr id="13" name="Oval 12"/>
            <p:cNvSpPr/>
            <p:nvPr/>
          </p:nvSpPr>
          <p:spPr bwMode="auto">
            <a:xfrm>
              <a:off x="9040699" y="2276992"/>
              <a:ext cx="381000" cy="381000"/>
            </a:xfrm>
            <a:prstGeom prst="ellipse">
              <a:avLst/>
            </a:prstGeom>
            <a:solidFill>
              <a:srgbClr val="01AE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10412299" y="3027211"/>
              <a:ext cx="381000" cy="381000"/>
            </a:xfrm>
            <a:prstGeom prst="ellipse">
              <a:avLst/>
            </a:prstGeom>
            <a:solidFill>
              <a:srgbClr val="8DC53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Oval 14"/>
            <p:cNvSpPr/>
            <p:nvPr/>
          </p:nvSpPr>
          <p:spPr bwMode="auto">
            <a:xfrm>
              <a:off x="7592899" y="3648592"/>
              <a:ext cx="381000" cy="381000"/>
            </a:xfrm>
            <a:prstGeom prst="ellipse">
              <a:avLst/>
            </a:prstGeom>
            <a:solidFill>
              <a:srgbClr val="8B60A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6" name="Content Placeholder 2"/>
          <p:cNvSpPr txBox="1">
            <a:spLocks/>
          </p:cNvSpPr>
          <p:nvPr/>
        </p:nvSpPr>
        <p:spPr>
          <a:xfrm>
            <a:off x="838201" y="1825625"/>
            <a:ext cx="38481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Create an interface in shared code that “describes” methods</a:t>
            </a:r>
          </a:p>
          <a:p>
            <a:r>
              <a:rPr lang="en-US" dirty="0"/>
              <a:t>Create an implementation in platform-specific code that contains methods</a:t>
            </a:r>
          </a:p>
          <a:p>
            <a:r>
              <a:rPr lang="en-US" dirty="0"/>
              <a:t>Register the service to be “seen” by shared code</a:t>
            </a:r>
          </a:p>
          <a:p>
            <a:endParaRPr lang="en-US" dirty="0"/>
          </a:p>
        </p:txBody>
      </p:sp>
    </p:spTree>
    <p:extLst>
      <p:ext uri="{BB962C8B-B14F-4D97-AF65-F5344CB8AC3E}">
        <p14:creationId xmlns:p14="http://schemas.microsoft.com/office/powerpoint/2010/main" val="323903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Injection</a:t>
            </a:r>
          </a:p>
        </p:txBody>
      </p:sp>
      <p:grpSp>
        <p:nvGrpSpPr>
          <p:cNvPr id="9" name="Group 8"/>
          <p:cNvGrpSpPr/>
          <p:nvPr/>
        </p:nvGrpSpPr>
        <p:grpSpPr>
          <a:xfrm>
            <a:off x="3197275" y="4648409"/>
            <a:ext cx="5047331" cy="1470025"/>
            <a:chOff x="5303837" y="3002358"/>
            <a:chExt cx="5750470" cy="1674813"/>
          </a:xfrm>
        </p:grpSpPr>
        <p:sp>
          <p:nvSpPr>
            <p:cNvPr id="10" name="Oval 9"/>
            <p:cNvSpPr/>
            <p:nvPr/>
          </p:nvSpPr>
          <p:spPr bwMode="auto">
            <a:xfrm>
              <a:off x="5303837" y="3002358"/>
              <a:ext cx="2414234" cy="1674813"/>
            </a:xfrm>
            <a:prstGeom prst="ellipse">
              <a:avLst/>
            </a:prstGeom>
            <a:solidFill>
              <a:srgbClr val="F2F2F2"/>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client</a:t>
              </a:r>
            </a:p>
          </p:txBody>
        </p:sp>
        <p:sp>
          <p:nvSpPr>
            <p:cNvPr id="11" name="Oval 10"/>
            <p:cNvSpPr/>
            <p:nvPr/>
          </p:nvSpPr>
          <p:spPr bwMode="auto">
            <a:xfrm>
              <a:off x="8732837" y="3002358"/>
              <a:ext cx="2321470" cy="1674813"/>
            </a:xfrm>
            <a:prstGeom prst="ellipse">
              <a:avLst/>
            </a:prstGeom>
            <a:solidFill>
              <a:srgbClr val="F2F2F2"/>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service</a:t>
              </a:r>
            </a:p>
          </p:txBody>
        </p:sp>
        <p:sp>
          <p:nvSpPr>
            <p:cNvPr id="12" name="Arrow: Left 11"/>
            <p:cNvSpPr/>
            <p:nvPr/>
          </p:nvSpPr>
          <p:spPr bwMode="auto">
            <a:xfrm>
              <a:off x="7120554" y="3458764"/>
              <a:ext cx="2209800" cy="7620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INJECTION</a:t>
              </a:r>
            </a:p>
          </p:txBody>
        </p:sp>
      </p:grpSp>
      <p:grpSp>
        <p:nvGrpSpPr>
          <p:cNvPr id="4" name="Group 3"/>
          <p:cNvGrpSpPr/>
          <p:nvPr/>
        </p:nvGrpSpPr>
        <p:grpSpPr>
          <a:xfrm>
            <a:off x="3173964" y="2275342"/>
            <a:ext cx="5047331" cy="1470025"/>
            <a:chOff x="3197275" y="2091287"/>
            <a:chExt cx="5047331" cy="1470025"/>
          </a:xfrm>
        </p:grpSpPr>
        <p:sp>
          <p:nvSpPr>
            <p:cNvPr id="14" name="Oval 13"/>
            <p:cNvSpPr/>
            <p:nvPr/>
          </p:nvSpPr>
          <p:spPr bwMode="auto">
            <a:xfrm>
              <a:off x="3197275" y="2091287"/>
              <a:ext cx="2119033" cy="1470025"/>
            </a:xfrm>
            <a:prstGeom prst="ellipse">
              <a:avLst/>
            </a:prstGeom>
            <a:solidFill>
              <a:srgbClr val="F2F2F2"/>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client</a:t>
              </a:r>
            </a:p>
          </p:txBody>
        </p:sp>
        <p:sp>
          <p:nvSpPr>
            <p:cNvPr id="15" name="Oval 14"/>
            <p:cNvSpPr/>
            <p:nvPr/>
          </p:nvSpPr>
          <p:spPr bwMode="auto">
            <a:xfrm>
              <a:off x="6206994" y="2091287"/>
              <a:ext cx="2037612" cy="1470025"/>
            </a:xfrm>
            <a:prstGeom prst="ellipse">
              <a:avLst/>
            </a:prstGeom>
            <a:solidFill>
              <a:srgbClr val="F2F2F2"/>
            </a:solidFill>
            <a:ln>
              <a:solidFill>
                <a:schemeClr val="tx1">
                  <a:lumMod val="50000"/>
                </a:schemeClr>
              </a:solidFill>
              <a:prstDash val="lg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tx1">
                      <a:lumMod val="50000"/>
                    </a:schemeClr>
                  </a:solidFill>
                  <a:ea typeface="Segoe UI" pitchFamily="34" charset="0"/>
                  <a:cs typeface="Segoe UI" pitchFamily="34" charset="0"/>
                </a:rPr>
                <a:t>service</a:t>
              </a:r>
            </a:p>
          </p:txBody>
        </p:sp>
        <p:sp>
          <p:nvSpPr>
            <p:cNvPr id="16" name="Arrow: Left 15"/>
            <p:cNvSpPr/>
            <p:nvPr/>
          </p:nvSpPr>
          <p:spPr bwMode="auto">
            <a:xfrm flipH="1">
              <a:off x="4885259" y="2491886"/>
              <a:ext cx="1939597" cy="668826"/>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CALL SERVICE</a:t>
              </a:r>
            </a:p>
          </p:txBody>
        </p:sp>
      </p:grpSp>
      <p:sp>
        <p:nvSpPr>
          <p:cNvPr id="17" name="TextBox 16"/>
          <p:cNvSpPr txBox="1"/>
          <p:nvPr/>
        </p:nvSpPr>
        <p:spPr>
          <a:xfrm>
            <a:off x="3197274" y="1735539"/>
            <a:ext cx="5088041" cy="523220"/>
          </a:xfrm>
          <a:prstGeom prst="rect">
            <a:avLst/>
          </a:prstGeom>
          <a:noFill/>
        </p:spPr>
        <p:txBody>
          <a:bodyPr wrap="square" rtlCol="0">
            <a:spAutoFit/>
          </a:bodyPr>
          <a:lstStyle/>
          <a:p>
            <a:pPr algn="ctr"/>
            <a:r>
              <a:rPr lang="en-US" sz="2800" dirty="0">
                <a:solidFill>
                  <a:schemeClr val="tx1">
                    <a:lumMod val="50000"/>
                    <a:lumOff val="50000"/>
                  </a:schemeClr>
                </a:solidFill>
                <a:latin typeface="Segoe UI" panose="020B0502040204020203" pitchFamily="34" charset="0"/>
                <a:cs typeface="Segoe UI" panose="020B0502040204020203" pitchFamily="34" charset="0"/>
              </a:rPr>
              <a:t>Standard Service</a:t>
            </a:r>
          </a:p>
        </p:txBody>
      </p:sp>
      <p:sp>
        <p:nvSpPr>
          <p:cNvPr id="18" name="TextBox 17"/>
          <p:cNvSpPr txBox="1"/>
          <p:nvPr/>
        </p:nvSpPr>
        <p:spPr>
          <a:xfrm>
            <a:off x="3138117" y="4102696"/>
            <a:ext cx="5088041" cy="523220"/>
          </a:xfrm>
          <a:prstGeom prst="rect">
            <a:avLst/>
          </a:prstGeom>
          <a:noFill/>
        </p:spPr>
        <p:txBody>
          <a:bodyPr wrap="square" rtlCol="0">
            <a:spAutoFit/>
          </a:bodyPr>
          <a:lstStyle/>
          <a:p>
            <a:pPr algn="ctr"/>
            <a:r>
              <a:rPr lang="en-US" sz="2800" dirty="0">
                <a:solidFill>
                  <a:schemeClr val="tx1">
                    <a:lumMod val="50000"/>
                    <a:lumOff val="50000"/>
                  </a:schemeClr>
                </a:solidFill>
                <a:latin typeface="Segoe UI" panose="020B0502040204020203" pitchFamily="34" charset="0"/>
                <a:cs typeface="Segoe UI" panose="020B0502040204020203" pitchFamily="34" charset="0"/>
              </a:rPr>
              <a:t>Injected Service</a:t>
            </a:r>
          </a:p>
        </p:txBody>
      </p:sp>
    </p:spTree>
    <p:extLst>
      <p:ext uri="{BB962C8B-B14F-4D97-AF65-F5344CB8AC3E}">
        <p14:creationId xmlns:p14="http://schemas.microsoft.com/office/powerpoint/2010/main" val="203885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2456</TotalTime>
  <Words>1463</Words>
  <Application>Microsoft Office PowerPoint</Application>
  <PresentationFormat>Widescreen</PresentationFormat>
  <Paragraphs>196</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Segoe MDL2 Assets</vt:lpstr>
      <vt:lpstr>Segoe UI</vt:lpstr>
      <vt:lpstr>Office Theme</vt:lpstr>
      <vt:lpstr>Operation Remote Resupply PART 2</vt:lpstr>
      <vt:lpstr>Renderers, Effects, and Dependency Services</vt:lpstr>
      <vt:lpstr>Renderers</vt:lpstr>
      <vt:lpstr>Implementing a Renderer</vt:lpstr>
      <vt:lpstr>Effects</vt:lpstr>
      <vt:lpstr>Implementing an Effect</vt:lpstr>
      <vt:lpstr>Using an Effect</vt:lpstr>
      <vt:lpstr>Dependency Services</vt:lpstr>
      <vt:lpstr>Dependency Injection</vt:lpstr>
      <vt:lpstr>Implementing a Dependency Service</vt:lpstr>
      <vt:lpstr>Implementing an Interface</vt:lpstr>
      <vt:lpstr>Implementing an Implementation</vt:lpstr>
      <vt:lpstr>Implementing a Registration</vt:lpstr>
      <vt:lpstr>Calling a Service</vt:lpstr>
      <vt:lpstr>Lab Walkthrough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Xamarin Drone Lab 02</dc:title>
  <dc:creator>Scott Peterson</dc:creator>
  <cp:lastModifiedBy>Scott Peterson</cp:lastModifiedBy>
  <cp:revision>82</cp:revision>
  <dcterms:created xsi:type="dcterms:W3CDTF">2017-04-20T20:32:55Z</dcterms:created>
  <dcterms:modified xsi:type="dcterms:W3CDTF">2017-04-25T14:14:50Z</dcterms:modified>
</cp:coreProperties>
</file>