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58" r:id="rId4"/>
    <p:sldId id="269" r:id="rId5"/>
    <p:sldId id="274" r:id="rId6"/>
    <p:sldId id="266" r:id="rId7"/>
    <p:sldId id="277" r:id="rId8"/>
    <p:sldId id="275" r:id="rId9"/>
    <p:sldId id="262" r:id="rId10"/>
    <p:sldId id="278" r:id="rId11"/>
    <p:sldId id="27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60A8"/>
    <a:srgbClr val="8DC53E"/>
    <a:srgbClr val="01AEF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017" autoAdjust="0"/>
    <p:restoredTop sz="84625" autoAdjust="0"/>
  </p:normalViewPr>
  <p:slideViewPr>
    <p:cSldViewPr snapToGrid="0">
      <p:cViewPr varScale="1">
        <p:scale>
          <a:sx n="88" d="100"/>
          <a:sy n="88" d="100"/>
        </p:scale>
        <p:origin x="534" y="9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C8498-F959-41D6-B2E1-A4DAD84D50F5}" type="datetimeFigureOut">
              <a:rPr lang="en-US" smtClean="0"/>
              <a:t>4/27/2017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115214-F0FD-4524-A5BF-1920AC69E4A9}" type="slidenum">
              <a:rPr lang="en-US" smtClean="0"/>
              <a:t>‹#›</a:t>
            </a:fld>
            <a:endParaRPr lang="en-US"/>
          </a:p>
        </p:txBody>
      </p:sp>
    </p:spTree>
    <p:extLst>
      <p:ext uri="{BB962C8B-B14F-4D97-AF65-F5344CB8AC3E}">
        <p14:creationId xmlns:p14="http://schemas.microsoft.com/office/powerpoint/2010/main" val="345547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Xamarin allows developers to write cross-platform apps that run on iOS, Android, and Windows using logic</a:t>
            </a:r>
            <a:r>
              <a:rPr lang="en-US" baseline="0" dirty="0"/>
              <a:t> that is written in C# and that is shared across platforms. Xamarin Forms does the same, but also allows shared UIs to be written in XAML. It is not uncommon for Xamarin Forms apps to share more than 90% of their code and user interface across platforms, minimizing the amount of per-platform code and UI required.</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2</a:t>
            </a:fld>
            <a:endParaRPr lang="en-US"/>
          </a:p>
        </p:txBody>
      </p:sp>
    </p:spTree>
    <p:extLst>
      <p:ext uri="{BB962C8B-B14F-4D97-AF65-F5344CB8AC3E}">
        <p14:creationId xmlns:p14="http://schemas.microsoft.com/office/powerpoint/2010/main" val="1227132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the view-model exposes a read-only property</a:t>
            </a:r>
            <a:r>
              <a:rPr lang="en-US" baseline="0" dirty="0"/>
              <a:t> named </a:t>
            </a:r>
            <a:r>
              <a:rPr lang="en-US" baseline="0" dirty="0" err="1"/>
              <a:t>StartCommand</a:t>
            </a:r>
            <a:r>
              <a:rPr lang="en-US" baseline="0" dirty="0"/>
              <a:t>, which returns an instance of the command class </a:t>
            </a:r>
            <a:r>
              <a:rPr lang="en-US" baseline="0" dirty="0" err="1"/>
              <a:t>StartCommand</a:t>
            </a:r>
            <a:r>
              <a:rPr lang="en-US" baseline="0" dirty="0"/>
              <a:t>. The view binds the button's Command property to the view-model's </a:t>
            </a:r>
            <a:r>
              <a:rPr lang="en-US" baseline="0" dirty="0" err="1"/>
              <a:t>StartCommand</a:t>
            </a:r>
            <a:r>
              <a:rPr lang="en-US" baseline="0" dirty="0"/>
              <a:t> property, which results in the command being executed when the button is clicked.</a:t>
            </a:r>
            <a:endParaRPr lang="en-US" dirty="0"/>
          </a:p>
          <a:p>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11</a:t>
            </a:fld>
            <a:endParaRPr lang="en-US"/>
          </a:p>
        </p:txBody>
      </p:sp>
    </p:spTree>
    <p:extLst>
      <p:ext uri="{BB962C8B-B14F-4D97-AF65-F5344CB8AC3E}">
        <p14:creationId xmlns:p14="http://schemas.microsoft.com/office/powerpoint/2010/main" val="1556472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MVVM is a popular pattern used in Xamarin</a:t>
            </a:r>
            <a:r>
              <a:rPr lang="en-US" baseline="0" dirty="0"/>
              <a:t> Forms apps, and in all apps that use XAML for their user interfaces, including WPF apps and UWP apps. </a:t>
            </a:r>
            <a:r>
              <a:rPr lang="en-US" dirty="0"/>
              <a:t>Xamarin</a:t>
            </a:r>
            <a:r>
              <a:rPr lang="en-US" baseline="0" dirty="0"/>
              <a:t> Forms apps that use the MVVM pattern implement views in XAML. Controls declared in those views are data-bound to properties of the view-model, which sets between the view and the model. There is typically a 1-to-1 relationship between views and view-models, with each view-model purpose-built to serve a specific view. For example, if the view contains a form with four Entry controls for text input, the view-model will typically implement four string properties which can be bound to the Entry controls.</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3</a:t>
            </a:fld>
            <a:endParaRPr lang="en-US"/>
          </a:p>
        </p:txBody>
      </p:sp>
    </p:spTree>
    <p:extLst>
      <p:ext uri="{BB962C8B-B14F-4D97-AF65-F5344CB8AC3E}">
        <p14:creationId xmlns:p14="http://schemas.microsoft.com/office/powerpoint/2010/main" val="3168850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 The "glue" in MVVM. Specifically, data binding binds properties</a:t>
            </a:r>
            <a:r>
              <a:rPr lang="en-US" baseline="0" dirty="0"/>
              <a:t> in view-models to properties in views. Among other things, this allows you to write unit tests for the view-model independent of the view.</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4</a:t>
            </a:fld>
            <a:endParaRPr lang="en-US"/>
          </a:p>
        </p:txBody>
      </p:sp>
    </p:spTree>
    <p:extLst>
      <p:ext uri="{BB962C8B-B14F-4D97-AF65-F5344CB8AC3E}">
        <p14:creationId xmlns:p14="http://schemas.microsoft.com/office/powerpoint/2010/main" val="345055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which comes from Lab 1, binds the view-model's</a:t>
            </a:r>
            <a:r>
              <a:rPr lang="en-US" baseline="0" dirty="0"/>
              <a:t> Altitude property to a Label control that displays the altitude. For clarity, it omits the value converter used to format the output.</a:t>
            </a:r>
            <a:endParaRPr lang="en-US" dirty="0"/>
          </a:p>
          <a:p>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5</a:t>
            </a:fld>
            <a:endParaRPr lang="en-US"/>
          </a:p>
        </p:txBody>
      </p:sp>
    </p:spTree>
    <p:extLst>
      <p:ext uri="{BB962C8B-B14F-4D97-AF65-F5344CB8AC3E}">
        <p14:creationId xmlns:p14="http://schemas.microsoft.com/office/powerpoint/2010/main" val="3090450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Converters</a:t>
            </a:r>
            <a:r>
              <a:rPr lang="en-US" baseline="0" dirty="0"/>
              <a:t> are part of almost every XAML application. Their purpose is to convert one type to another when initializing properties of XAML elements declaratively. Common uses include converting strings to colors, converting nulls to Booleans, converting string arrays to strings for binding to Labels, and converting image paths to images. Value converters implement the </a:t>
            </a:r>
            <a:r>
              <a:rPr lang="en-US" baseline="0" dirty="0" err="1"/>
              <a:t>IValueConverter</a:t>
            </a:r>
            <a:r>
              <a:rPr lang="en-US" baseline="0" dirty="0"/>
              <a:t> interface, which contains two methods: Convert and </a:t>
            </a:r>
            <a:r>
              <a:rPr lang="en-US" baseline="0" dirty="0" err="1"/>
              <a:t>ConvertBack</a:t>
            </a:r>
            <a:r>
              <a:rPr lang="en-US" baseline="0" dirty="0"/>
              <a:t>. The latter is only used in two-way data binding scenarios.</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6</a:t>
            </a:fld>
            <a:endParaRPr lang="en-US"/>
          </a:p>
        </p:txBody>
      </p:sp>
    </p:spTree>
    <p:extLst>
      <p:ext uri="{BB962C8B-B14F-4D97-AF65-F5344CB8AC3E}">
        <p14:creationId xmlns:p14="http://schemas.microsoft.com/office/powerpoint/2010/main" val="247713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value converter, which comes from Lab 1, formats decimal values for</a:t>
            </a:r>
            <a:r>
              <a:rPr lang="en-US" baseline="0" dirty="0"/>
              <a:t> display as integer values. Without it, decimal values displayed for Altitude and other properties would include numbers to the right of the decimal point. Since this converter is only used in one-way data binding, the </a:t>
            </a:r>
            <a:r>
              <a:rPr lang="en-US" baseline="0" dirty="0" err="1"/>
              <a:t>ConvertBack</a:t>
            </a:r>
            <a:r>
              <a:rPr lang="en-US" baseline="0" dirty="0"/>
              <a:t> method simply throws a </a:t>
            </a:r>
            <a:r>
              <a:rPr lang="en-US" baseline="0" dirty="0" err="1"/>
              <a:t>NotImplementedException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7</a:t>
            </a:fld>
            <a:endParaRPr lang="en-US"/>
          </a:p>
        </p:txBody>
      </p:sp>
    </p:spTree>
    <p:extLst>
      <p:ext uri="{BB962C8B-B14F-4D97-AF65-F5344CB8AC3E}">
        <p14:creationId xmlns:p14="http://schemas.microsoft.com/office/powerpoint/2010/main" val="3910560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which comes from Lab 1, uses </a:t>
            </a:r>
            <a:r>
              <a:rPr lang="en-US" dirty="0" err="1"/>
              <a:t>DecimalDisplayConverter</a:t>
            </a:r>
            <a:r>
              <a:rPr lang="en-US" dirty="0"/>
              <a:t> to format the altitude</a:t>
            </a:r>
            <a:r>
              <a:rPr lang="en-US" baseline="0" dirty="0"/>
              <a:t> readout displayed by a Label control. Specifically, it displays a decimal value as an integer value.</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8</a:t>
            </a:fld>
            <a:endParaRPr lang="en-US"/>
          </a:p>
        </p:txBody>
      </p:sp>
    </p:spTree>
    <p:extLst>
      <p:ext uri="{BB962C8B-B14F-4D97-AF65-F5344CB8AC3E}">
        <p14:creationId xmlns:p14="http://schemas.microsoft.com/office/powerpoint/2010/main" val="221243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Commands encapsulate the code that implement actions</a:t>
            </a:r>
            <a:r>
              <a:rPr lang="en-US" baseline="0" dirty="0"/>
              <a:t> that are triggered from the user interface. Rather than write a Clicked handler for buttons, for example, you can write a Command class whose Execute method performs an action when the button is clicked. Then you expose an instance of the Command class through the view-model and bind the button's Command property to the corresponding property in the view-model. This provides a clean separation between UI and business logic and prevents you from having to include click handlers in views.</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9</a:t>
            </a:fld>
            <a:endParaRPr lang="en-US"/>
          </a:p>
        </p:txBody>
      </p:sp>
    </p:spTree>
    <p:extLst>
      <p:ext uri="{BB962C8B-B14F-4D97-AF65-F5344CB8AC3E}">
        <p14:creationId xmlns:p14="http://schemas.microsoft.com/office/powerpoint/2010/main" val="3379614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heart of a Command class is the Execute method, which is called to execute the command. The </a:t>
            </a:r>
            <a:r>
              <a:rPr lang="en-US" dirty="0" err="1"/>
              <a:t>CanExecuteChanged</a:t>
            </a:r>
            <a:r>
              <a:rPr lang="en-US" dirty="0"/>
              <a:t> event</a:t>
            </a:r>
            <a:r>
              <a:rPr lang="en-US" baseline="0" dirty="0"/>
              <a:t> and </a:t>
            </a:r>
            <a:r>
              <a:rPr lang="en-US" baseline="0" dirty="0" err="1"/>
              <a:t>CanExecute</a:t>
            </a:r>
            <a:r>
              <a:rPr lang="en-US" baseline="0" dirty="0"/>
              <a:t> method allow the Command object to update the view based on the state of the application -- for example, enable a button when all input requirements are satisfied.</a:t>
            </a:r>
            <a:endParaRPr lang="en-US" dirty="0"/>
          </a:p>
        </p:txBody>
      </p:sp>
      <p:sp>
        <p:nvSpPr>
          <p:cNvPr id="4" name="Slide Number Placeholder 3"/>
          <p:cNvSpPr>
            <a:spLocks noGrp="1"/>
          </p:cNvSpPr>
          <p:nvPr>
            <p:ph type="sldNum" sz="quarter" idx="10"/>
          </p:nvPr>
        </p:nvSpPr>
        <p:spPr/>
        <p:txBody>
          <a:bodyPr/>
          <a:lstStyle/>
          <a:p>
            <a:fld id="{7E115214-F0FD-4524-A5BF-1920AC69E4A9}" type="slidenum">
              <a:rPr lang="en-US" smtClean="0"/>
              <a:t>10</a:t>
            </a:fld>
            <a:endParaRPr lang="en-US"/>
          </a:p>
        </p:txBody>
      </p:sp>
    </p:spTree>
    <p:extLst>
      <p:ext uri="{BB962C8B-B14F-4D97-AF65-F5344CB8AC3E}">
        <p14:creationId xmlns:p14="http://schemas.microsoft.com/office/powerpoint/2010/main" val="324952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08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3745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254970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6099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FB798-4527-4C1E-8778-A24776287903}"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1781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FB798-4527-4C1E-8778-A2477628790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45494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FB798-4527-4C1E-8778-A24776287903}"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1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FB798-4527-4C1E-8778-A24776287903}"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5255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FB798-4527-4C1E-8778-A24776287903}"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109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2626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68981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FB798-4527-4C1E-8778-A24776287903}" type="datetimeFigureOut">
              <a:rPr lang="en-US" smtClean="0"/>
              <a:t>4/27/2017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C38B-C291-422A-A6A5-0E70ED18AE4F}" type="slidenum">
              <a:rPr lang="en-US" smtClean="0"/>
              <a:t>‹#›</a:t>
            </a:fld>
            <a:endParaRPr lang="en-US"/>
          </a:p>
        </p:txBody>
      </p:sp>
    </p:spTree>
    <p:extLst>
      <p:ext uri="{BB962C8B-B14F-4D97-AF65-F5344CB8AC3E}">
        <p14:creationId xmlns:p14="http://schemas.microsoft.com/office/powerpoint/2010/main" val="9826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 Remote </a:t>
            </a:r>
            <a:r>
              <a:rPr lang="en-US"/>
              <a:t>Resupply </a:t>
            </a:r>
            <a:r>
              <a:rPr lang="en-US" sz="4000"/>
              <a:t>PART 1</a:t>
            </a:r>
            <a:endParaRPr lang="en-US" sz="4000" dirty="0"/>
          </a:p>
        </p:txBody>
      </p:sp>
      <p:sp>
        <p:nvSpPr>
          <p:cNvPr id="3" name="Subtitle 2"/>
          <p:cNvSpPr>
            <a:spLocks noGrp="1"/>
          </p:cNvSpPr>
          <p:nvPr>
            <p:ph type="subTitle" idx="1"/>
          </p:nvPr>
        </p:nvSpPr>
        <p:spPr/>
        <p:txBody>
          <a:bodyPr/>
          <a:lstStyle/>
          <a:p>
            <a:r>
              <a:rPr lang="en-US" dirty="0"/>
              <a:t>Model-View-ViewModel (MVVM) and Data Binding</a:t>
            </a:r>
          </a:p>
        </p:txBody>
      </p:sp>
    </p:spTree>
    <p:extLst>
      <p:ext uri="{BB962C8B-B14F-4D97-AF65-F5344CB8AC3E}">
        <p14:creationId xmlns:p14="http://schemas.microsoft.com/office/powerpoint/2010/main" val="336403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Command</a:t>
            </a:r>
          </a:p>
        </p:txBody>
      </p:sp>
      <p:sp>
        <p:nvSpPr>
          <p:cNvPr id="4" name="TextBox 3"/>
          <p:cNvSpPr txBox="1"/>
          <p:nvPr/>
        </p:nvSpPr>
        <p:spPr>
          <a:xfrm>
            <a:off x="838200" y="1797627"/>
            <a:ext cx="10515600" cy="4401205"/>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public class </a:t>
            </a:r>
            <a:r>
              <a:rPr lang="en-US" sz="2000" dirty="0" err="1">
                <a:latin typeface="Lucida Console" panose="020B0609040504020204" pitchFamily="49" charset="0"/>
              </a:rPr>
              <a:t>StartCommand</a:t>
            </a:r>
            <a:r>
              <a:rPr lang="en-US" sz="2000" dirty="0">
                <a:latin typeface="Lucida Console" panose="020B0609040504020204" pitchFamily="49" charset="0"/>
              </a:rPr>
              <a:t> : </a:t>
            </a:r>
            <a:r>
              <a:rPr lang="en-US" sz="2000" dirty="0" err="1">
                <a:latin typeface="Lucida Console" panose="020B0609040504020204" pitchFamily="49" charset="0"/>
              </a:rPr>
              <a:t>ICommand</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public event </a:t>
            </a:r>
            <a:r>
              <a:rPr lang="en-US" sz="2000" dirty="0" err="1">
                <a:latin typeface="Lucida Console" panose="020B0609040504020204" pitchFamily="49" charset="0"/>
              </a:rPr>
              <a:t>EventHandler</a:t>
            </a:r>
            <a:r>
              <a:rPr lang="en-US" sz="2000" dirty="0">
                <a:latin typeface="Lucida Console" panose="020B0609040504020204" pitchFamily="49" charset="0"/>
              </a:rPr>
              <a:t> </a:t>
            </a:r>
            <a:r>
              <a:rPr lang="en-US" sz="2000" dirty="0" err="1">
                <a:latin typeface="Lucida Console" panose="020B0609040504020204" pitchFamily="49" charset="0"/>
              </a:rPr>
              <a:t>CanExecuteChanged</a:t>
            </a:r>
            <a:r>
              <a:rPr lang="en-US" sz="2000" dirty="0">
                <a:latin typeface="Lucida Console" panose="020B0609040504020204" pitchFamily="49" charset="0"/>
              </a:rPr>
              <a:t>;</a:t>
            </a:r>
          </a:p>
          <a:p>
            <a:endParaRPr lang="en-US" sz="2000" dirty="0">
              <a:latin typeface="Lucida Console" panose="020B0609040504020204" pitchFamily="49" charset="0"/>
            </a:endParaRPr>
          </a:p>
          <a:p>
            <a:r>
              <a:rPr lang="en-US" sz="2000" dirty="0">
                <a:latin typeface="Lucida Console" panose="020B0609040504020204" pitchFamily="49" charset="0"/>
              </a:rPr>
              <a:t>    public bool </a:t>
            </a:r>
            <a:r>
              <a:rPr lang="en-US" sz="2000" dirty="0" err="1">
                <a:latin typeface="Lucida Console" panose="020B0609040504020204" pitchFamily="49" charset="0"/>
              </a:rPr>
              <a:t>CanExecute</a:t>
            </a:r>
            <a:r>
              <a:rPr lang="en-US" sz="2000" dirty="0">
                <a:latin typeface="Lucida Console" panose="020B0609040504020204" pitchFamily="49" charset="0"/>
              </a:rPr>
              <a:t>(object parameter)</a:t>
            </a:r>
          </a:p>
          <a:p>
            <a:r>
              <a:rPr lang="en-US" sz="2000" dirty="0">
                <a:latin typeface="Lucida Console" panose="020B0609040504020204" pitchFamily="49" charset="0"/>
              </a:rPr>
              <a:t>    {</a:t>
            </a:r>
          </a:p>
          <a:p>
            <a:r>
              <a:rPr lang="en-US" sz="2000" dirty="0">
                <a:latin typeface="Lucida Console" panose="020B0609040504020204" pitchFamily="49" charset="0"/>
              </a:rPr>
              <a:t>        // TODO: Return true or false</a:t>
            </a:r>
          </a:p>
          <a:p>
            <a:r>
              <a:rPr lang="en-US" sz="2000" dirty="0">
                <a:latin typeface="Lucida Console" panose="020B0609040504020204" pitchFamily="49" charset="0"/>
              </a:rPr>
              <a:t>    }</a:t>
            </a:r>
          </a:p>
          <a:p>
            <a:endParaRPr lang="en-US" sz="2000" dirty="0">
              <a:latin typeface="Lucida Console" panose="020B0609040504020204" pitchFamily="49" charset="0"/>
            </a:endParaRPr>
          </a:p>
          <a:p>
            <a:r>
              <a:rPr lang="en-US" sz="2000" dirty="0">
                <a:latin typeface="Lucida Console" panose="020B0609040504020204" pitchFamily="49" charset="0"/>
              </a:rPr>
              <a:t>    public void Execute(object parameter)</a:t>
            </a:r>
          </a:p>
          <a:p>
            <a:r>
              <a:rPr lang="en-US" sz="2000" dirty="0">
                <a:latin typeface="Lucida Console" panose="020B0609040504020204" pitchFamily="49" charset="0"/>
              </a:rPr>
              <a:t>    {</a:t>
            </a:r>
          </a:p>
          <a:p>
            <a:r>
              <a:rPr lang="en-US" sz="2000" dirty="0">
                <a:latin typeface="Lucida Console" panose="020B0609040504020204" pitchFamily="49" charset="0"/>
              </a:rPr>
              <a:t>        // TODO: Execute command</a:t>
            </a:r>
          </a:p>
          <a:p>
            <a:r>
              <a:rPr lang="en-US" sz="2000" dirty="0">
                <a:latin typeface="Lucida Console" panose="020B0609040504020204" pitchFamily="49" charset="0"/>
              </a:rPr>
              <a:t>    }</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412115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a Command to a Button</a:t>
            </a:r>
          </a:p>
        </p:txBody>
      </p:sp>
      <p:sp>
        <p:nvSpPr>
          <p:cNvPr id="4" name="TextBox 3"/>
          <p:cNvSpPr txBox="1"/>
          <p:nvPr/>
        </p:nvSpPr>
        <p:spPr>
          <a:xfrm>
            <a:off x="838200" y="1797627"/>
            <a:ext cx="10515600" cy="400110"/>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&lt;Button Text="Start" Command="{Binding </a:t>
            </a:r>
            <a:r>
              <a:rPr lang="en-US" sz="2000" dirty="0" err="1">
                <a:latin typeface="Lucida Console" panose="020B0609040504020204" pitchFamily="49" charset="0"/>
              </a:rPr>
              <a:t>StartCommand</a:t>
            </a:r>
            <a:r>
              <a:rPr lang="en-US" sz="2000" dirty="0">
                <a:latin typeface="Lucida Console" panose="020B0609040504020204" pitchFamily="49" charset="0"/>
              </a:rPr>
              <a:t>}" /&gt;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560918"/>
            <a:ext cx="2123209" cy="3772234"/>
          </a:xfrm>
          <a:prstGeom prst="rect">
            <a:avLst/>
          </a:prstGeom>
        </p:spPr>
      </p:pic>
      <p:sp>
        <p:nvSpPr>
          <p:cNvPr id="7" name="TextBox 6"/>
          <p:cNvSpPr txBox="1"/>
          <p:nvPr/>
        </p:nvSpPr>
        <p:spPr>
          <a:xfrm>
            <a:off x="3429001" y="2560918"/>
            <a:ext cx="7924800" cy="3293209"/>
          </a:xfrm>
          <a:prstGeom prst="rect">
            <a:avLst/>
          </a:prstGeom>
          <a:solidFill>
            <a:schemeClr val="bg2"/>
          </a:solidFill>
          <a:ln>
            <a:solidFill>
              <a:schemeClr val="bg2">
                <a:lumMod val="75000"/>
              </a:schemeClr>
            </a:solidFill>
          </a:ln>
        </p:spPr>
        <p:txBody>
          <a:bodyPr wrap="square" rtlCol="0">
            <a:spAutoFit/>
          </a:bodyPr>
          <a:lstStyle/>
          <a:p>
            <a:r>
              <a:rPr lang="en-US" sz="1600" dirty="0">
                <a:latin typeface="Lucida Console" panose="020B0609040504020204" pitchFamily="49" charset="0"/>
              </a:rPr>
              <a:t>public class </a:t>
            </a:r>
            <a:r>
              <a:rPr lang="en-US" sz="1600" dirty="0" err="1">
                <a:latin typeface="Lucida Console" panose="020B0609040504020204" pitchFamily="49" charset="0"/>
              </a:rPr>
              <a:t>MainViewModel</a:t>
            </a:r>
            <a:r>
              <a:rPr lang="en-US" sz="1600" dirty="0">
                <a:latin typeface="Lucida Console" panose="020B0609040504020204" pitchFamily="49" charset="0"/>
              </a:rPr>
              <a:t> : </a:t>
            </a:r>
            <a:r>
              <a:rPr lang="en-US" sz="1600" dirty="0" err="1">
                <a:latin typeface="Lucida Console" panose="020B0609040504020204" pitchFamily="49" charset="0"/>
              </a:rPr>
              <a:t>Common.ObservableBase</a:t>
            </a:r>
            <a:endParaRPr lang="en-US" sz="1600" dirty="0">
              <a:latin typeface="Lucida Console" panose="020B0609040504020204" pitchFamily="49" charset="0"/>
            </a:endParaRP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public </a:t>
            </a:r>
            <a:r>
              <a:rPr lang="en-US" sz="1600" dirty="0" err="1">
                <a:latin typeface="Lucida Console" panose="020B0609040504020204" pitchFamily="49" charset="0"/>
              </a:rPr>
              <a:t>ICommand</a:t>
            </a:r>
            <a:r>
              <a:rPr lang="en-US" sz="1600" dirty="0">
                <a:latin typeface="Lucida Console" panose="020B0609040504020204" pitchFamily="49" charset="0"/>
              </a:rPr>
              <a:t> </a:t>
            </a:r>
            <a:r>
              <a:rPr lang="en-US" sz="1600" dirty="0" err="1">
                <a:latin typeface="Lucida Console" panose="020B0609040504020204" pitchFamily="49" charset="0"/>
              </a:rPr>
              <a:t>StartCommand</a:t>
            </a:r>
            <a:endParaRPr lang="en-US" sz="1600" dirty="0">
              <a:latin typeface="Lucida Console" panose="020B0609040504020204" pitchFamily="49" charset="0"/>
            </a:endParaRPr>
          </a:p>
          <a:p>
            <a:r>
              <a:rPr lang="en-US" sz="1600" dirty="0">
                <a:latin typeface="Lucida Console" panose="020B0609040504020204" pitchFamily="49" charset="0"/>
              </a:rPr>
              <a:t>    {</a:t>
            </a:r>
          </a:p>
          <a:p>
            <a:r>
              <a:rPr lang="en-US" sz="1600" dirty="0">
                <a:latin typeface="Lucida Console" panose="020B0609040504020204" pitchFamily="49" charset="0"/>
              </a:rPr>
              <a:t>        get</a:t>
            </a:r>
          </a:p>
          <a:p>
            <a:r>
              <a:rPr lang="en-US" sz="1600" dirty="0">
                <a:latin typeface="Lucida Console" panose="020B0609040504020204" pitchFamily="49" charset="0"/>
              </a:rPr>
              <a:t>        {</a:t>
            </a:r>
          </a:p>
          <a:p>
            <a:r>
              <a:rPr lang="en-US" sz="1600" dirty="0">
                <a:latin typeface="Lucida Console" panose="020B0609040504020204" pitchFamily="49" charset="0"/>
              </a:rPr>
              <a:t>            return new </a:t>
            </a:r>
            <a:r>
              <a:rPr lang="en-US" sz="1600" dirty="0" err="1">
                <a:latin typeface="Lucida Console" panose="020B0609040504020204" pitchFamily="49" charset="0"/>
              </a:rPr>
              <a:t>StartCommand</a:t>
            </a:r>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a:t>
            </a:r>
          </a:p>
        </p:txBody>
      </p:sp>
      <p:sp>
        <p:nvSpPr>
          <p:cNvPr id="8" name="Rectangle 7"/>
          <p:cNvSpPr/>
          <p:nvPr/>
        </p:nvSpPr>
        <p:spPr>
          <a:xfrm>
            <a:off x="1589809" y="5704609"/>
            <a:ext cx="623455" cy="3532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545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Text Placeholder 2"/>
          <p:cNvSpPr>
            <a:spLocks noGrp="1"/>
          </p:cNvSpPr>
          <p:nvPr>
            <p:ph type="body" idx="1"/>
          </p:nvPr>
        </p:nvSpPr>
        <p:spPr/>
        <p:txBody>
          <a:bodyPr/>
          <a:lstStyle/>
          <a:p>
            <a:r>
              <a:rPr lang="en-US" dirty="0"/>
              <a:t>Model-View-ViewModel (MVVM) and Data Binding</a:t>
            </a:r>
          </a:p>
        </p:txBody>
      </p:sp>
    </p:spTree>
    <p:extLst>
      <p:ext uri="{BB962C8B-B14F-4D97-AF65-F5344CB8AC3E}">
        <p14:creationId xmlns:p14="http://schemas.microsoft.com/office/powerpoint/2010/main" val="31671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Xamarin Forms</a:t>
            </a:r>
          </a:p>
        </p:txBody>
      </p:sp>
      <p:sp>
        <p:nvSpPr>
          <p:cNvPr id="4" name="Rectangle 3"/>
          <p:cNvSpPr/>
          <p:nvPr/>
        </p:nvSpPr>
        <p:spPr>
          <a:xfrm>
            <a:off x="1090669" y="4325933"/>
            <a:ext cx="4494883" cy="1683236"/>
          </a:xfrm>
          <a:prstGeom prst="rect">
            <a:avLst/>
          </a:prstGeom>
          <a:solidFill>
            <a:srgbClr val="3798D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Logic (C#)</a:t>
            </a:r>
          </a:p>
        </p:txBody>
      </p:sp>
      <p:sp>
        <p:nvSpPr>
          <p:cNvPr id="5" name="Rectangle 4"/>
          <p:cNvSpPr/>
          <p:nvPr/>
        </p:nvSpPr>
        <p:spPr>
          <a:xfrm>
            <a:off x="1090669" y="3073845"/>
            <a:ext cx="1432195" cy="1130904"/>
          </a:xfrm>
          <a:prstGeom prst="rect">
            <a:avLst/>
          </a:prstGeom>
          <a:solidFill>
            <a:srgbClr val="8B60A8"/>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iOS UI</a:t>
            </a:r>
          </a:p>
        </p:txBody>
      </p:sp>
      <p:sp>
        <p:nvSpPr>
          <p:cNvPr id="6" name="Rectangle 5"/>
          <p:cNvSpPr/>
          <p:nvPr/>
        </p:nvSpPr>
        <p:spPr>
          <a:xfrm>
            <a:off x="2622013" y="3073845"/>
            <a:ext cx="1432195" cy="1130904"/>
          </a:xfrm>
          <a:prstGeom prst="rect">
            <a:avLst/>
          </a:prstGeom>
          <a:solidFill>
            <a:srgbClr val="8DC53E"/>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Android UI</a:t>
            </a:r>
          </a:p>
        </p:txBody>
      </p:sp>
      <p:sp>
        <p:nvSpPr>
          <p:cNvPr id="7" name="Rectangle 6"/>
          <p:cNvSpPr/>
          <p:nvPr/>
        </p:nvSpPr>
        <p:spPr>
          <a:xfrm>
            <a:off x="4153357" y="3073845"/>
            <a:ext cx="1432195" cy="1130904"/>
          </a:xfrm>
          <a:prstGeom prst="rect">
            <a:avLst/>
          </a:prstGeom>
          <a:solidFill>
            <a:srgbClr val="01AEF2"/>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Windows UI</a:t>
            </a:r>
          </a:p>
        </p:txBody>
      </p:sp>
      <p:sp>
        <p:nvSpPr>
          <p:cNvPr id="11" name="Rectangle 10"/>
          <p:cNvSpPr/>
          <p:nvPr/>
        </p:nvSpPr>
        <p:spPr>
          <a:xfrm>
            <a:off x="6637362" y="3073845"/>
            <a:ext cx="1432195" cy="289286"/>
          </a:xfrm>
          <a:prstGeom prst="rect">
            <a:avLst/>
          </a:prstGeom>
          <a:solidFill>
            <a:srgbClr val="8B60A8"/>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2" name="Rectangle 11"/>
          <p:cNvSpPr/>
          <p:nvPr/>
        </p:nvSpPr>
        <p:spPr>
          <a:xfrm>
            <a:off x="8168706" y="3073845"/>
            <a:ext cx="1432195" cy="289286"/>
          </a:xfrm>
          <a:prstGeom prst="rect">
            <a:avLst/>
          </a:prstGeom>
          <a:solidFill>
            <a:srgbClr val="8DC53E"/>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3" name="Rectangle 12"/>
          <p:cNvSpPr/>
          <p:nvPr/>
        </p:nvSpPr>
        <p:spPr>
          <a:xfrm>
            <a:off x="9700050" y="3073845"/>
            <a:ext cx="1432195" cy="289286"/>
          </a:xfrm>
          <a:prstGeom prst="rect">
            <a:avLst/>
          </a:prstGeom>
          <a:solidFill>
            <a:srgbClr val="01AEF2"/>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17" name="Rectangle 16"/>
          <p:cNvSpPr/>
          <p:nvPr/>
        </p:nvSpPr>
        <p:spPr>
          <a:xfrm>
            <a:off x="6637360" y="4325933"/>
            <a:ext cx="4494883" cy="1683236"/>
          </a:xfrm>
          <a:prstGeom prst="rect">
            <a:avLst/>
          </a:prstGeom>
          <a:solidFill>
            <a:srgbClr val="3798D3"/>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Logic (C#)</a:t>
            </a:r>
          </a:p>
        </p:txBody>
      </p:sp>
      <p:sp>
        <p:nvSpPr>
          <p:cNvPr id="18" name="Rectangle 17"/>
          <p:cNvSpPr/>
          <p:nvPr/>
        </p:nvSpPr>
        <p:spPr>
          <a:xfrm>
            <a:off x="6637359" y="3484315"/>
            <a:ext cx="4494883" cy="720434"/>
          </a:xfrm>
          <a:prstGeom prst="rect">
            <a:avLst/>
          </a:prstGeom>
          <a:solidFill>
            <a:schemeClr val="tx2">
              <a:lumMod val="75000"/>
              <a:lumOff val="25000"/>
            </a:schemeClr>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UI (XAML)</a:t>
            </a:r>
          </a:p>
        </p:txBody>
      </p:sp>
      <p:sp>
        <p:nvSpPr>
          <p:cNvPr id="19" name="TextBox 18"/>
          <p:cNvSpPr txBox="1"/>
          <p:nvPr/>
        </p:nvSpPr>
        <p:spPr>
          <a:xfrm>
            <a:off x="1090668" y="1824027"/>
            <a:ext cx="4494883" cy="523220"/>
          </a:xfrm>
          <a:prstGeom prst="rect">
            <a:avLst/>
          </a:prstGeom>
          <a:noFill/>
        </p:spPr>
        <p:txBody>
          <a:bodyPr wrap="square" rtlCol="0">
            <a:spAutoFit/>
          </a:bodyPr>
          <a:lstStyle/>
          <a:p>
            <a:pPr algn="ctr"/>
            <a:r>
              <a:rPr lang="en-US" sz="2800" dirty="0" err="1">
                <a:solidFill>
                  <a:schemeClr val="tx1">
                    <a:lumMod val="50000"/>
                    <a:lumOff val="50000"/>
                  </a:schemeClr>
                </a:solidFill>
                <a:latin typeface="Segoe UI" panose="020B0502040204020203" pitchFamily="34" charset="0"/>
                <a:cs typeface="Segoe UI" panose="020B0502040204020203" pitchFamily="34" charset="0"/>
              </a:rPr>
              <a:t>Xamarin</a:t>
            </a:r>
            <a:endParaRPr lang="en-US" sz="2800"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20" name="TextBox 19"/>
          <p:cNvSpPr txBox="1"/>
          <p:nvPr/>
        </p:nvSpPr>
        <p:spPr>
          <a:xfrm>
            <a:off x="6637362" y="1824027"/>
            <a:ext cx="4494883" cy="523220"/>
          </a:xfrm>
          <a:prstGeom prst="rect">
            <a:avLst/>
          </a:prstGeom>
          <a:noFill/>
        </p:spPr>
        <p:txBody>
          <a:bodyPr wrap="square" rtlCol="0">
            <a:spAutoFit/>
          </a:bodyPr>
          <a:lstStyle/>
          <a:p>
            <a:pPr algn="ctr"/>
            <a:r>
              <a:rPr lang="en-US" sz="2800" dirty="0" err="1">
                <a:solidFill>
                  <a:schemeClr val="tx1">
                    <a:lumMod val="50000"/>
                    <a:lumOff val="50000"/>
                  </a:schemeClr>
                </a:solidFill>
                <a:latin typeface="Segoe UI" panose="020B0502040204020203" pitchFamily="34" charset="0"/>
                <a:cs typeface="Segoe UI" panose="020B0502040204020203" pitchFamily="34" charset="0"/>
              </a:rPr>
              <a:t>Xamarin</a:t>
            </a:r>
            <a:r>
              <a:rPr lang="en-US" sz="2800" dirty="0">
                <a:solidFill>
                  <a:schemeClr val="tx1">
                    <a:lumMod val="50000"/>
                    <a:lumOff val="50000"/>
                  </a:schemeClr>
                </a:solidFill>
                <a:latin typeface="Segoe UI" panose="020B0502040204020203" pitchFamily="34" charset="0"/>
                <a:cs typeface="Segoe UI" panose="020B0502040204020203" pitchFamily="34" charset="0"/>
              </a:rPr>
              <a:t> Forms</a:t>
            </a:r>
          </a:p>
        </p:txBody>
      </p:sp>
      <p:grpSp>
        <p:nvGrpSpPr>
          <p:cNvPr id="3" name="Group 2"/>
          <p:cNvGrpSpPr/>
          <p:nvPr/>
        </p:nvGrpSpPr>
        <p:grpSpPr>
          <a:xfrm>
            <a:off x="1591964" y="2400029"/>
            <a:ext cx="3530898" cy="563380"/>
            <a:chOff x="1591964" y="2400029"/>
            <a:chExt cx="3530898" cy="563380"/>
          </a:xfrm>
        </p:grpSpPr>
        <p:pic>
          <p:nvPicPr>
            <p:cNvPr id="21" name="Picture 20"/>
            <p:cNvPicPr>
              <a:picLocks noChangeAspect="1"/>
            </p:cNvPicPr>
            <p:nvPr/>
          </p:nvPicPr>
          <p:blipFill>
            <a:blip r:embed="rId3"/>
            <a:stretch>
              <a:fillRect/>
            </a:stretch>
          </p:blipFill>
          <p:spPr>
            <a:xfrm>
              <a:off x="4616046" y="2461243"/>
              <a:ext cx="506816" cy="502166"/>
            </a:xfrm>
            <a:prstGeom prst="rect">
              <a:avLst/>
            </a:prstGeom>
          </p:spPr>
        </p:pic>
        <p:pic>
          <p:nvPicPr>
            <p:cNvPr id="22" name="Picture 21"/>
            <p:cNvPicPr>
              <a:picLocks noChangeAspect="1"/>
            </p:cNvPicPr>
            <p:nvPr/>
          </p:nvPicPr>
          <p:blipFill>
            <a:blip r:embed="rId4"/>
            <a:stretch>
              <a:fillRect/>
            </a:stretch>
          </p:blipFill>
          <p:spPr>
            <a:xfrm>
              <a:off x="3074438" y="2400029"/>
              <a:ext cx="478388" cy="563380"/>
            </a:xfrm>
            <a:prstGeom prst="rect">
              <a:avLst/>
            </a:prstGeom>
          </p:spPr>
        </p:pic>
        <p:pic>
          <p:nvPicPr>
            <p:cNvPr id="23" name="Picture 22"/>
            <p:cNvPicPr>
              <a:picLocks noChangeAspect="1"/>
            </p:cNvPicPr>
            <p:nvPr/>
          </p:nvPicPr>
          <p:blipFill>
            <a:blip r:embed="rId5"/>
            <a:stretch>
              <a:fillRect/>
            </a:stretch>
          </p:blipFill>
          <p:spPr>
            <a:xfrm>
              <a:off x="1591964" y="2432262"/>
              <a:ext cx="429604" cy="531147"/>
            </a:xfrm>
            <a:prstGeom prst="rect">
              <a:avLst/>
            </a:prstGeom>
          </p:spPr>
        </p:pic>
      </p:grpSp>
      <p:grpSp>
        <p:nvGrpSpPr>
          <p:cNvPr id="27" name="Group 26"/>
          <p:cNvGrpSpPr/>
          <p:nvPr/>
        </p:nvGrpSpPr>
        <p:grpSpPr>
          <a:xfrm>
            <a:off x="7119351" y="2400029"/>
            <a:ext cx="3530898" cy="563380"/>
            <a:chOff x="1591964" y="2400029"/>
            <a:chExt cx="3530898" cy="563380"/>
          </a:xfrm>
        </p:grpSpPr>
        <p:pic>
          <p:nvPicPr>
            <p:cNvPr id="28" name="Picture 27"/>
            <p:cNvPicPr>
              <a:picLocks noChangeAspect="1"/>
            </p:cNvPicPr>
            <p:nvPr/>
          </p:nvPicPr>
          <p:blipFill>
            <a:blip r:embed="rId3"/>
            <a:stretch>
              <a:fillRect/>
            </a:stretch>
          </p:blipFill>
          <p:spPr>
            <a:xfrm>
              <a:off x="4616046" y="2461243"/>
              <a:ext cx="506816" cy="502166"/>
            </a:xfrm>
            <a:prstGeom prst="rect">
              <a:avLst/>
            </a:prstGeom>
          </p:spPr>
        </p:pic>
        <p:pic>
          <p:nvPicPr>
            <p:cNvPr id="29" name="Picture 28"/>
            <p:cNvPicPr>
              <a:picLocks noChangeAspect="1"/>
            </p:cNvPicPr>
            <p:nvPr/>
          </p:nvPicPr>
          <p:blipFill>
            <a:blip r:embed="rId4"/>
            <a:stretch>
              <a:fillRect/>
            </a:stretch>
          </p:blipFill>
          <p:spPr>
            <a:xfrm>
              <a:off x="3074438" y="2400029"/>
              <a:ext cx="478388" cy="563380"/>
            </a:xfrm>
            <a:prstGeom prst="rect">
              <a:avLst/>
            </a:prstGeom>
          </p:spPr>
        </p:pic>
        <p:pic>
          <p:nvPicPr>
            <p:cNvPr id="30" name="Picture 29"/>
            <p:cNvPicPr>
              <a:picLocks noChangeAspect="1"/>
            </p:cNvPicPr>
            <p:nvPr/>
          </p:nvPicPr>
          <p:blipFill>
            <a:blip r:embed="rId5"/>
            <a:stretch>
              <a:fillRect/>
            </a:stretch>
          </p:blipFill>
          <p:spPr>
            <a:xfrm>
              <a:off x="1591964" y="2432262"/>
              <a:ext cx="429604" cy="531147"/>
            </a:xfrm>
            <a:prstGeom prst="rect">
              <a:avLst/>
            </a:prstGeom>
          </p:spPr>
        </p:pic>
      </p:grpSp>
    </p:spTree>
    <p:extLst>
      <p:ext uri="{BB962C8B-B14F-4D97-AF65-F5344CB8AC3E}">
        <p14:creationId xmlns:p14="http://schemas.microsoft.com/office/powerpoint/2010/main" val="9340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a:t>
            </a:r>
            <a:r>
              <a:rPr lang="en-US" dirty="0" err="1"/>
              <a:t>ViewModel</a:t>
            </a:r>
            <a:r>
              <a:rPr lang="en-US" dirty="0"/>
              <a:t> (MVVM) Pattern</a:t>
            </a:r>
          </a:p>
        </p:txBody>
      </p:sp>
      <p:sp>
        <p:nvSpPr>
          <p:cNvPr id="3" name="Content Placeholder 2"/>
          <p:cNvSpPr>
            <a:spLocks noGrp="1"/>
          </p:cNvSpPr>
          <p:nvPr>
            <p:ph idx="1"/>
          </p:nvPr>
        </p:nvSpPr>
        <p:spPr>
          <a:xfrm>
            <a:off x="838200" y="1825625"/>
            <a:ext cx="4627418" cy="4351338"/>
          </a:xfrm>
        </p:spPr>
        <p:txBody>
          <a:bodyPr>
            <a:normAutofit/>
          </a:bodyPr>
          <a:lstStyle/>
          <a:p>
            <a:r>
              <a:rPr lang="en-US" dirty="0"/>
              <a:t>Can be used on all XAML platforms, including </a:t>
            </a:r>
            <a:r>
              <a:rPr lang="en-US" dirty="0" err="1"/>
              <a:t>Xamarin</a:t>
            </a:r>
            <a:r>
              <a:rPr lang="en-US" dirty="0"/>
              <a:t> Forms</a:t>
            </a:r>
          </a:p>
          <a:p>
            <a:r>
              <a:rPr lang="en-US" dirty="0"/>
              <a:t>Provides clean separation between controls in the user interface and the logic that drives them</a:t>
            </a:r>
          </a:p>
          <a:p>
            <a:r>
              <a:rPr lang="en-US" dirty="0"/>
              <a:t>Relies on data binding to bind properties of the view-model to controls in the view</a:t>
            </a:r>
          </a:p>
        </p:txBody>
      </p:sp>
      <p:grpSp>
        <p:nvGrpSpPr>
          <p:cNvPr id="42" name="Group 41"/>
          <p:cNvGrpSpPr/>
          <p:nvPr/>
        </p:nvGrpSpPr>
        <p:grpSpPr>
          <a:xfrm>
            <a:off x="5837593" y="2208798"/>
            <a:ext cx="5341522" cy="2761832"/>
            <a:chOff x="5277350" y="2104023"/>
            <a:chExt cx="5341522" cy="2761832"/>
          </a:xfrm>
        </p:grpSpPr>
        <p:sp>
          <p:nvSpPr>
            <p:cNvPr id="7" name="Rectangle 6"/>
            <p:cNvSpPr/>
            <p:nvPr/>
          </p:nvSpPr>
          <p:spPr>
            <a:xfrm>
              <a:off x="5277350" y="2104023"/>
              <a:ext cx="2294022" cy="117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sp>
          <p:nvSpPr>
            <p:cNvPr id="17" name="Rectangle 16"/>
            <p:cNvSpPr/>
            <p:nvPr/>
          </p:nvSpPr>
          <p:spPr>
            <a:xfrm>
              <a:off x="8324850" y="3688431"/>
              <a:ext cx="2294022" cy="1171074"/>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a:t>
              </a:r>
            </a:p>
          </p:txBody>
        </p:sp>
        <p:grpSp>
          <p:nvGrpSpPr>
            <p:cNvPr id="8" name="Group 7"/>
            <p:cNvGrpSpPr/>
            <p:nvPr/>
          </p:nvGrpSpPr>
          <p:grpSpPr>
            <a:xfrm>
              <a:off x="5277350" y="3688432"/>
              <a:ext cx="2294022" cy="1171073"/>
              <a:chOff x="5182100" y="3857374"/>
              <a:chExt cx="2294022" cy="1171073"/>
            </a:xfrm>
          </p:grpSpPr>
          <p:sp>
            <p:nvSpPr>
              <p:cNvPr id="18" name="Rectangle 17"/>
              <p:cNvSpPr/>
              <p:nvPr/>
            </p:nvSpPr>
            <p:spPr>
              <a:xfrm>
                <a:off x="5182100" y="3857374"/>
                <a:ext cx="2294022" cy="1171073"/>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View Model</a:t>
                </a:r>
              </a:p>
            </p:txBody>
          </p:sp>
          <p:sp>
            <p:nvSpPr>
              <p:cNvPr id="19" name="Rectangle 18"/>
              <p:cNvSpPr/>
              <p:nvPr/>
            </p:nvSpPr>
            <p:spPr>
              <a:xfrm>
                <a:off x="5333497" y="4305300"/>
                <a:ext cx="1991227" cy="599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and Operations</a:t>
                </a:r>
              </a:p>
            </p:txBody>
          </p:sp>
        </p:grpSp>
        <p:cxnSp>
          <p:nvCxnSpPr>
            <p:cNvPr id="10" name="Straight Arrow Connector 9"/>
            <p:cNvCxnSpPr>
              <a:stCxn id="7" idx="2"/>
              <a:endCxn id="18" idx="0"/>
            </p:cNvCxnSpPr>
            <p:nvPr/>
          </p:nvCxnSpPr>
          <p:spPr>
            <a:xfrm>
              <a:off x="6424361" y="3275096"/>
              <a:ext cx="0" cy="413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8" idx="3"/>
              <a:endCxn id="17" idx="1"/>
            </p:cNvCxnSpPr>
            <p:nvPr/>
          </p:nvCxnSpPr>
          <p:spPr>
            <a:xfrm flipV="1">
              <a:off x="7571372" y="4273968"/>
              <a:ext cx="7534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p:cNvCxnSpPr>
              <a:endCxn id="7" idx="3"/>
            </p:cNvCxnSpPr>
            <p:nvPr/>
          </p:nvCxnSpPr>
          <p:spPr>
            <a:xfrm rot="5400000" flipH="1" flipV="1">
              <a:off x="6840204" y="3420729"/>
              <a:ext cx="1462337" cy="12700"/>
            </a:xfrm>
            <a:prstGeom prst="curvedConnector4">
              <a:avLst>
                <a:gd name="adj1" fmla="val 26071"/>
                <a:gd name="adj2" fmla="val 5125000"/>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p:cNvCxnSpPr>
              <a:stCxn id="17" idx="2"/>
              <a:endCxn id="18" idx="2"/>
            </p:cNvCxnSpPr>
            <p:nvPr/>
          </p:nvCxnSpPr>
          <p:spPr>
            <a:xfrm rot="5400000">
              <a:off x="7948111" y="3335755"/>
              <a:ext cx="12700" cy="3047500"/>
            </a:xfrm>
            <a:prstGeom prst="curvedConnector3">
              <a:avLst>
                <a:gd name="adj1" fmla="val 5325000"/>
              </a:avLst>
            </a:prstGeom>
            <a:ln>
              <a:prstDash val="lg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843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3" name="Content Placeholder 2"/>
          <p:cNvSpPr>
            <a:spLocks noGrp="1"/>
          </p:cNvSpPr>
          <p:nvPr>
            <p:ph idx="1"/>
          </p:nvPr>
        </p:nvSpPr>
        <p:spPr>
          <a:xfrm>
            <a:off x="838200" y="1825625"/>
            <a:ext cx="4357121" cy="4351338"/>
          </a:xfrm>
        </p:spPr>
        <p:txBody>
          <a:bodyPr>
            <a:normAutofit/>
          </a:bodyPr>
          <a:lstStyle/>
          <a:p>
            <a:r>
              <a:rPr lang="en-US" dirty="0"/>
              <a:t>Assigns values to control properties by retrieving them from a data source</a:t>
            </a:r>
          </a:p>
          <a:p>
            <a:pPr lvl="1"/>
            <a:r>
              <a:rPr lang="en-US" dirty="0"/>
              <a:t>In MVVM, the data source is the view-model</a:t>
            </a:r>
          </a:p>
          <a:p>
            <a:pPr lvl="1"/>
            <a:r>
              <a:rPr lang="en-US" dirty="0"/>
              <a:t>One-way and two-way</a:t>
            </a:r>
          </a:p>
          <a:p>
            <a:r>
              <a:rPr lang="en-US" dirty="0"/>
              <a:t>Keeps UI in sync with the underlying data without closely coupling the two</a:t>
            </a:r>
          </a:p>
          <a:p>
            <a:r>
              <a:rPr lang="en-US" dirty="0"/>
              <a:t>The "glue" in MVVM</a:t>
            </a:r>
          </a:p>
        </p:txBody>
      </p:sp>
      <p:pic>
        <p:nvPicPr>
          <p:cNvPr id="21" name="Picture 20"/>
          <p:cNvPicPr>
            <a:picLocks noChangeAspect="1"/>
          </p:cNvPicPr>
          <p:nvPr/>
        </p:nvPicPr>
        <p:blipFill>
          <a:blip r:embed="rId3"/>
          <a:stretch>
            <a:fillRect/>
          </a:stretch>
        </p:blipFill>
        <p:spPr>
          <a:xfrm>
            <a:off x="5588586" y="2278510"/>
            <a:ext cx="4894492" cy="1044556"/>
          </a:xfrm>
          <a:prstGeom prst="rect">
            <a:avLst/>
          </a:prstGeom>
          <a:ln>
            <a:solidFill>
              <a:schemeClr val="tx1">
                <a:lumMod val="50000"/>
              </a:schemeClr>
            </a:solidFill>
          </a:ln>
        </p:spPr>
      </p:pic>
      <p:pic>
        <p:nvPicPr>
          <p:cNvPr id="22" name="Picture 21"/>
          <p:cNvPicPr>
            <a:picLocks noChangeAspect="1"/>
          </p:cNvPicPr>
          <p:nvPr/>
        </p:nvPicPr>
        <p:blipFill>
          <a:blip r:embed="rId4"/>
          <a:stretch>
            <a:fillRect/>
          </a:stretch>
        </p:blipFill>
        <p:spPr>
          <a:xfrm>
            <a:off x="7735886" y="2604215"/>
            <a:ext cx="3501929" cy="2882185"/>
          </a:xfrm>
          <a:prstGeom prst="rect">
            <a:avLst/>
          </a:prstGeom>
          <a:ln>
            <a:solidFill>
              <a:schemeClr val="tx1"/>
            </a:solidFill>
          </a:ln>
        </p:spPr>
      </p:pic>
      <p:grpSp>
        <p:nvGrpSpPr>
          <p:cNvPr id="23" name="Group 22"/>
          <p:cNvGrpSpPr/>
          <p:nvPr/>
        </p:nvGrpSpPr>
        <p:grpSpPr>
          <a:xfrm>
            <a:off x="5855163" y="3616556"/>
            <a:ext cx="1539831" cy="1250367"/>
            <a:chOff x="5075236" y="4253260"/>
            <a:chExt cx="1766302" cy="1434265"/>
          </a:xfrm>
        </p:grpSpPr>
        <p:sp>
          <p:nvSpPr>
            <p:cNvPr id="24" name="Rectangle 23"/>
            <p:cNvSpPr/>
            <p:nvPr/>
          </p:nvSpPr>
          <p:spPr bwMode="auto">
            <a:xfrm>
              <a:off x="5081515" y="4253260"/>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5075236" y="4792661"/>
              <a:ext cx="1766301" cy="419477"/>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5075237" y="5264601"/>
              <a:ext cx="1766301" cy="422924"/>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26"/>
          <p:cNvGrpSpPr/>
          <p:nvPr/>
        </p:nvGrpSpPr>
        <p:grpSpPr>
          <a:xfrm>
            <a:off x="7188785" y="3152357"/>
            <a:ext cx="752992" cy="752992"/>
            <a:chOff x="5871397" y="3035339"/>
            <a:chExt cx="1219200" cy="1219200"/>
          </a:xfrm>
        </p:grpSpPr>
        <p:sp>
          <p:nvSpPr>
            <p:cNvPr id="28" name="Oval 27"/>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29" name="Picture 28"/>
            <p:cNvPicPr>
              <a:picLocks noChangeAspect="1"/>
            </p:cNvPicPr>
            <p:nvPr/>
          </p:nvPicPr>
          <p:blipFill>
            <a:blip r:embed="rId5"/>
            <a:stretch>
              <a:fillRect/>
            </a:stretch>
          </p:blipFill>
          <p:spPr>
            <a:xfrm>
              <a:off x="6284239" y="3206553"/>
              <a:ext cx="543598" cy="876771"/>
            </a:xfrm>
            <a:prstGeom prst="rect">
              <a:avLst/>
            </a:prstGeom>
          </p:spPr>
        </p:pic>
      </p:grpSp>
    </p:spTree>
    <p:extLst>
      <p:ext uri="{BB962C8B-B14F-4D97-AF65-F5344CB8AC3E}">
        <p14:creationId xmlns:p14="http://schemas.microsoft.com/office/powerpoint/2010/main" val="201873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a Label Control</a:t>
            </a:r>
          </a:p>
        </p:txBody>
      </p:sp>
      <p:sp>
        <p:nvSpPr>
          <p:cNvPr id="4" name="TextBox 3"/>
          <p:cNvSpPr txBox="1"/>
          <p:nvPr/>
        </p:nvSpPr>
        <p:spPr>
          <a:xfrm>
            <a:off x="838200" y="1797627"/>
            <a:ext cx="10515600" cy="400110"/>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&lt;Label Text="{Binding Altitude}" /&gt;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560918"/>
            <a:ext cx="2123209" cy="3772234"/>
          </a:xfrm>
          <a:prstGeom prst="rect">
            <a:avLst/>
          </a:prstGeom>
        </p:spPr>
      </p:pic>
      <p:sp>
        <p:nvSpPr>
          <p:cNvPr id="7" name="TextBox 6"/>
          <p:cNvSpPr txBox="1"/>
          <p:nvPr/>
        </p:nvSpPr>
        <p:spPr>
          <a:xfrm>
            <a:off x="3429001" y="2560918"/>
            <a:ext cx="7924800" cy="3046988"/>
          </a:xfrm>
          <a:prstGeom prst="rect">
            <a:avLst/>
          </a:prstGeom>
          <a:solidFill>
            <a:schemeClr val="bg2"/>
          </a:solidFill>
          <a:ln>
            <a:solidFill>
              <a:schemeClr val="bg2">
                <a:lumMod val="75000"/>
              </a:schemeClr>
            </a:solidFill>
          </a:ln>
        </p:spPr>
        <p:txBody>
          <a:bodyPr wrap="square" rtlCol="0">
            <a:spAutoFit/>
          </a:bodyPr>
          <a:lstStyle/>
          <a:p>
            <a:r>
              <a:rPr lang="en-US" sz="1600" dirty="0">
                <a:latin typeface="Lucida Console" panose="020B0609040504020204" pitchFamily="49" charset="0"/>
              </a:rPr>
              <a:t>public class </a:t>
            </a:r>
            <a:r>
              <a:rPr lang="en-US" sz="1600" dirty="0" err="1">
                <a:latin typeface="Lucida Console" panose="020B0609040504020204" pitchFamily="49" charset="0"/>
              </a:rPr>
              <a:t>MainViewModel</a:t>
            </a:r>
            <a:r>
              <a:rPr lang="en-US" sz="1600" dirty="0">
                <a:latin typeface="Lucida Console" panose="020B0609040504020204" pitchFamily="49" charset="0"/>
              </a:rPr>
              <a:t> : </a:t>
            </a:r>
            <a:r>
              <a:rPr lang="en-US" sz="1600" dirty="0" err="1">
                <a:latin typeface="Lucida Console" panose="020B0609040504020204" pitchFamily="49" charset="0"/>
              </a:rPr>
              <a:t>Common.ObservableBase</a:t>
            </a:r>
            <a:endParaRPr lang="en-US" sz="1600" dirty="0">
              <a:latin typeface="Lucida Console" panose="020B0609040504020204" pitchFamily="49" charset="0"/>
            </a:endParaRPr>
          </a:p>
          <a:p>
            <a:r>
              <a:rPr lang="en-US" sz="1600" dirty="0">
                <a:latin typeface="Lucida Console" panose="020B0609040504020204" pitchFamily="49" charset="0"/>
              </a:rPr>
              <a:t>{</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a:t>
            </a:r>
          </a:p>
          <a:p>
            <a:r>
              <a:rPr lang="en-US" sz="1600" dirty="0">
                <a:latin typeface="Lucida Console" panose="020B0609040504020204" pitchFamily="49" charset="0"/>
              </a:rPr>
              <a:t>    private double _altitude;</a:t>
            </a:r>
          </a:p>
          <a:p>
            <a:r>
              <a:rPr lang="en-US" sz="1600" dirty="0">
                <a:latin typeface="Lucida Console" panose="020B0609040504020204" pitchFamily="49" charset="0"/>
              </a:rPr>
              <a:t>    public double Altitude</a:t>
            </a:r>
          </a:p>
          <a:p>
            <a:r>
              <a:rPr lang="en-US" sz="1600" dirty="0">
                <a:latin typeface="Lucida Console" panose="020B0609040504020204" pitchFamily="49" charset="0"/>
              </a:rPr>
              <a:t>    {</a:t>
            </a:r>
          </a:p>
          <a:p>
            <a:r>
              <a:rPr lang="en-US" sz="1600" dirty="0">
                <a:latin typeface="Lucida Console" panose="020B0609040504020204" pitchFamily="49" charset="0"/>
              </a:rPr>
              <a:t>        get { return </a:t>
            </a:r>
            <a:r>
              <a:rPr lang="en-US" sz="1600" dirty="0" err="1">
                <a:latin typeface="Lucida Console" panose="020B0609040504020204" pitchFamily="49" charset="0"/>
              </a:rPr>
              <a:t>this._altitude</a:t>
            </a:r>
            <a:r>
              <a:rPr lang="en-US" sz="1600" dirty="0">
                <a:latin typeface="Lucida Console" panose="020B0609040504020204" pitchFamily="49" charset="0"/>
              </a:rPr>
              <a:t>; }</a:t>
            </a:r>
          </a:p>
          <a:p>
            <a:r>
              <a:rPr lang="en-US" sz="1600" dirty="0">
                <a:latin typeface="Lucida Console" panose="020B0609040504020204" pitchFamily="49" charset="0"/>
              </a:rPr>
              <a:t>        set { </a:t>
            </a:r>
            <a:r>
              <a:rPr lang="en-US" sz="1600" dirty="0" err="1">
                <a:latin typeface="Lucida Console" panose="020B0609040504020204" pitchFamily="49" charset="0"/>
              </a:rPr>
              <a:t>this.SetProperty</a:t>
            </a:r>
            <a:r>
              <a:rPr lang="en-US" sz="1600" dirty="0">
                <a:latin typeface="Lucida Console" panose="020B0609040504020204" pitchFamily="49" charset="0"/>
              </a:rPr>
              <a:t>(ref </a:t>
            </a:r>
            <a:r>
              <a:rPr lang="en-US" sz="1600" dirty="0" err="1">
                <a:latin typeface="Lucida Console" panose="020B0609040504020204" pitchFamily="49" charset="0"/>
              </a:rPr>
              <a:t>this._altitude</a:t>
            </a:r>
            <a:r>
              <a:rPr lang="en-US" sz="1600" dirty="0">
                <a:latin typeface="Lucida Console" panose="020B0609040504020204" pitchFamily="49" charset="0"/>
              </a:rPr>
              <a:t>, value); }</a:t>
            </a:r>
          </a:p>
          <a:p>
            <a:r>
              <a:rPr lang="en-US" sz="1600" dirty="0">
                <a:latin typeface="Lucida Console" panose="020B0609040504020204" pitchFamily="49" charset="0"/>
              </a:rPr>
              <a:t>    }</a:t>
            </a:r>
          </a:p>
          <a:p>
            <a:r>
              <a:rPr lang="en-US" sz="1600" dirty="0">
                <a:latin typeface="Lucida Console" panose="020B0609040504020204" pitchFamily="49" charset="0"/>
              </a:rPr>
              <a:t>}</a:t>
            </a:r>
          </a:p>
        </p:txBody>
      </p:sp>
      <p:sp>
        <p:nvSpPr>
          <p:cNvPr id="8" name="Rectangle 7"/>
          <p:cNvSpPr/>
          <p:nvPr/>
        </p:nvSpPr>
        <p:spPr>
          <a:xfrm>
            <a:off x="955962" y="2919846"/>
            <a:ext cx="1880755" cy="58189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flipV="1">
            <a:off x="2836718" y="3501738"/>
            <a:ext cx="1091046" cy="6650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836718" y="2087021"/>
            <a:ext cx="1433946" cy="8328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Converters</a:t>
            </a:r>
          </a:p>
        </p:txBody>
      </p:sp>
      <p:sp>
        <p:nvSpPr>
          <p:cNvPr id="3" name="Content Placeholder 2"/>
          <p:cNvSpPr>
            <a:spLocks noGrp="1"/>
          </p:cNvSpPr>
          <p:nvPr>
            <p:ph idx="1"/>
          </p:nvPr>
        </p:nvSpPr>
        <p:spPr>
          <a:xfrm>
            <a:off x="838200" y="1825625"/>
            <a:ext cx="3955034" cy="4351338"/>
          </a:xfrm>
        </p:spPr>
        <p:txBody>
          <a:bodyPr>
            <a:normAutofit/>
          </a:bodyPr>
          <a:lstStyle/>
          <a:p>
            <a:r>
              <a:rPr lang="en-US" dirty="0"/>
              <a:t>Modify data as it passes through the binding engine</a:t>
            </a:r>
          </a:p>
          <a:p>
            <a:pPr lvl="1"/>
            <a:r>
              <a:rPr lang="en-US" dirty="0"/>
              <a:t>Typically convert from one type to another</a:t>
            </a:r>
          </a:p>
          <a:p>
            <a:pPr lvl="1"/>
            <a:r>
              <a:rPr lang="en-US" dirty="0"/>
              <a:t>Sometimes used to format the data for display (without changing type)</a:t>
            </a:r>
          </a:p>
          <a:p>
            <a:r>
              <a:rPr lang="en-US" dirty="0"/>
              <a:t>Implement </a:t>
            </a:r>
            <a:r>
              <a:rPr lang="en-US" dirty="0" err="1"/>
              <a:t>IValueConverter</a:t>
            </a:r>
            <a:endParaRPr lang="en-US" dirty="0"/>
          </a:p>
        </p:txBody>
      </p:sp>
      <p:grpSp>
        <p:nvGrpSpPr>
          <p:cNvPr id="18" name="Group 17"/>
          <p:cNvGrpSpPr/>
          <p:nvPr/>
        </p:nvGrpSpPr>
        <p:grpSpPr>
          <a:xfrm>
            <a:off x="4945634" y="2270041"/>
            <a:ext cx="6408166" cy="2924478"/>
            <a:chOff x="4389437" y="2430462"/>
            <a:chExt cx="6408166" cy="2924478"/>
          </a:xfrm>
        </p:grpSpPr>
        <p:pic>
          <p:nvPicPr>
            <p:cNvPr id="19" name="Picture 18"/>
            <p:cNvPicPr>
              <a:picLocks noChangeAspect="1"/>
            </p:cNvPicPr>
            <p:nvPr/>
          </p:nvPicPr>
          <p:blipFill>
            <a:blip r:embed="rId3"/>
            <a:stretch>
              <a:fillRect/>
            </a:stretch>
          </p:blipFill>
          <p:spPr>
            <a:xfrm>
              <a:off x="5532437" y="2430462"/>
              <a:ext cx="4693667" cy="2490381"/>
            </a:xfrm>
            <a:prstGeom prst="rect">
              <a:avLst/>
            </a:prstGeom>
            <a:ln>
              <a:solidFill>
                <a:schemeClr val="tx1">
                  <a:lumMod val="50000"/>
                </a:schemeClr>
              </a:solidFill>
            </a:ln>
          </p:spPr>
        </p:pic>
        <p:pic>
          <p:nvPicPr>
            <p:cNvPr id="20" name="Picture 19"/>
            <p:cNvPicPr>
              <a:picLocks noChangeAspect="1"/>
            </p:cNvPicPr>
            <p:nvPr/>
          </p:nvPicPr>
          <p:blipFill>
            <a:blip r:embed="rId4"/>
            <a:stretch>
              <a:fillRect/>
            </a:stretch>
          </p:blipFill>
          <p:spPr>
            <a:xfrm>
              <a:off x="4389437" y="2992057"/>
              <a:ext cx="4598292" cy="410562"/>
            </a:xfrm>
            <a:prstGeom prst="rect">
              <a:avLst/>
            </a:prstGeom>
            <a:ln>
              <a:solidFill>
                <a:schemeClr val="tx1">
                  <a:lumMod val="50000"/>
                </a:schemeClr>
              </a:solidFill>
            </a:ln>
          </p:spPr>
        </p:pic>
        <p:sp>
          <p:nvSpPr>
            <p:cNvPr id="26" name="Rectangle 25"/>
            <p:cNvSpPr/>
            <p:nvPr/>
          </p:nvSpPr>
          <p:spPr bwMode="auto">
            <a:xfrm>
              <a:off x="4960936" y="3606294"/>
              <a:ext cx="5836667" cy="994577"/>
            </a:xfrm>
            <a:prstGeom prst="rect">
              <a:avLst/>
            </a:prstGeom>
            <a:solidFill>
              <a:schemeClr val="bg1">
                <a:lumMod val="85000"/>
              </a:schemeClr>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dirty="0">
                  <a:solidFill>
                    <a:schemeClr val="tx1">
                      <a:lumMod val="50000"/>
                    </a:schemeClr>
                  </a:solidFill>
                  <a:ea typeface="Segoe UI" pitchFamily="34" charset="0"/>
                  <a:cs typeface="Segoe UI" pitchFamily="34" charset="0"/>
                </a:rPr>
                <a:t>{Binding Label, </a:t>
              </a:r>
            </a:p>
            <a:p>
              <a:pPr defTabSz="932472" fontAlgn="base">
                <a:lnSpc>
                  <a:spcPct val="90000"/>
                </a:lnSpc>
                <a:spcBef>
                  <a:spcPct val="0"/>
                </a:spcBef>
                <a:spcAft>
                  <a:spcPct val="0"/>
                </a:spcAft>
              </a:pPr>
              <a:r>
                <a:rPr lang="en-US" dirty="0">
                  <a:solidFill>
                    <a:schemeClr val="tx1">
                      <a:lumMod val="50000"/>
                    </a:schemeClr>
                  </a:solidFill>
                  <a:ea typeface="Segoe UI" pitchFamily="34" charset="0"/>
                  <a:cs typeface="Segoe UI" pitchFamily="34" charset="0"/>
                </a:rPr>
                <a:t>	Converter={</a:t>
              </a:r>
              <a:r>
                <a:rPr lang="en-US" dirty="0" err="1">
                  <a:solidFill>
                    <a:schemeClr val="tx1">
                      <a:lumMod val="50000"/>
                    </a:schemeClr>
                  </a:solidFill>
                  <a:ea typeface="Segoe UI" pitchFamily="34" charset="0"/>
                  <a:cs typeface="Segoe UI" pitchFamily="34" charset="0"/>
                </a:rPr>
                <a:t>StaticResource</a:t>
              </a:r>
              <a:r>
                <a:rPr lang="en-US" dirty="0">
                  <a:solidFill>
                    <a:schemeClr val="tx1">
                      <a:lumMod val="50000"/>
                    </a:schemeClr>
                  </a:solidFill>
                  <a:ea typeface="Segoe UI" pitchFamily="34" charset="0"/>
                  <a:cs typeface="Segoe UI" pitchFamily="34" charset="0"/>
                </a:rPr>
                <a:t> </a:t>
              </a:r>
              <a:r>
                <a:rPr lang="en-US" dirty="0" err="1">
                  <a:solidFill>
                    <a:schemeClr val="tx1">
                      <a:lumMod val="50000"/>
                    </a:schemeClr>
                  </a:solidFill>
                  <a:ea typeface="Segoe UI" pitchFamily="34" charset="0"/>
                  <a:cs typeface="Segoe UI" pitchFamily="34" charset="0"/>
                </a:rPr>
                <a:t>LabelConverter</a:t>
              </a:r>
              <a:r>
                <a:rPr lang="en-US" dirty="0">
                  <a:solidFill>
                    <a:schemeClr val="tx1">
                      <a:lumMod val="50000"/>
                    </a:schemeClr>
                  </a:solidFill>
                  <a:ea typeface="Segoe UI" pitchFamily="34" charset="0"/>
                  <a:cs typeface="Segoe UI" pitchFamily="34" charset="0"/>
                </a:rPr>
                <a:t>}}</a:t>
              </a:r>
            </a:p>
          </p:txBody>
        </p:sp>
        <p:grpSp>
          <p:nvGrpSpPr>
            <p:cNvPr id="27" name="Group 26"/>
            <p:cNvGrpSpPr/>
            <p:nvPr/>
          </p:nvGrpSpPr>
          <p:grpSpPr>
            <a:xfrm>
              <a:off x="5006403" y="4745340"/>
              <a:ext cx="5791200" cy="609600"/>
              <a:chOff x="4618037" y="5406239"/>
              <a:chExt cx="5791200" cy="609600"/>
            </a:xfrm>
          </p:grpSpPr>
          <p:sp>
            <p:nvSpPr>
              <p:cNvPr id="28" name="Rectangle 27"/>
              <p:cNvSpPr/>
              <p:nvPr/>
            </p:nvSpPr>
            <p:spPr bwMode="auto">
              <a:xfrm>
                <a:off x="4618037" y="5406239"/>
                <a:ext cx="1828800" cy="609600"/>
              </a:xfrm>
              <a:prstGeom prst="rect">
                <a:avLst/>
              </a:prstGeom>
              <a:solidFill>
                <a:srgbClr val="8B60A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Hello world</a:t>
                </a:r>
              </a:p>
            </p:txBody>
          </p:sp>
          <p:sp>
            <p:nvSpPr>
              <p:cNvPr id="29" name="Rectangle 28"/>
              <p:cNvSpPr/>
              <p:nvPr/>
            </p:nvSpPr>
            <p:spPr bwMode="auto">
              <a:xfrm>
                <a:off x="6599237" y="5406239"/>
                <a:ext cx="1828800" cy="609600"/>
              </a:xfrm>
              <a:prstGeom prst="rect">
                <a:avLst/>
              </a:prstGeom>
              <a:solidFill>
                <a:srgbClr val="8EC63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Hola</a:t>
                </a:r>
                <a:r>
                  <a:rPr lang="en-US" dirty="0">
                    <a:gradFill>
                      <a:gsLst>
                        <a:gs pos="0">
                          <a:srgbClr val="FFFFFF"/>
                        </a:gs>
                        <a:gs pos="100000">
                          <a:srgbClr val="FFFFFF"/>
                        </a:gs>
                      </a:gsLst>
                      <a:lin ang="5400000" scaled="0"/>
                    </a:gradFill>
                    <a:ea typeface="Segoe UI" pitchFamily="34" charset="0"/>
                    <a:cs typeface="Segoe UI" pitchFamily="34" charset="0"/>
                  </a:rPr>
                  <a:t> </a:t>
                </a:r>
                <a:r>
                  <a:rPr lang="en-US" dirty="0" err="1">
                    <a:gradFill>
                      <a:gsLst>
                        <a:gs pos="0">
                          <a:srgbClr val="FFFFFF"/>
                        </a:gs>
                        <a:gs pos="100000">
                          <a:srgbClr val="FFFFFF"/>
                        </a:gs>
                      </a:gsLst>
                      <a:lin ang="5400000" scaled="0"/>
                    </a:gradFill>
                    <a:ea typeface="Segoe UI" pitchFamily="34" charset="0"/>
                    <a:cs typeface="Segoe UI" pitchFamily="34" charset="0"/>
                  </a:rPr>
                  <a:t>mundo</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8580437" y="5406239"/>
                <a:ext cx="1828800" cy="609600"/>
              </a:xfrm>
              <a:prstGeom prst="rect">
                <a:avLst/>
              </a:prstGeom>
              <a:solidFill>
                <a:srgbClr val="01AE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Hej</a:t>
                </a:r>
                <a:r>
                  <a:rPr lang="en-US" dirty="0">
                    <a:gradFill>
                      <a:gsLst>
                        <a:gs pos="0">
                          <a:srgbClr val="FFFFFF"/>
                        </a:gs>
                        <a:gs pos="100000">
                          <a:srgbClr val="FFFFFF"/>
                        </a:gs>
                      </a:gsLst>
                      <a:lin ang="5400000" scaled="0"/>
                    </a:gradFill>
                    <a:ea typeface="Segoe UI" pitchFamily="34" charset="0"/>
                    <a:cs typeface="Segoe UI" pitchFamily="34" charset="0"/>
                  </a:rPr>
                  <a:t> </a:t>
                </a:r>
                <a:r>
                  <a:rPr lang="en-US" dirty="0" err="1">
                    <a:gradFill>
                      <a:gsLst>
                        <a:gs pos="0">
                          <a:srgbClr val="FFFFFF"/>
                        </a:gs>
                        <a:gs pos="100000">
                          <a:srgbClr val="FFFFFF"/>
                        </a:gs>
                      </a:gsLst>
                      <a:lin ang="5400000" scaled="0"/>
                    </a:gradFill>
                    <a:ea typeface="Segoe UI" pitchFamily="34" charset="0"/>
                    <a:cs typeface="Segoe UI" pitchFamily="34" charset="0"/>
                  </a:rPr>
                  <a:t>verden</a:t>
                </a: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12679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Value Converter</a:t>
            </a:r>
          </a:p>
        </p:txBody>
      </p:sp>
      <p:sp>
        <p:nvSpPr>
          <p:cNvPr id="4" name="TextBox 3"/>
          <p:cNvSpPr txBox="1"/>
          <p:nvPr/>
        </p:nvSpPr>
        <p:spPr>
          <a:xfrm>
            <a:off x="838200" y="1797627"/>
            <a:ext cx="10515600" cy="4401205"/>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public class </a:t>
            </a:r>
            <a:r>
              <a:rPr lang="en-US" sz="2000" dirty="0" err="1">
                <a:latin typeface="Lucida Console" panose="020B0609040504020204" pitchFamily="49" charset="0"/>
              </a:rPr>
              <a:t>DecimalDisplayConverter</a:t>
            </a:r>
            <a:r>
              <a:rPr lang="en-US" sz="2000" dirty="0">
                <a:latin typeface="Lucida Console" panose="020B0609040504020204" pitchFamily="49" charset="0"/>
              </a:rPr>
              <a:t> : </a:t>
            </a:r>
            <a:r>
              <a:rPr lang="en-US" sz="2000" dirty="0" err="1">
                <a:latin typeface="Lucida Console" panose="020B0609040504020204" pitchFamily="49" charset="0"/>
              </a:rPr>
              <a:t>IValueConverter</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public object Convert(object value, Type </a:t>
            </a:r>
            <a:r>
              <a:rPr lang="en-US" sz="2000" dirty="0" err="1">
                <a:latin typeface="Lucida Console" panose="020B0609040504020204" pitchFamily="49" charset="0"/>
              </a:rPr>
              <a:t>targetType</a:t>
            </a:r>
            <a:r>
              <a:rPr lang="en-US" sz="2000" dirty="0">
                <a:latin typeface="Lucida Console" panose="020B0609040504020204" pitchFamily="49" charset="0"/>
              </a:rPr>
              <a:t>,</a:t>
            </a:r>
          </a:p>
          <a:p>
            <a:r>
              <a:rPr lang="en-US" sz="2000" dirty="0">
                <a:latin typeface="Lucida Console" panose="020B0609040504020204" pitchFamily="49" charset="0"/>
              </a:rPr>
              <a:t>        object parameter, </a:t>
            </a:r>
            <a:r>
              <a:rPr lang="en-US" sz="2000" dirty="0" err="1">
                <a:latin typeface="Lucida Console" panose="020B0609040504020204" pitchFamily="49" charset="0"/>
              </a:rPr>
              <a:t>CultureInfo</a:t>
            </a:r>
            <a:r>
              <a:rPr lang="en-US" sz="2000" dirty="0">
                <a:latin typeface="Lucida Console" panose="020B0609040504020204" pitchFamily="49" charset="0"/>
              </a:rPr>
              <a:t> culture)</a:t>
            </a:r>
          </a:p>
          <a:p>
            <a:r>
              <a:rPr lang="en-US" sz="2000" dirty="0">
                <a:latin typeface="Lucida Console" panose="020B0609040504020204" pitchFamily="49" charset="0"/>
              </a:rPr>
              <a:t>    {</a:t>
            </a:r>
          </a:p>
          <a:p>
            <a:r>
              <a:rPr lang="en-US" sz="2000" dirty="0">
                <a:latin typeface="Lucida Console" panose="020B0609040504020204" pitchFamily="49" charset="0"/>
              </a:rPr>
              <a:t>        return ((double)value).</a:t>
            </a:r>
            <a:r>
              <a:rPr lang="en-US" sz="2000" dirty="0" err="1">
                <a:latin typeface="Lucida Console" panose="020B0609040504020204" pitchFamily="49" charset="0"/>
              </a:rPr>
              <a:t>ToString</a:t>
            </a:r>
            <a:r>
              <a:rPr lang="en-US" sz="2000" dirty="0">
                <a:latin typeface="Lucida Console" panose="020B0609040504020204" pitchFamily="49" charset="0"/>
              </a:rPr>
              <a:t>("F0");</a:t>
            </a:r>
          </a:p>
          <a:p>
            <a:r>
              <a:rPr lang="en-US" sz="2000" dirty="0">
                <a:latin typeface="Lucida Console" panose="020B0609040504020204" pitchFamily="49" charset="0"/>
              </a:rPr>
              <a:t>    }</a:t>
            </a:r>
          </a:p>
          <a:p>
            <a:endParaRPr lang="en-US" sz="2000" dirty="0">
              <a:latin typeface="Lucida Console" panose="020B0609040504020204" pitchFamily="49" charset="0"/>
            </a:endParaRPr>
          </a:p>
          <a:p>
            <a:r>
              <a:rPr lang="en-US" sz="2000" dirty="0">
                <a:latin typeface="Lucida Console" panose="020B0609040504020204" pitchFamily="49" charset="0"/>
              </a:rPr>
              <a:t>    public object </a:t>
            </a:r>
            <a:r>
              <a:rPr lang="en-US" sz="2000" dirty="0" err="1">
                <a:latin typeface="Lucida Console" panose="020B0609040504020204" pitchFamily="49" charset="0"/>
              </a:rPr>
              <a:t>ConvertBack</a:t>
            </a:r>
            <a:r>
              <a:rPr lang="en-US" sz="2000" dirty="0">
                <a:latin typeface="Lucida Console" panose="020B0609040504020204" pitchFamily="49" charset="0"/>
              </a:rPr>
              <a:t>(object value, Type </a:t>
            </a:r>
            <a:r>
              <a:rPr lang="en-US" sz="2000" dirty="0" err="1">
                <a:latin typeface="Lucida Console" panose="020B0609040504020204" pitchFamily="49" charset="0"/>
              </a:rPr>
              <a:t>targetType</a:t>
            </a:r>
            <a:r>
              <a:rPr lang="en-US" sz="2000" dirty="0">
                <a:latin typeface="Lucida Console" panose="020B0609040504020204" pitchFamily="49" charset="0"/>
              </a:rPr>
              <a:t>,</a:t>
            </a:r>
          </a:p>
          <a:p>
            <a:r>
              <a:rPr lang="en-US" sz="2000" dirty="0">
                <a:latin typeface="Lucida Console" panose="020B0609040504020204" pitchFamily="49" charset="0"/>
              </a:rPr>
              <a:t>        object parameter, </a:t>
            </a:r>
            <a:r>
              <a:rPr lang="en-US" sz="2000" dirty="0" err="1">
                <a:latin typeface="Lucida Console" panose="020B0609040504020204" pitchFamily="49" charset="0"/>
              </a:rPr>
              <a:t>CultureInfo</a:t>
            </a:r>
            <a:r>
              <a:rPr lang="en-US" sz="2000" dirty="0">
                <a:latin typeface="Lucida Console" panose="020B0609040504020204" pitchFamily="49" charset="0"/>
              </a:rPr>
              <a:t> culture)</a:t>
            </a:r>
          </a:p>
          <a:p>
            <a:r>
              <a:rPr lang="en-US" sz="2000" dirty="0">
                <a:latin typeface="Lucida Console" panose="020B0609040504020204" pitchFamily="49" charset="0"/>
              </a:rPr>
              <a:t>    {</a:t>
            </a:r>
          </a:p>
          <a:p>
            <a:r>
              <a:rPr lang="en-US" sz="2000" dirty="0">
                <a:latin typeface="Lucida Console" panose="020B0609040504020204" pitchFamily="49" charset="0"/>
              </a:rPr>
              <a:t>        throw new </a:t>
            </a:r>
            <a:r>
              <a:rPr lang="en-US" sz="2000" dirty="0" err="1">
                <a:latin typeface="Lucida Console" panose="020B0609040504020204" pitchFamily="49" charset="0"/>
              </a:rPr>
              <a:t>NotImplementedException</a:t>
            </a:r>
            <a:r>
              <a:rPr lang="en-US" sz="2000" dirty="0">
                <a:latin typeface="Lucida Console" panose="020B0609040504020204" pitchFamily="49" charset="0"/>
              </a:rPr>
              <a:t>();</a:t>
            </a:r>
          </a:p>
          <a:p>
            <a:r>
              <a:rPr lang="en-US" sz="2000" dirty="0">
                <a:latin typeface="Lucida Console" panose="020B0609040504020204" pitchFamily="49" charset="0"/>
              </a:rPr>
              <a:t>    }</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280375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Value Converter</a:t>
            </a:r>
          </a:p>
        </p:txBody>
      </p:sp>
      <p:sp>
        <p:nvSpPr>
          <p:cNvPr id="4" name="TextBox 3"/>
          <p:cNvSpPr txBox="1"/>
          <p:nvPr/>
        </p:nvSpPr>
        <p:spPr>
          <a:xfrm>
            <a:off x="838200" y="1797627"/>
            <a:ext cx="10515600" cy="2554545"/>
          </a:xfrm>
          <a:prstGeom prst="rect">
            <a:avLst/>
          </a:prstGeom>
          <a:solidFill>
            <a:schemeClr val="bg2"/>
          </a:solidFill>
          <a:ln>
            <a:solidFill>
              <a:schemeClr val="bg2">
                <a:lumMod val="75000"/>
              </a:schemeClr>
            </a:solidFill>
          </a:ln>
        </p:spPr>
        <p:txBody>
          <a:bodyPr wrap="square" rtlCol="0">
            <a:spAutoFit/>
          </a:bodyPr>
          <a:lstStyle/>
          <a:p>
            <a:r>
              <a:rPr lang="en-US" sz="2000" dirty="0">
                <a:latin typeface="Lucida Console" panose="020B0609040504020204" pitchFamily="49" charset="0"/>
              </a:rPr>
              <a:t>&lt;</a:t>
            </a:r>
            <a:r>
              <a:rPr lang="en-US" sz="2000" dirty="0" err="1">
                <a:latin typeface="Lucida Console" panose="020B0609040504020204" pitchFamily="49" charset="0"/>
              </a:rPr>
              <a:t>ResourceDictionary</a:t>
            </a:r>
            <a:r>
              <a:rPr lang="en-US" sz="2000" dirty="0">
                <a:latin typeface="Lucida Console" panose="020B0609040504020204" pitchFamily="49" charset="0"/>
              </a:rPr>
              <a:t>&gt;</a:t>
            </a:r>
          </a:p>
          <a:p>
            <a:r>
              <a:rPr lang="en-US" sz="2000" dirty="0">
                <a:latin typeface="Lucida Console" panose="020B0609040504020204" pitchFamily="49" charset="0"/>
              </a:rPr>
              <a:t>  &lt;</a:t>
            </a:r>
            <a:r>
              <a:rPr lang="en-US" sz="2000" dirty="0" err="1">
                <a:latin typeface="Lucida Console" panose="020B0609040504020204" pitchFamily="49" charset="0"/>
              </a:rPr>
              <a:t>common:DecimalDisplayConverter</a:t>
            </a:r>
            <a:r>
              <a:rPr lang="en-US" sz="2000" dirty="0">
                <a:latin typeface="Lucida Console" panose="020B0609040504020204" pitchFamily="49" charset="0"/>
              </a:rPr>
              <a:t> x:Key="DecimalDisplayConverter"/</a:t>
            </a:r>
          </a:p>
          <a:p>
            <a:r>
              <a:rPr lang="en-US" sz="2000" dirty="0">
                <a:latin typeface="Lucida Console" panose="020B0609040504020204" pitchFamily="49" charset="0"/>
              </a:rPr>
              <a:t>&lt;/</a:t>
            </a:r>
            <a:r>
              <a:rPr lang="en-US" sz="2000" dirty="0" err="1">
                <a:latin typeface="Lucida Console" panose="020B0609040504020204" pitchFamily="49" charset="0"/>
              </a:rPr>
              <a:t>ResourceDictionary</a:t>
            </a:r>
            <a:r>
              <a:rPr lang="en-US" sz="2000" dirty="0">
                <a:latin typeface="Lucida Console" panose="020B0609040504020204" pitchFamily="49" charset="0"/>
              </a:rPr>
              <a:t>&gt;</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  .</a:t>
            </a:r>
          </a:p>
          <a:p>
            <a:r>
              <a:rPr lang="en-US" sz="2000" dirty="0">
                <a:latin typeface="Lucida Console" panose="020B0609040504020204" pitchFamily="49" charset="0"/>
              </a:rPr>
              <a:t>&lt;Label Text="{Binding Altitude,</a:t>
            </a:r>
          </a:p>
          <a:p>
            <a:r>
              <a:rPr lang="en-US" sz="2000" dirty="0">
                <a:latin typeface="Lucida Console" panose="020B0609040504020204" pitchFamily="49" charset="0"/>
              </a:rPr>
              <a:t>  Converter={</a:t>
            </a:r>
            <a:r>
              <a:rPr lang="en-US" sz="2000" dirty="0" err="1">
                <a:latin typeface="Lucida Console" panose="020B0609040504020204" pitchFamily="49" charset="0"/>
              </a:rPr>
              <a:t>StaticResource</a:t>
            </a:r>
            <a:r>
              <a:rPr lang="en-US" sz="2000" dirty="0">
                <a:latin typeface="Lucida Console" panose="020B0609040504020204" pitchFamily="49" charset="0"/>
              </a:rPr>
              <a:t> </a:t>
            </a:r>
            <a:r>
              <a:rPr lang="en-US" sz="2000" dirty="0" err="1">
                <a:latin typeface="Lucida Console" panose="020B0609040504020204" pitchFamily="49" charset="0"/>
              </a:rPr>
              <a:t>DecimalDisplayConverter</a:t>
            </a:r>
            <a:r>
              <a:rPr lang="en-US" sz="2000" dirty="0">
                <a:latin typeface="Lucida Console" panose="020B0609040504020204" pitchFamily="49" charset="0"/>
              </a:rPr>
              <a:t>}}" /&gt;</a:t>
            </a:r>
          </a:p>
        </p:txBody>
      </p:sp>
    </p:spTree>
    <p:extLst>
      <p:ext uri="{BB962C8B-B14F-4D97-AF65-F5344CB8AC3E}">
        <p14:creationId xmlns:p14="http://schemas.microsoft.com/office/powerpoint/2010/main" val="342565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Commands</a:t>
            </a:r>
          </a:p>
        </p:txBody>
      </p:sp>
      <p:sp>
        <p:nvSpPr>
          <p:cNvPr id="3" name="Content Placeholder 2"/>
          <p:cNvSpPr>
            <a:spLocks noGrp="1"/>
          </p:cNvSpPr>
          <p:nvPr>
            <p:ph idx="1"/>
          </p:nvPr>
        </p:nvSpPr>
        <p:spPr>
          <a:xfrm>
            <a:off x="838199" y="1825625"/>
            <a:ext cx="3785755" cy="4351338"/>
          </a:xfrm>
        </p:spPr>
        <p:txBody>
          <a:bodyPr/>
          <a:lstStyle/>
          <a:p>
            <a:r>
              <a:rPr lang="en-US" dirty="0"/>
              <a:t>Separate business logic from UI elements that trigger that logic</a:t>
            </a:r>
          </a:p>
          <a:p>
            <a:r>
              <a:rPr lang="en-US" dirty="0"/>
              <a:t>Implement the </a:t>
            </a:r>
            <a:r>
              <a:rPr lang="en-US" dirty="0" err="1"/>
              <a:t>ICommand</a:t>
            </a:r>
            <a:r>
              <a:rPr lang="en-US" dirty="0"/>
              <a:t> interface</a:t>
            </a:r>
          </a:p>
          <a:p>
            <a:r>
              <a:rPr lang="en-US" dirty="0"/>
              <a:t>Exposed as view-model properties and bound to Command properties (or equivalent) of controls</a:t>
            </a:r>
          </a:p>
          <a:p>
            <a:pPr marL="0" indent="0">
              <a:buNone/>
            </a:pPr>
            <a:endParaRPr lang="en-US" dirty="0"/>
          </a:p>
        </p:txBody>
      </p:sp>
      <p:grpSp>
        <p:nvGrpSpPr>
          <p:cNvPr id="4" name="Group 3"/>
          <p:cNvGrpSpPr/>
          <p:nvPr/>
        </p:nvGrpSpPr>
        <p:grpSpPr>
          <a:xfrm>
            <a:off x="4784110" y="2507039"/>
            <a:ext cx="7016500" cy="2988509"/>
            <a:chOff x="3322637" y="2125662"/>
            <a:chExt cx="8229600" cy="3505200"/>
          </a:xfrm>
        </p:grpSpPr>
        <p:sp>
          <p:nvSpPr>
            <p:cNvPr id="13" name="Flowchart: Alternate Process 12"/>
            <p:cNvSpPr/>
            <p:nvPr/>
          </p:nvSpPr>
          <p:spPr bwMode="auto">
            <a:xfrm>
              <a:off x="9190038" y="4030662"/>
              <a:ext cx="2362199" cy="1600200"/>
            </a:xfrm>
            <a:prstGeom prst="flowChartAlternateProcess">
              <a:avLst/>
            </a:prstGeom>
            <a:solidFill>
              <a:srgbClr val="4472C4">
                <a:alpha val="40000"/>
              </a:srgb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lumMod val="50000"/>
                    </a:schemeClr>
                  </a:solidFill>
                  <a:ea typeface="Segoe UI" pitchFamily="34" charset="0"/>
                  <a:cs typeface="Segoe UI" pitchFamily="34" charset="0"/>
                </a:rPr>
                <a:t>Business Logic</a:t>
              </a:r>
            </a:p>
          </p:txBody>
        </p:sp>
        <p:sp>
          <p:nvSpPr>
            <p:cNvPr id="14" name="Rectangle 13"/>
            <p:cNvSpPr/>
            <p:nvPr/>
          </p:nvSpPr>
          <p:spPr bwMode="auto">
            <a:xfrm>
              <a:off x="3322637" y="2219998"/>
              <a:ext cx="2133600" cy="762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UI Element</a:t>
              </a:r>
            </a:p>
          </p:txBody>
        </p:sp>
        <p:sp>
          <p:nvSpPr>
            <p:cNvPr id="15" name="Oval 14"/>
            <p:cNvSpPr/>
            <p:nvPr/>
          </p:nvSpPr>
          <p:spPr bwMode="auto">
            <a:xfrm>
              <a:off x="6027737" y="2545555"/>
              <a:ext cx="2590800" cy="2057400"/>
            </a:xfrm>
            <a:prstGeom prst="ellipse">
              <a:avLst/>
            </a:prstGeom>
            <a:solidFill>
              <a:schemeClr val="bg1">
                <a:lumMod val="95000"/>
              </a:schemeClr>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lumMod val="50000"/>
                    </a:schemeClr>
                  </a:solidFill>
                  <a:ea typeface="Segoe UI" pitchFamily="34" charset="0"/>
                  <a:cs typeface="Segoe UI" pitchFamily="34" charset="0"/>
                </a:rPr>
                <a:t>Command</a:t>
              </a:r>
            </a:p>
          </p:txBody>
        </p:sp>
        <p:cxnSp>
          <p:nvCxnSpPr>
            <p:cNvPr id="16" name="Straight Connector 15"/>
            <p:cNvCxnSpPr/>
            <p:nvPr/>
          </p:nvCxnSpPr>
          <p:spPr>
            <a:xfrm>
              <a:off x="5741987" y="2219998"/>
              <a:ext cx="0" cy="3410864"/>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904287" y="2125662"/>
              <a:ext cx="0" cy="3410864"/>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9023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1146</Words>
  <Application>Microsoft Office PowerPoint</Application>
  <PresentationFormat>Widescreen</PresentationFormat>
  <Paragraphs>132</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Lucida Console</vt:lpstr>
      <vt:lpstr>Segoe MDL2 Assets</vt:lpstr>
      <vt:lpstr>Segoe UI</vt:lpstr>
      <vt:lpstr>Office Theme</vt:lpstr>
      <vt:lpstr>Operation Remote Resupply PART 1</vt:lpstr>
      <vt:lpstr>Xamarin Forms</vt:lpstr>
      <vt:lpstr>The Model-View-ViewModel (MVVM) Pattern</vt:lpstr>
      <vt:lpstr>Data Binding</vt:lpstr>
      <vt:lpstr>Binding a Label Control</vt:lpstr>
      <vt:lpstr>Value Converters</vt:lpstr>
      <vt:lpstr>Implementing a Value Converter</vt:lpstr>
      <vt:lpstr>Using a Value Converter</vt:lpstr>
      <vt:lpstr>Commands</vt:lpstr>
      <vt:lpstr>Implementing a Command</vt:lpstr>
      <vt:lpstr>Binding a Command to a Button</vt:lpstr>
      <vt:lpstr>Lab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Drone Lab 01</dc:title>
  <dc:creator>Scott Peterson</dc:creator>
  <cp:lastModifiedBy>Jeff Prosise</cp:lastModifiedBy>
  <cp:revision>54</cp:revision>
  <dcterms:created xsi:type="dcterms:W3CDTF">2017-04-20T20:32:55Z</dcterms:created>
  <dcterms:modified xsi:type="dcterms:W3CDTF">2017-04-27T18:38:22Z</dcterms:modified>
</cp:coreProperties>
</file>