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69" r:id="rId4"/>
    <p:sldId id="270" r:id="rId5"/>
    <p:sldId id="273" r:id="rId6"/>
    <p:sldId id="277" r:id="rId7"/>
    <p:sldId id="276" r:id="rId8"/>
    <p:sldId id="274" r:id="rId9"/>
    <p:sldId id="27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5022"/>
    <a:srgbClr val="00B0F0"/>
    <a:srgbClr val="030303"/>
    <a:srgbClr val="4472C4"/>
    <a:srgbClr val="C00000"/>
    <a:srgbClr val="70AD47"/>
    <a:srgbClr val="137A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7" autoAdjust="0"/>
    <p:restoredTop sz="79507" autoAdjust="0"/>
  </p:normalViewPr>
  <p:slideViewPr>
    <p:cSldViewPr snapToGrid="0">
      <p:cViewPr varScale="1">
        <p:scale>
          <a:sx n="91" d="100"/>
          <a:sy n="91" d="100"/>
        </p:scale>
        <p:origin x="10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D4C0D-9B91-4101-9145-29294F003F72}" type="datetimeFigureOut">
              <a:rPr lang="en-US" smtClean="0"/>
              <a:t>5/2/2017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A84EB-83D6-4418-891E-8671FA4136C4}" type="slidenum">
              <a:rPr lang="en-US" smtClean="0"/>
              <a:t>‹#›</a:t>
            </a:fld>
            <a:endParaRPr lang="en-US"/>
          </a:p>
        </p:txBody>
      </p:sp>
    </p:spTree>
    <p:extLst>
      <p:ext uri="{BB962C8B-B14F-4D97-AF65-F5344CB8AC3E}">
        <p14:creationId xmlns:p14="http://schemas.microsoft.com/office/powerpoint/2010/main" val="40965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Azure Mobile Apps are an Azure App Service, which means, just like any other Azure App Service,</a:t>
            </a:r>
            <a:r>
              <a:rPr lang="en-US" i="0" baseline="0" dirty="0"/>
              <a:t> provide</a:t>
            </a:r>
            <a:r>
              <a:rPr lang="en-US" i="0" dirty="0"/>
              <a:t> a highly scalable, globally available mobile application development platform for developers that brings a rich set of capabilities specifically tailored to </a:t>
            </a:r>
            <a:r>
              <a:rPr lang="en-US" b="1" i="0" dirty="0"/>
              <a:t>mobile</a:t>
            </a:r>
            <a:r>
              <a:rPr lang="en-US" i="0" dirty="0"/>
              <a:t> developers,</a:t>
            </a:r>
            <a:r>
              <a:rPr lang="en-US" i="0" baseline="0" dirty="0"/>
              <a:t> including: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0" baseline="0" dirty="0"/>
              <a:t>Native platform SDKs for managing 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0" baseline="0" dirty="0"/>
              <a:t>Enterprise service integration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0" baseline="0" dirty="0"/>
              <a:t>Offline sync and local storage capabilities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0" baseline="0" dirty="0"/>
              <a:t>Push notification 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0" baseline="0" dirty="0"/>
              <a:t>Authorization and authentication services</a:t>
            </a:r>
            <a:endParaRPr lang="en-US" i="0" dirty="0"/>
          </a:p>
        </p:txBody>
      </p:sp>
      <p:sp>
        <p:nvSpPr>
          <p:cNvPr id="4" name="Slide Number Placeholder 3"/>
          <p:cNvSpPr>
            <a:spLocks noGrp="1"/>
          </p:cNvSpPr>
          <p:nvPr>
            <p:ph type="sldNum" sz="quarter" idx="10"/>
          </p:nvPr>
        </p:nvSpPr>
        <p:spPr/>
        <p:txBody>
          <a:bodyPr/>
          <a:lstStyle/>
          <a:p>
            <a:fld id="{63CA84EB-83D6-4418-891E-8671FA4136C4}" type="slidenum">
              <a:rPr lang="en-US" smtClean="0"/>
              <a:t>2</a:t>
            </a:fld>
            <a:endParaRPr lang="en-US"/>
          </a:p>
        </p:txBody>
      </p:sp>
    </p:spTree>
    <p:extLst>
      <p:ext uri="{BB962C8B-B14F-4D97-AF65-F5344CB8AC3E}">
        <p14:creationId xmlns:p14="http://schemas.microsoft.com/office/powerpoint/2010/main" val="1472731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Mobile apps need to store data, and most users want their information available all the time, whether online or offline. Mobile apps need authentication and authorization to ensure the integrity and privacy of the data being sent, and modern mobile apps need an intuitive and reliable framework for real-time user notification and communication that can seamlessly broadcast information across a huge variety of platform variations and devices.</a:t>
            </a:r>
          </a:p>
          <a:p>
            <a:endParaRPr lang="en-US" b="0" dirty="0"/>
          </a:p>
          <a:p>
            <a:r>
              <a:rPr lang="en-US" b="0" dirty="0"/>
              <a:t>Azure Mobile Apps services,</a:t>
            </a:r>
            <a:r>
              <a:rPr lang="en-US" b="0" baseline="0" dirty="0"/>
              <a:t> like cloud storage, offline synchronization, user authentication, and push notifications are all exposed to a developer via both SDK and REST-based APIs services.</a:t>
            </a:r>
            <a:endParaRPr lang="en-US" b="0" dirty="0"/>
          </a:p>
        </p:txBody>
      </p:sp>
      <p:sp>
        <p:nvSpPr>
          <p:cNvPr id="4" name="Slide Number Placeholder 3"/>
          <p:cNvSpPr>
            <a:spLocks noGrp="1"/>
          </p:cNvSpPr>
          <p:nvPr>
            <p:ph type="sldNum" sz="quarter" idx="10"/>
          </p:nvPr>
        </p:nvSpPr>
        <p:spPr/>
        <p:txBody>
          <a:bodyPr/>
          <a:lstStyle/>
          <a:p>
            <a:fld id="{63CA84EB-83D6-4418-891E-8671FA4136C4}" type="slidenum">
              <a:rPr lang="en-US" smtClean="0"/>
              <a:t>3</a:t>
            </a:fld>
            <a:endParaRPr lang="en-US"/>
          </a:p>
        </p:txBody>
      </p:sp>
    </p:spTree>
    <p:extLst>
      <p:ext uri="{BB962C8B-B14F-4D97-AF65-F5344CB8AC3E}">
        <p14:creationId xmlns:p14="http://schemas.microsoft.com/office/powerpoint/2010/main" val="430849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example, which comes from Lab 4, uses the Azure Mobile SDK </a:t>
            </a:r>
            <a:r>
              <a:rPr lang="en-US" dirty="0" err="1"/>
              <a:t>LoginAsync</a:t>
            </a:r>
            <a:r>
              <a:rPr lang="en-US" dirty="0"/>
              <a:t>() method to prompt a user for Microsoft account credentials.</a:t>
            </a:r>
            <a:r>
              <a:rPr lang="en-US" baseline="0" dirty="0"/>
              <a:t> Although this example is taken from app’s Android project, the platform-specific code for iOS and Windows looks identical.</a:t>
            </a:r>
            <a:endParaRPr lang="en-US" dirty="0"/>
          </a:p>
          <a:p>
            <a:endParaRPr lang="en-US" dirty="0"/>
          </a:p>
        </p:txBody>
      </p:sp>
      <p:sp>
        <p:nvSpPr>
          <p:cNvPr id="4" name="Slide Number Placeholder 3"/>
          <p:cNvSpPr>
            <a:spLocks noGrp="1"/>
          </p:cNvSpPr>
          <p:nvPr>
            <p:ph type="sldNum" sz="quarter" idx="10"/>
          </p:nvPr>
        </p:nvSpPr>
        <p:spPr/>
        <p:txBody>
          <a:bodyPr/>
          <a:lstStyle/>
          <a:p>
            <a:fld id="{63CA84EB-83D6-4418-891E-8671FA4136C4}" type="slidenum">
              <a:rPr lang="en-US" smtClean="0"/>
              <a:t>4</a:t>
            </a:fld>
            <a:endParaRPr lang="en-US"/>
          </a:p>
        </p:txBody>
      </p:sp>
    </p:spTree>
    <p:extLst>
      <p:ext uri="{BB962C8B-B14F-4D97-AF65-F5344CB8AC3E}">
        <p14:creationId xmlns:p14="http://schemas.microsoft.com/office/powerpoint/2010/main" val="29744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a:t>
            </a:r>
            <a:r>
              <a:rPr lang="en-US" baseline="0" dirty="0"/>
              <a:t> Azure Mobile data and storage services, including Easy tables and Easy APIs require a backend storage mechanism. Both Azure SQL Database and Azure Storage are supported as storage options. Easy tables and Easy APIs can be managed via the Azure portal (for Node.js </a:t>
            </a:r>
            <a:r>
              <a:rPr lang="en-US" baseline="0" dirty="0" err="1"/>
              <a:t>backends</a:t>
            </a:r>
            <a:r>
              <a:rPr lang="en-US" baseline="0" dirty="0"/>
              <a:t>) or more standard data and storage tools, such as SQL Server Management Studio (for C# </a:t>
            </a:r>
            <a:r>
              <a:rPr lang="en-US" baseline="0" dirty="0" err="1"/>
              <a:t>backends</a:t>
            </a:r>
            <a:r>
              <a:rPr lang="en-US" baseline="0" dirty="0"/>
              <a:t>)</a:t>
            </a:r>
            <a:endParaRPr lang="en-US" dirty="0"/>
          </a:p>
        </p:txBody>
      </p:sp>
      <p:sp>
        <p:nvSpPr>
          <p:cNvPr id="4" name="Slide Number Placeholder 3"/>
          <p:cNvSpPr>
            <a:spLocks noGrp="1"/>
          </p:cNvSpPr>
          <p:nvPr>
            <p:ph type="sldNum" sz="quarter" idx="10"/>
          </p:nvPr>
        </p:nvSpPr>
        <p:spPr/>
        <p:txBody>
          <a:bodyPr/>
          <a:lstStyle/>
          <a:p>
            <a:fld id="{63CA84EB-83D6-4418-891E-8671FA4136C4}" type="slidenum">
              <a:rPr lang="en-US" smtClean="0"/>
              <a:t>5</a:t>
            </a:fld>
            <a:endParaRPr lang="en-US"/>
          </a:p>
        </p:txBody>
      </p:sp>
    </p:spTree>
    <p:extLst>
      <p:ext uri="{BB962C8B-B14F-4D97-AF65-F5344CB8AC3E}">
        <p14:creationId xmlns:p14="http://schemas.microsoft.com/office/powerpoint/2010/main" val="3290925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examples, which comes from Lab 4, show the </a:t>
            </a:r>
            <a:r>
              <a:rPr lang="en-US" b="0" dirty="0" err="1"/>
              <a:t>ActivityItem</a:t>
            </a:r>
            <a:r>
              <a:rPr lang="en-US" b="0" dirty="0"/>
              <a:t> class which maps directly</a:t>
            </a:r>
            <a:r>
              <a:rPr lang="en-US" b="0" baseline="0" dirty="0"/>
              <a:t> to an Azure Mobile table schema, as well as code that</a:t>
            </a:r>
            <a:r>
              <a:rPr lang="en-US" b="0" dirty="0"/>
              <a:t> uses the Azure Mobile SDK </a:t>
            </a:r>
            <a:r>
              <a:rPr lang="en-US" b="1" dirty="0" err="1">
                <a:latin typeface="Consolas" panose="020B0609020204030204" pitchFamily="49" charset="0"/>
              </a:rPr>
              <a:t>ToEnumerableAsync</a:t>
            </a:r>
            <a:r>
              <a:rPr lang="en-US" b="0" dirty="0">
                <a:latin typeface="Consolas" panose="020B0609020204030204" pitchFamily="49" charset="0"/>
              </a:rPr>
              <a:t> method to return an enumerable list of </a:t>
            </a:r>
            <a:r>
              <a:rPr lang="en-US" b="0" dirty="0" err="1">
                <a:latin typeface="Consolas" panose="020B0609020204030204" pitchFamily="49" charset="0"/>
              </a:rPr>
              <a:t>ActivityItems</a:t>
            </a:r>
            <a:r>
              <a:rPr lang="en-US" b="0" dirty="0">
                <a:latin typeface="Consolas" panose="020B0609020204030204" pitchFamily="49" charset="0"/>
              </a:rPr>
              <a:t>, and the</a:t>
            </a:r>
            <a:r>
              <a:rPr lang="en-US" b="0" dirty="0"/>
              <a:t> </a:t>
            </a:r>
            <a:r>
              <a:rPr lang="en-US" b="1" dirty="0" err="1"/>
              <a:t>InsertAsync</a:t>
            </a:r>
            <a:r>
              <a:rPr lang="en-US" b="0" dirty="0"/>
              <a:t> method to add a record to the </a:t>
            </a:r>
            <a:r>
              <a:rPr lang="en-US" b="0" dirty="0" err="1"/>
              <a:t>ActivityItem</a:t>
            </a:r>
            <a:r>
              <a:rPr lang="en-US" b="0" dirty="0"/>
              <a:t> table</a:t>
            </a:r>
            <a:r>
              <a:rPr lang="en-US" b="0" baseline="0" dirty="0"/>
              <a:t> for recording drone landing attempt history.</a:t>
            </a:r>
            <a:endParaRPr lang="en-US" b="0" dirty="0"/>
          </a:p>
        </p:txBody>
      </p:sp>
      <p:sp>
        <p:nvSpPr>
          <p:cNvPr id="4" name="Slide Number Placeholder 3"/>
          <p:cNvSpPr>
            <a:spLocks noGrp="1"/>
          </p:cNvSpPr>
          <p:nvPr>
            <p:ph type="sldNum" sz="quarter" idx="10"/>
          </p:nvPr>
        </p:nvSpPr>
        <p:spPr/>
        <p:txBody>
          <a:bodyPr/>
          <a:lstStyle/>
          <a:p>
            <a:fld id="{63CA84EB-83D6-4418-891E-8671FA4136C4}" type="slidenum">
              <a:rPr lang="en-US" smtClean="0"/>
              <a:t>6</a:t>
            </a:fld>
            <a:endParaRPr lang="en-US"/>
          </a:p>
        </p:txBody>
      </p:sp>
    </p:spTree>
    <p:extLst>
      <p:ext uri="{BB962C8B-B14F-4D97-AF65-F5344CB8AC3E}">
        <p14:creationId xmlns:p14="http://schemas.microsoft.com/office/powerpoint/2010/main" val="2168086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effectLst/>
              </a:rPr>
              <a:t>Using the Azure SDK</a:t>
            </a:r>
            <a:r>
              <a:rPr lang="en-US" baseline="0" dirty="0">
                <a:effectLst/>
              </a:rPr>
              <a:t> to call backend APIs occurs via the </a:t>
            </a:r>
            <a:r>
              <a:rPr lang="en-US" b="1" baseline="0" dirty="0" err="1">
                <a:effectLst/>
              </a:rPr>
              <a:t>InvokeApiAsync</a:t>
            </a:r>
            <a:r>
              <a:rPr lang="en-US" baseline="0" dirty="0">
                <a:effectLst/>
              </a:rPr>
              <a:t> method which support both generic and strongly-typed return values.</a:t>
            </a:r>
          </a:p>
          <a:p>
            <a:pPr rtl="0"/>
            <a:endParaRPr lang="en-US" baseline="0" dirty="0">
              <a:effectLst/>
            </a:endParaRPr>
          </a:p>
          <a:p>
            <a:pPr rtl="0"/>
            <a:r>
              <a:rPr lang="en-US" b="0" dirty="0"/>
              <a:t>These examples, which comes from Lab 4,</a:t>
            </a:r>
            <a:r>
              <a:rPr lang="en-US" b="0" baseline="0" dirty="0"/>
              <a:t> demonstrates both the backend service </a:t>
            </a:r>
            <a:r>
              <a:rPr lang="en-US" b="1" baseline="0" dirty="0"/>
              <a:t>Post</a:t>
            </a:r>
            <a:r>
              <a:rPr lang="en-US" b="0" baseline="0" dirty="0"/>
              <a:t> method exposed as an API, and the corresponding client-side </a:t>
            </a:r>
            <a:r>
              <a:rPr lang="en-US" b="1" baseline="0" dirty="0" err="1"/>
              <a:t>InvokeApiAsync</a:t>
            </a:r>
            <a:r>
              <a:rPr lang="en-US" b="0" baseline="0" dirty="0"/>
              <a:t> call to send real time telemetry data to an Azure Mobile backend via the Azure Mobile Client SDK. For brevity, the actual </a:t>
            </a:r>
            <a:r>
              <a:rPr lang="en-US" b="0" baseline="0" dirty="0" err="1"/>
              <a:t>TelemetryItem</a:t>
            </a:r>
            <a:r>
              <a:rPr lang="en-US" b="0" baseline="0" dirty="0"/>
              <a:t> properties have been removed in this example.</a:t>
            </a:r>
            <a:endParaRPr lang="en-US" dirty="0">
              <a:effectLst/>
            </a:endParaRPr>
          </a:p>
        </p:txBody>
      </p:sp>
      <p:sp>
        <p:nvSpPr>
          <p:cNvPr id="4" name="Slide Number Placeholder 3"/>
          <p:cNvSpPr>
            <a:spLocks noGrp="1"/>
          </p:cNvSpPr>
          <p:nvPr>
            <p:ph type="sldNum" sz="quarter" idx="10"/>
          </p:nvPr>
        </p:nvSpPr>
        <p:spPr/>
        <p:txBody>
          <a:bodyPr/>
          <a:lstStyle/>
          <a:p>
            <a:fld id="{63CA84EB-83D6-4418-891E-8671FA4136C4}" type="slidenum">
              <a:rPr lang="en-US" smtClean="0"/>
              <a:t>7</a:t>
            </a:fld>
            <a:endParaRPr lang="en-US"/>
          </a:p>
        </p:txBody>
      </p:sp>
    </p:spTree>
    <p:extLst>
      <p:ext uri="{BB962C8B-B14F-4D97-AF65-F5344CB8AC3E}">
        <p14:creationId xmlns:p14="http://schemas.microsoft.com/office/powerpoint/2010/main" val="1909349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Azure Mobile App Services use standard Azure Mobile App authentication and authorization scenarios. Azure</a:t>
            </a:r>
            <a:r>
              <a:rPr lang="en-US" baseline="0" dirty="0"/>
              <a:t> App authentication</a:t>
            </a:r>
            <a:r>
              <a:rPr lang="en-US" dirty="0"/>
              <a:t> is a services that enables an pp to sign</a:t>
            </a:r>
            <a:r>
              <a:rPr lang="en-US" baseline="0" dirty="0"/>
              <a:t> users in and out</a:t>
            </a:r>
            <a:r>
              <a:rPr lang="en-US" dirty="0"/>
              <a:t> with no code changes required on the app backend, providing an easy way to protect your application and work with per-user data.</a:t>
            </a:r>
          </a:p>
          <a:p>
            <a:pPr rtl="0"/>
            <a:endParaRPr lang="en-US" dirty="0"/>
          </a:p>
          <a:p>
            <a:pPr rtl="0"/>
            <a:r>
              <a:rPr lang="en-US" dirty="0"/>
              <a:t>Azure App Services use </a:t>
            </a:r>
            <a:r>
              <a:rPr lang="en-US" b="1" dirty="0"/>
              <a:t>federated identities </a:t>
            </a:r>
            <a:r>
              <a:rPr lang="en-US" dirty="0"/>
              <a:t>in which a </a:t>
            </a:r>
            <a:r>
              <a:rPr lang="en-US" b="0" dirty="0"/>
              <a:t>3rd-party identity provider </a:t>
            </a:r>
            <a:r>
              <a:rPr lang="en-US" dirty="0"/>
              <a:t>stores accounts and authenticates users, and the app uses this identity </a:t>
            </a:r>
            <a:r>
              <a:rPr lang="en-US" b="1" dirty="0"/>
              <a:t>instead of its own</a:t>
            </a:r>
            <a:r>
              <a:rPr lang="en-US" dirty="0"/>
              <a:t>. </a:t>
            </a:r>
          </a:p>
          <a:p>
            <a:pPr rtl="0"/>
            <a:endParaRPr lang="en-US" dirty="0"/>
          </a:p>
          <a:p>
            <a:pPr rtl="0"/>
            <a:r>
              <a:rPr lang="en-US" dirty="0"/>
              <a:t>Azure App Services support five identity providers out of the box: </a:t>
            </a:r>
            <a:r>
              <a:rPr lang="en-US" b="1" i="0" dirty="0"/>
              <a:t>Azure Active Directory</a:t>
            </a:r>
            <a:r>
              <a:rPr lang="en-US" i="0" dirty="0"/>
              <a:t>, </a:t>
            </a:r>
            <a:r>
              <a:rPr lang="en-US" b="1" i="0" dirty="0"/>
              <a:t>Facebook</a:t>
            </a:r>
            <a:r>
              <a:rPr lang="en-US" i="0" dirty="0"/>
              <a:t>, </a:t>
            </a:r>
            <a:r>
              <a:rPr lang="en-US" b="1" i="0" dirty="0"/>
              <a:t>Google</a:t>
            </a:r>
            <a:r>
              <a:rPr lang="en-US" i="0" dirty="0"/>
              <a:t>, </a:t>
            </a:r>
            <a:r>
              <a:rPr lang="en-US" b="1" i="0" dirty="0"/>
              <a:t>Microsoft Account</a:t>
            </a:r>
            <a:r>
              <a:rPr lang="en-US" i="0" dirty="0"/>
              <a:t>, and </a:t>
            </a:r>
            <a:r>
              <a:rPr lang="en-US" b="1" i="0" dirty="0"/>
              <a:t>Twitter</a:t>
            </a:r>
            <a:r>
              <a:rPr lang="en-US" i="0" dirty="0"/>
              <a:t>. </a:t>
            </a:r>
            <a:r>
              <a:rPr lang="en-US" dirty="0"/>
              <a:t>You can also expand this support for your apps by integrating other identity providers, or even your own custom identity solution.</a:t>
            </a:r>
          </a:p>
        </p:txBody>
      </p:sp>
      <p:sp>
        <p:nvSpPr>
          <p:cNvPr id="4" name="Slide Number Placeholder 3"/>
          <p:cNvSpPr>
            <a:spLocks noGrp="1"/>
          </p:cNvSpPr>
          <p:nvPr>
            <p:ph type="sldNum" sz="quarter" idx="10"/>
          </p:nvPr>
        </p:nvSpPr>
        <p:spPr/>
        <p:txBody>
          <a:bodyPr/>
          <a:lstStyle/>
          <a:p>
            <a:fld id="{63CA84EB-83D6-4418-891E-8671FA4136C4}" type="slidenum">
              <a:rPr lang="en-US" smtClean="0"/>
              <a:t>8</a:t>
            </a:fld>
            <a:endParaRPr lang="en-US"/>
          </a:p>
        </p:txBody>
      </p:sp>
    </p:spTree>
    <p:extLst>
      <p:ext uri="{BB962C8B-B14F-4D97-AF65-F5344CB8AC3E}">
        <p14:creationId xmlns:p14="http://schemas.microsoft.com/office/powerpoint/2010/main" val="530771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mj-lt"/>
              <a:buNone/>
            </a:pPr>
            <a:r>
              <a:rPr lang="en-US" dirty="0">
                <a:effectLst/>
              </a:rPr>
              <a:t>Azure Mobile authentication</a:t>
            </a:r>
            <a:r>
              <a:rPr lang="en-US" baseline="0" dirty="0">
                <a:effectLst/>
              </a:rPr>
              <a:t> can be applied at various levels:</a:t>
            </a:r>
          </a:p>
          <a:p>
            <a:pPr marL="0" indent="0" rtl="0">
              <a:buFont typeface="+mj-lt"/>
              <a:buNone/>
            </a:pPr>
            <a:endParaRPr lang="en-US" baseline="0" dirty="0">
              <a:effectLst/>
            </a:endParaRPr>
          </a:p>
          <a:p>
            <a:pPr marL="171450" indent="-171450" rtl="0">
              <a:buFont typeface="Arial" panose="020B0604020202020204" pitchFamily="34" charset="0"/>
              <a:buChar char="•"/>
            </a:pPr>
            <a:r>
              <a:rPr lang="en-US" baseline="0" dirty="0">
                <a:effectLst/>
              </a:rPr>
              <a:t>The entire mobile service</a:t>
            </a:r>
          </a:p>
          <a:p>
            <a:pPr marL="171450" indent="-171450" rtl="0">
              <a:buFont typeface="Arial" panose="020B0604020202020204" pitchFamily="34" charset="0"/>
              <a:buChar char="•"/>
            </a:pPr>
            <a:r>
              <a:rPr lang="en-US" baseline="0" dirty="0">
                <a:effectLst/>
              </a:rPr>
              <a:t>Specific objects, such as tables</a:t>
            </a:r>
          </a:p>
          <a:p>
            <a:pPr marL="171450" indent="-171450" rtl="0">
              <a:buFont typeface="Arial" panose="020B0604020202020204" pitchFamily="34" charset="0"/>
              <a:buChar char="•"/>
            </a:pPr>
            <a:r>
              <a:rPr lang="en-US" baseline="0" dirty="0">
                <a:effectLst/>
              </a:rPr>
              <a:t>Specific classes or controllers</a:t>
            </a:r>
          </a:p>
          <a:p>
            <a:pPr marL="171450" indent="-171450" rtl="0">
              <a:buFont typeface="Arial" panose="020B0604020202020204" pitchFamily="34" charset="0"/>
              <a:buChar char="•"/>
            </a:pPr>
            <a:r>
              <a:rPr lang="en-US" baseline="0" dirty="0">
                <a:effectLst/>
              </a:rPr>
              <a:t>Specific methods</a:t>
            </a:r>
          </a:p>
          <a:p>
            <a:pPr marL="171450" indent="-171450" rtl="0">
              <a:buFont typeface="Arial" panose="020B0604020202020204" pitchFamily="34" charset="0"/>
              <a:buChar char="•"/>
            </a:pPr>
            <a:endParaRPr lang="en-US" baseline="0" dirty="0">
              <a:effectLst/>
            </a:endParaRPr>
          </a:p>
          <a:p>
            <a:pPr marL="0" indent="0" rtl="0">
              <a:buFont typeface="Arial" panose="020B0604020202020204" pitchFamily="34" charset="0"/>
              <a:buNone/>
            </a:pPr>
            <a:r>
              <a:rPr lang="en-US" baseline="0" dirty="0">
                <a:effectLst/>
              </a:rPr>
              <a:t>In all these scenarios, a client app makes a request for credentials, and the mobile service prompts a user, generates a token, and passes the token claim back to the actual service in question, such as a data table or method call.</a:t>
            </a:r>
            <a:endParaRPr lang="en-US" dirty="0">
              <a:effectLst/>
            </a:endParaRPr>
          </a:p>
        </p:txBody>
      </p:sp>
      <p:sp>
        <p:nvSpPr>
          <p:cNvPr id="4" name="Slide Number Placeholder 3"/>
          <p:cNvSpPr>
            <a:spLocks noGrp="1"/>
          </p:cNvSpPr>
          <p:nvPr>
            <p:ph type="sldNum" sz="quarter" idx="10"/>
          </p:nvPr>
        </p:nvSpPr>
        <p:spPr/>
        <p:txBody>
          <a:bodyPr/>
          <a:lstStyle/>
          <a:p>
            <a:fld id="{63CA84EB-83D6-4418-891E-8671FA4136C4}" type="slidenum">
              <a:rPr lang="en-US" smtClean="0"/>
              <a:t>9</a:t>
            </a:fld>
            <a:endParaRPr lang="en-US"/>
          </a:p>
        </p:txBody>
      </p:sp>
    </p:spTree>
    <p:extLst>
      <p:ext uri="{BB962C8B-B14F-4D97-AF65-F5344CB8AC3E}">
        <p14:creationId xmlns:p14="http://schemas.microsoft.com/office/powerpoint/2010/main" val="495234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5CFB798-4527-4C1E-8778-A24776287903}"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53085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FB798-4527-4C1E-8778-A24776287903}"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1374512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FB798-4527-4C1E-8778-A24776287903}"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2549701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FB798-4527-4C1E-8778-A24776287903}"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160996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CFB798-4527-4C1E-8778-A24776287903}"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117810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CFB798-4527-4C1E-8778-A24776287903}" type="datetimeFigureOut">
              <a:rPr lang="en-US" smtClean="0"/>
              <a:t>5/2/2017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454942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CFB798-4527-4C1E-8778-A24776287903}" type="datetimeFigureOut">
              <a:rPr lang="en-US" smtClean="0"/>
              <a:t>5/2/2017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5319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CFB798-4527-4C1E-8778-A24776287903}" type="datetimeFigureOut">
              <a:rPr lang="en-US" smtClean="0"/>
              <a:t>5/2/2017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525500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CFB798-4527-4C1E-8778-A24776287903}" type="datetimeFigureOut">
              <a:rPr lang="en-US" smtClean="0"/>
              <a:t>5/2/2017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10970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CFB798-4527-4C1E-8778-A24776287903}" type="datetimeFigureOut">
              <a:rPr lang="en-US" smtClean="0"/>
              <a:t>5/2/2017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1262657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CFB798-4527-4C1E-8778-A24776287903}" type="datetimeFigureOut">
              <a:rPr lang="en-US" smtClean="0"/>
              <a:t>5/2/2017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68981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FB798-4527-4C1E-8778-A24776287903}" type="datetimeFigureOut">
              <a:rPr lang="en-US" smtClean="0"/>
              <a:t>5/2/2017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54C38B-C291-422A-A6A5-0E70ED18AE4F}" type="slidenum">
              <a:rPr lang="en-US" smtClean="0"/>
              <a:t>‹#›</a:t>
            </a:fld>
            <a:endParaRPr lang="en-US"/>
          </a:p>
        </p:txBody>
      </p:sp>
    </p:spTree>
    <p:extLst>
      <p:ext uri="{BB962C8B-B14F-4D97-AF65-F5344CB8AC3E}">
        <p14:creationId xmlns:p14="http://schemas.microsoft.com/office/powerpoint/2010/main" val="98266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Operation Remote Resupply </a:t>
            </a:r>
            <a:r>
              <a:rPr lang="en-US" sz="4000" dirty="0"/>
              <a:t>PART 4</a:t>
            </a:r>
            <a:endParaRPr lang="en-US" dirty="0"/>
          </a:p>
        </p:txBody>
      </p:sp>
      <p:sp>
        <p:nvSpPr>
          <p:cNvPr id="3" name="Subtitle 2"/>
          <p:cNvSpPr>
            <a:spLocks noGrp="1"/>
          </p:cNvSpPr>
          <p:nvPr>
            <p:ph type="subTitle" idx="1"/>
          </p:nvPr>
        </p:nvSpPr>
        <p:spPr/>
        <p:txBody>
          <a:bodyPr/>
          <a:lstStyle/>
          <a:p>
            <a:r>
              <a:rPr lang="en-US" dirty="0"/>
              <a:t>Xamarin + Azure Mobile</a:t>
            </a:r>
          </a:p>
        </p:txBody>
      </p:sp>
    </p:spTree>
    <p:extLst>
      <p:ext uri="{BB962C8B-B14F-4D97-AF65-F5344CB8AC3E}">
        <p14:creationId xmlns:p14="http://schemas.microsoft.com/office/powerpoint/2010/main" val="3364034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Walkthrough</a:t>
            </a:r>
          </a:p>
        </p:txBody>
      </p:sp>
      <p:sp>
        <p:nvSpPr>
          <p:cNvPr id="3" name="Text Placeholder 2"/>
          <p:cNvSpPr>
            <a:spLocks noGrp="1"/>
          </p:cNvSpPr>
          <p:nvPr>
            <p:ph type="body" idx="1"/>
          </p:nvPr>
        </p:nvSpPr>
        <p:spPr/>
        <p:txBody>
          <a:bodyPr/>
          <a:lstStyle/>
          <a:p>
            <a:r>
              <a:rPr lang="en-US" dirty="0"/>
              <a:t>Xamarin + Azure Mobile</a:t>
            </a:r>
          </a:p>
        </p:txBody>
      </p:sp>
    </p:spTree>
    <p:extLst>
      <p:ext uri="{BB962C8B-B14F-4D97-AF65-F5344CB8AC3E}">
        <p14:creationId xmlns:p14="http://schemas.microsoft.com/office/powerpoint/2010/main" val="316715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980138" y="2015497"/>
            <a:ext cx="2895272" cy="2895272"/>
            <a:chOff x="2441905" y="2820768"/>
            <a:chExt cx="2895272" cy="2895272"/>
          </a:xfrm>
        </p:grpSpPr>
        <p:sp>
          <p:nvSpPr>
            <p:cNvPr id="11" name="Oval 10"/>
            <p:cNvSpPr/>
            <p:nvPr/>
          </p:nvSpPr>
          <p:spPr>
            <a:xfrm>
              <a:off x="2441905" y="2820768"/>
              <a:ext cx="2895272" cy="289527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2899541" y="3272488"/>
              <a:ext cx="1979999" cy="1954060"/>
            </a:xfrm>
            <a:prstGeom prst="rect">
              <a:avLst/>
            </a:prstGeom>
          </p:spPr>
        </p:pic>
      </p:grpSp>
      <p:sp>
        <p:nvSpPr>
          <p:cNvPr id="2" name="Title 1"/>
          <p:cNvSpPr>
            <a:spLocks noGrp="1"/>
          </p:cNvSpPr>
          <p:nvPr>
            <p:ph type="title"/>
          </p:nvPr>
        </p:nvSpPr>
        <p:spPr/>
        <p:txBody>
          <a:bodyPr/>
          <a:lstStyle/>
          <a:p>
            <a:r>
              <a:rPr lang="en-US" dirty="0"/>
              <a:t>Azure Mobile</a:t>
            </a:r>
          </a:p>
        </p:txBody>
      </p:sp>
      <p:sp>
        <p:nvSpPr>
          <p:cNvPr id="16" name="Content Placeholder 2"/>
          <p:cNvSpPr>
            <a:spLocks noGrp="1"/>
          </p:cNvSpPr>
          <p:nvPr>
            <p:ph idx="1"/>
          </p:nvPr>
        </p:nvSpPr>
        <p:spPr>
          <a:xfrm>
            <a:off x="6500752" y="1805290"/>
            <a:ext cx="4577152" cy="4343262"/>
          </a:xfrm>
        </p:spPr>
        <p:txBody>
          <a:bodyPr>
            <a:normAutofit/>
          </a:bodyPr>
          <a:lstStyle/>
          <a:p>
            <a:pPr marL="171450" lvl="0" indent="-171450">
              <a:lnSpc>
                <a:spcPct val="100000"/>
              </a:lnSpc>
              <a:spcBef>
                <a:spcPts val="0"/>
              </a:spcBef>
              <a:defRPr/>
            </a:pPr>
            <a:r>
              <a:rPr lang="en-US" dirty="0"/>
              <a:t>Native platform SDKs for managing services</a:t>
            </a:r>
          </a:p>
          <a:p>
            <a:pPr marL="171450" lvl="0" indent="-171450">
              <a:lnSpc>
                <a:spcPct val="100000"/>
              </a:lnSpc>
              <a:spcBef>
                <a:spcPts val="0"/>
              </a:spcBef>
              <a:defRPr/>
            </a:pPr>
            <a:r>
              <a:rPr lang="en-US" dirty="0"/>
              <a:t>Enterprise service integration</a:t>
            </a:r>
          </a:p>
          <a:p>
            <a:pPr marL="171450" lvl="0" indent="-171450">
              <a:lnSpc>
                <a:spcPct val="100000"/>
              </a:lnSpc>
              <a:spcBef>
                <a:spcPts val="0"/>
              </a:spcBef>
              <a:defRPr/>
            </a:pPr>
            <a:r>
              <a:rPr lang="en-US" dirty="0"/>
              <a:t>Offline sync and local storage capabilities</a:t>
            </a:r>
          </a:p>
          <a:p>
            <a:pPr marL="171450" lvl="0" indent="-171450">
              <a:lnSpc>
                <a:spcPct val="100000"/>
              </a:lnSpc>
              <a:spcBef>
                <a:spcPts val="0"/>
              </a:spcBef>
              <a:defRPr/>
            </a:pPr>
            <a:r>
              <a:rPr lang="en-US" dirty="0"/>
              <a:t>Push notification services</a:t>
            </a:r>
          </a:p>
          <a:p>
            <a:pPr marL="171450" lvl="0" indent="-171450">
              <a:lnSpc>
                <a:spcPct val="100000"/>
              </a:lnSpc>
              <a:spcBef>
                <a:spcPts val="0"/>
              </a:spcBef>
              <a:defRPr/>
            </a:pPr>
            <a:r>
              <a:rPr lang="en-US" dirty="0"/>
              <a:t>Authorization and authentication services</a:t>
            </a:r>
          </a:p>
        </p:txBody>
      </p:sp>
      <p:grpSp>
        <p:nvGrpSpPr>
          <p:cNvPr id="13" name="Group 12"/>
          <p:cNvGrpSpPr/>
          <p:nvPr/>
        </p:nvGrpSpPr>
        <p:grpSpPr>
          <a:xfrm>
            <a:off x="4229012" y="2015497"/>
            <a:ext cx="1518639" cy="3533583"/>
            <a:chOff x="4239522" y="2070294"/>
            <a:chExt cx="1518639" cy="3533583"/>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9522" y="4637470"/>
              <a:ext cx="1518639" cy="96640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3065" y="2070294"/>
              <a:ext cx="1311552" cy="110446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3065" y="3440168"/>
              <a:ext cx="1311552" cy="931892"/>
            </a:xfrm>
            <a:prstGeom prst="rect">
              <a:avLst/>
            </a:prstGeom>
          </p:spPr>
        </p:pic>
      </p:grpSp>
    </p:spTree>
    <p:extLst>
      <p:ext uri="{BB962C8B-B14F-4D97-AF65-F5344CB8AC3E}">
        <p14:creationId xmlns:p14="http://schemas.microsoft.com/office/powerpoint/2010/main" val="3895595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Mobile Services</a:t>
            </a:r>
          </a:p>
        </p:txBody>
      </p:sp>
      <p:grpSp>
        <p:nvGrpSpPr>
          <p:cNvPr id="9" name="Group 8"/>
          <p:cNvGrpSpPr/>
          <p:nvPr/>
        </p:nvGrpSpPr>
        <p:grpSpPr>
          <a:xfrm>
            <a:off x="2098498" y="1978908"/>
            <a:ext cx="2658979" cy="3902823"/>
            <a:chOff x="2048323" y="1962245"/>
            <a:chExt cx="2658979" cy="3902823"/>
          </a:xfrm>
        </p:grpSpPr>
        <p:sp>
          <p:nvSpPr>
            <p:cNvPr id="5" name="Rectangle 4"/>
            <p:cNvSpPr/>
            <p:nvPr/>
          </p:nvSpPr>
          <p:spPr>
            <a:xfrm>
              <a:off x="2048323" y="1962245"/>
              <a:ext cx="2658979" cy="2887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Windows</a:t>
              </a:r>
            </a:p>
            <a:p>
              <a:pPr algn="ctr"/>
              <a:r>
                <a:rPr lang="en-US" dirty="0"/>
                <a:t>iOS</a:t>
              </a:r>
            </a:p>
            <a:p>
              <a:pPr algn="ctr"/>
              <a:r>
                <a:rPr lang="en-US" dirty="0"/>
                <a:t>Android</a:t>
              </a:r>
            </a:p>
            <a:p>
              <a:pPr algn="ctr"/>
              <a:r>
                <a:rPr lang="en-US" dirty="0"/>
                <a:t>HTML 5</a:t>
              </a:r>
            </a:p>
          </p:txBody>
        </p:sp>
        <p:sp>
          <p:nvSpPr>
            <p:cNvPr id="12" name="Rectangle 11"/>
            <p:cNvSpPr/>
            <p:nvPr/>
          </p:nvSpPr>
          <p:spPr>
            <a:xfrm>
              <a:off x="2048323" y="5006997"/>
              <a:ext cx="2658979" cy="858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p:txBody>
        </p:sp>
      </p:grpSp>
      <p:sp>
        <p:nvSpPr>
          <p:cNvPr id="8" name="Arrow: Striped Right 7"/>
          <p:cNvSpPr/>
          <p:nvPr/>
        </p:nvSpPr>
        <p:spPr>
          <a:xfrm flipH="1">
            <a:off x="4987232" y="3490178"/>
            <a:ext cx="914400" cy="88028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272303" y="1978908"/>
            <a:ext cx="2541569" cy="3902823"/>
            <a:chOff x="6461489" y="1962245"/>
            <a:chExt cx="2541569" cy="3902823"/>
          </a:xfrm>
        </p:grpSpPr>
        <p:sp>
          <p:nvSpPr>
            <p:cNvPr id="13" name="Rectangle 12"/>
            <p:cNvSpPr/>
            <p:nvPr/>
          </p:nvSpPr>
          <p:spPr>
            <a:xfrm>
              <a:off x="6461489" y="1962245"/>
              <a:ext cx="2541567" cy="858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Cloud Storage</a:t>
              </a:r>
            </a:p>
          </p:txBody>
        </p:sp>
        <p:sp>
          <p:nvSpPr>
            <p:cNvPr id="14" name="Rectangle 13"/>
            <p:cNvSpPr/>
            <p:nvPr/>
          </p:nvSpPr>
          <p:spPr>
            <a:xfrm>
              <a:off x="6461490" y="3992079"/>
              <a:ext cx="2541567" cy="858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Authentication</a:t>
              </a:r>
            </a:p>
          </p:txBody>
        </p:sp>
        <p:sp>
          <p:nvSpPr>
            <p:cNvPr id="15" name="Rectangle 14"/>
            <p:cNvSpPr/>
            <p:nvPr/>
          </p:nvSpPr>
          <p:spPr>
            <a:xfrm>
              <a:off x="6461489" y="5006997"/>
              <a:ext cx="2541567" cy="858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Push Notifications</a:t>
              </a:r>
            </a:p>
          </p:txBody>
        </p:sp>
        <p:sp>
          <p:nvSpPr>
            <p:cNvPr id="21" name="Rectangle 20"/>
            <p:cNvSpPr/>
            <p:nvPr/>
          </p:nvSpPr>
          <p:spPr>
            <a:xfrm>
              <a:off x="6461491" y="2977162"/>
              <a:ext cx="2541567" cy="858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Offline Synchronization</a:t>
              </a:r>
            </a:p>
          </p:txBody>
        </p:sp>
      </p:grpSp>
    </p:spTree>
    <p:extLst>
      <p:ext uri="{BB962C8B-B14F-4D97-AF65-F5344CB8AC3E}">
        <p14:creationId xmlns:p14="http://schemas.microsoft.com/office/powerpoint/2010/main" val="1219207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Azure Mobile SDK</a:t>
            </a:r>
          </a:p>
        </p:txBody>
      </p:sp>
      <p:sp>
        <p:nvSpPr>
          <p:cNvPr id="4" name="Content Placeholder 3"/>
          <p:cNvSpPr>
            <a:spLocks noGrp="1"/>
          </p:cNvSpPr>
          <p:nvPr>
            <p:ph idx="1"/>
          </p:nvPr>
        </p:nvSpPr>
        <p:spPr>
          <a:xfrm>
            <a:off x="838200" y="1825625"/>
            <a:ext cx="4658710" cy="4351338"/>
          </a:xfrm>
        </p:spPr>
        <p:txBody>
          <a:bodyPr/>
          <a:lstStyle/>
          <a:p>
            <a:r>
              <a:rPr lang="en-US" dirty="0"/>
              <a:t>Add the SDK directly or via a NuGet Package</a:t>
            </a:r>
          </a:p>
          <a:p>
            <a:r>
              <a:rPr lang="en-US" dirty="0"/>
              <a:t>Write common code to class services</a:t>
            </a:r>
          </a:p>
          <a:p>
            <a:r>
              <a:rPr lang="en-US" dirty="0"/>
              <a:t>Write platform-specific code to interact with the SDK</a:t>
            </a:r>
          </a:p>
          <a:p>
            <a:r>
              <a:rPr lang="en-US" dirty="0"/>
              <a:t>Manage individual configurations via Azure portal</a:t>
            </a:r>
          </a:p>
          <a:p>
            <a:endParaRPr lang="en-US" dirty="0"/>
          </a:p>
          <a:p>
            <a:endParaRPr lang="en-US" dirty="0"/>
          </a:p>
        </p:txBody>
      </p:sp>
      <p:sp>
        <p:nvSpPr>
          <p:cNvPr id="7" name="TextBox 6"/>
          <p:cNvSpPr txBox="1"/>
          <p:nvPr/>
        </p:nvSpPr>
        <p:spPr>
          <a:xfrm>
            <a:off x="5738734" y="2976365"/>
            <a:ext cx="5623033" cy="2862322"/>
          </a:xfrm>
          <a:prstGeom prst="rect">
            <a:avLst/>
          </a:prstGeom>
          <a:solidFill>
            <a:schemeClr val="bg2"/>
          </a:solidFill>
          <a:ln>
            <a:solidFill>
              <a:schemeClr val="bg2">
                <a:lumMod val="75000"/>
              </a:schemeClr>
            </a:solidFill>
          </a:ln>
        </p:spPr>
        <p:txBody>
          <a:bodyPr wrap="square" rtlCol="0">
            <a:spAutoFit/>
          </a:bodyPr>
          <a:lstStyle/>
          <a:p>
            <a:r>
              <a:rPr lang="en-US" sz="1200" dirty="0">
                <a:latin typeface="Consolas" panose="020B0609020204030204" pitchFamily="49" charset="0"/>
              </a:rPr>
              <a:t>public </a:t>
            </a:r>
            <a:r>
              <a:rPr lang="en-US" sz="1200" dirty="0" err="1">
                <a:latin typeface="Consolas" panose="020B0609020204030204" pitchFamily="49" charset="0"/>
              </a:rPr>
              <a:t>async</a:t>
            </a:r>
            <a:r>
              <a:rPr lang="en-US" sz="1200" dirty="0">
                <a:latin typeface="Consolas" panose="020B0609020204030204" pitchFamily="49" charset="0"/>
              </a:rPr>
              <a:t> Task&lt;bool&gt; </a:t>
            </a:r>
            <a:r>
              <a:rPr lang="en-US" sz="1200" dirty="0" err="1">
                <a:latin typeface="Consolas" panose="020B0609020204030204" pitchFamily="49" charset="0"/>
              </a:rPr>
              <a:t>SignInAsync</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bool </a:t>
            </a:r>
            <a:r>
              <a:rPr lang="en-US" sz="1200" dirty="0" err="1">
                <a:latin typeface="Consolas" panose="020B0609020204030204" pitchFamily="49" charset="0"/>
              </a:rPr>
              <a:t>isSuccessful</a:t>
            </a:r>
            <a:r>
              <a:rPr lang="en-US" sz="1200" dirty="0">
                <a:latin typeface="Consolas" panose="020B0609020204030204" pitchFamily="49" charset="0"/>
              </a:rPr>
              <a:t> = false;</a:t>
            </a:r>
          </a:p>
          <a:p>
            <a:endParaRPr lang="en-US" sz="1200" dirty="0">
              <a:latin typeface="Consolas" panose="020B0609020204030204" pitchFamily="49" charset="0"/>
            </a:endParaRPr>
          </a:p>
          <a:p>
            <a:r>
              <a:rPr lang="en-US" sz="1200" dirty="0">
                <a:latin typeface="Consolas" panose="020B0609020204030204" pitchFamily="49" charset="0"/>
              </a:rPr>
              <a:t>            try</a:t>
            </a:r>
          </a:p>
          <a:p>
            <a:r>
              <a:rPr lang="en-US" sz="1200" dirty="0">
                <a:latin typeface="Consolas" panose="020B0609020204030204" pitchFamily="49" charset="0"/>
              </a:rPr>
              <a:t>            {</a:t>
            </a:r>
          </a:p>
          <a:p>
            <a:r>
              <a:rPr lang="en-US" sz="1200" dirty="0">
                <a:latin typeface="Consolas" panose="020B0609020204030204" pitchFamily="49" charset="0"/>
              </a:rPr>
              <a:t>                user = await </a:t>
            </a:r>
            <a:r>
              <a:rPr lang="en-US" sz="1200" dirty="0" err="1">
                <a:latin typeface="Consolas" panose="020B0609020204030204" pitchFamily="49" charset="0"/>
              </a:rPr>
              <a:t>TelemetryManager.DefaultManager.CurrentClient.</a:t>
            </a:r>
            <a:r>
              <a:rPr lang="en-US" sz="1200" b="1" dirty="0" err="1">
                <a:latin typeface="Consolas" panose="020B0609020204030204" pitchFamily="49" charset="0"/>
              </a:rPr>
              <a:t>LoginAsync</a:t>
            </a:r>
            <a:r>
              <a:rPr lang="en-US" sz="1200" dirty="0">
                <a:latin typeface="Consolas" panose="020B0609020204030204" pitchFamily="49" charset="0"/>
              </a:rPr>
              <a:t>(this, </a:t>
            </a:r>
            <a:r>
              <a:rPr lang="en-US" sz="1200" dirty="0" err="1">
                <a:latin typeface="Consolas" panose="020B0609020204030204" pitchFamily="49" charset="0"/>
              </a:rPr>
              <a:t>MobileServiceAuthenticationProvider.MicrosoftAccount</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isSuccessful</a:t>
            </a:r>
            <a:r>
              <a:rPr lang="en-US" sz="1200" dirty="0">
                <a:latin typeface="Consolas" panose="020B0609020204030204" pitchFamily="49" charset="0"/>
              </a:rPr>
              <a:t> = user != null;</a:t>
            </a:r>
          </a:p>
          <a:p>
            <a:r>
              <a:rPr lang="en-US" sz="1200" dirty="0">
                <a:latin typeface="Consolas" panose="020B0609020204030204" pitchFamily="49" charset="0"/>
              </a:rPr>
              <a:t>            }</a:t>
            </a:r>
          </a:p>
          <a:p>
            <a:r>
              <a:rPr lang="en-US" sz="1200" dirty="0">
                <a:latin typeface="Consolas" panose="020B0609020204030204" pitchFamily="49" charset="0"/>
              </a:rPr>
              <a:t>            catch { }</a:t>
            </a:r>
          </a:p>
          <a:p>
            <a:endParaRPr lang="en-US" sz="1200" dirty="0">
              <a:latin typeface="Consolas" panose="020B0609020204030204" pitchFamily="49" charset="0"/>
            </a:endParaRPr>
          </a:p>
          <a:p>
            <a:r>
              <a:rPr lang="en-US" sz="1200" dirty="0">
                <a:latin typeface="Consolas" panose="020B0609020204030204" pitchFamily="49" charset="0"/>
              </a:rPr>
              <a:t>            return </a:t>
            </a:r>
            <a:r>
              <a:rPr lang="en-US" sz="1200" dirty="0" err="1">
                <a:latin typeface="Consolas" panose="020B0609020204030204" pitchFamily="49" charset="0"/>
              </a:rPr>
              <a:t>isSuccessful</a:t>
            </a:r>
            <a:r>
              <a:rPr lang="en-US" sz="1200" dirty="0">
                <a:latin typeface="Consolas" panose="020B0609020204030204" pitchFamily="49" charset="0"/>
              </a:rPr>
              <a:t>;</a:t>
            </a:r>
          </a:p>
          <a:p>
            <a:r>
              <a:rPr lang="en-US" sz="1200" dirty="0">
                <a:latin typeface="Consolas" panose="020B0609020204030204" pitchFamily="49" charset="0"/>
              </a:rPr>
              <a:t>        }</a:t>
            </a:r>
            <a:endParaRPr lang="en-US" sz="1200" dirty="0">
              <a:latin typeface="Consolas" panose="020B0609020204030204" pitchFamily="49" charset="0"/>
            </a:endParaRPr>
          </a:p>
        </p:txBody>
      </p:sp>
      <p:pic>
        <p:nvPicPr>
          <p:cNvPr id="3" name="Picture 2"/>
          <p:cNvPicPr>
            <a:picLocks noChangeAspect="1"/>
          </p:cNvPicPr>
          <p:nvPr/>
        </p:nvPicPr>
        <p:blipFill>
          <a:blip r:embed="rId3"/>
          <a:stretch>
            <a:fillRect/>
          </a:stretch>
        </p:blipFill>
        <p:spPr>
          <a:xfrm>
            <a:off x="5723053" y="2011901"/>
            <a:ext cx="4201596" cy="812464"/>
          </a:xfrm>
          <a:prstGeom prst="rect">
            <a:avLst/>
          </a:prstGeom>
          <a:ln>
            <a:solidFill>
              <a:schemeClr val="tx1">
                <a:lumMod val="95000"/>
                <a:lumOff val="5000"/>
              </a:schemeClr>
            </a:solidFill>
          </a:ln>
        </p:spPr>
      </p:pic>
    </p:spTree>
    <p:extLst>
      <p:ext uri="{BB962C8B-B14F-4D97-AF65-F5344CB8AC3E}">
        <p14:creationId xmlns:p14="http://schemas.microsoft.com/office/powerpoint/2010/main" val="643433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468192" y="2752122"/>
            <a:ext cx="2812481" cy="2302776"/>
          </a:xfrm>
          <a:prstGeom prst="rect">
            <a:avLst/>
          </a:prstGeom>
          <a:ln>
            <a:solidFill>
              <a:schemeClr val="tx1">
                <a:lumMod val="50000"/>
              </a:schemeClr>
            </a:solidFill>
          </a:ln>
        </p:spPr>
      </p:pic>
      <p:sp>
        <p:nvSpPr>
          <p:cNvPr id="2" name="Title 1"/>
          <p:cNvSpPr>
            <a:spLocks noGrp="1"/>
          </p:cNvSpPr>
          <p:nvPr>
            <p:ph type="title"/>
          </p:nvPr>
        </p:nvSpPr>
        <p:spPr/>
        <p:txBody>
          <a:bodyPr/>
          <a:lstStyle/>
          <a:p>
            <a:r>
              <a:rPr lang="en-US" dirty="0"/>
              <a:t>Azure Mobile Data and Storage</a:t>
            </a:r>
          </a:p>
        </p:txBody>
      </p:sp>
      <p:sp>
        <p:nvSpPr>
          <p:cNvPr id="4" name="Content Placeholder 3"/>
          <p:cNvSpPr>
            <a:spLocks noGrp="1"/>
          </p:cNvSpPr>
          <p:nvPr>
            <p:ph idx="1"/>
          </p:nvPr>
        </p:nvSpPr>
        <p:spPr>
          <a:xfrm>
            <a:off x="838200" y="1825625"/>
            <a:ext cx="4437993" cy="4351338"/>
          </a:xfrm>
        </p:spPr>
        <p:txBody>
          <a:bodyPr/>
          <a:lstStyle/>
          <a:p>
            <a:r>
              <a:rPr lang="en-US" dirty="0"/>
              <a:t>Created using either Azure SQL Database or Azure Storage</a:t>
            </a:r>
          </a:p>
          <a:p>
            <a:r>
              <a:rPr lang="en-US" dirty="0"/>
              <a:t>Can backend Easy tables</a:t>
            </a:r>
          </a:p>
          <a:p>
            <a:r>
              <a:rPr lang="en-US" dirty="0"/>
              <a:t>Can backend Easy APIs</a:t>
            </a:r>
          </a:p>
          <a:p>
            <a:r>
              <a:rPr lang="en-US" dirty="0"/>
              <a:t>Integrated with Azure Mobile SDK</a:t>
            </a:r>
          </a:p>
          <a:p>
            <a:r>
              <a:rPr lang="en-US" dirty="0"/>
              <a:t>Integrated with Azure Mobile authentication</a:t>
            </a:r>
          </a:p>
        </p:txBody>
      </p:sp>
      <p:pic>
        <p:nvPicPr>
          <p:cNvPr id="12" name="Picture 11"/>
          <p:cNvPicPr>
            <a:picLocks noChangeAspect="1"/>
          </p:cNvPicPr>
          <p:nvPr/>
        </p:nvPicPr>
        <p:blipFill>
          <a:blip r:embed="rId4"/>
          <a:stretch>
            <a:fillRect/>
          </a:stretch>
        </p:blipFill>
        <p:spPr>
          <a:xfrm>
            <a:off x="7849993" y="1988966"/>
            <a:ext cx="3091256" cy="4024655"/>
          </a:xfrm>
          <a:prstGeom prst="rect">
            <a:avLst/>
          </a:prstGeom>
          <a:ln>
            <a:solidFill>
              <a:schemeClr val="bg2">
                <a:lumMod val="75000"/>
              </a:schemeClr>
            </a:solidFill>
          </a:ln>
        </p:spPr>
      </p:pic>
      <p:grpSp>
        <p:nvGrpSpPr>
          <p:cNvPr id="9" name="Group 8"/>
          <p:cNvGrpSpPr/>
          <p:nvPr/>
        </p:nvGrpSpPr>
        <p:grpSpPr>
          <a:xfrm>
            <a:off x="7527681" y="3624797"/>
            <a:ext cx="752992" cy="752992"/>
            <a:chOff x="5871397" y="3035339"/>
            <a:chExt cx="1219200" cy="1219200"/>
          </a:xfrm>
        </p:grpSpPr>
        <p:sp>
          <p:nvSpPr>
            <p:cNvPr id="10" name="Oval 9"/>
            <p:cNvSpPr/>
            <p:nvPr/>
          </p:nvSpPr>
          <p:spPr bwMode="auto">
            <a:xfrm>
              <a:off x="5871397" y="3035339"/>
              <a:ext cx="1219200" cy="12192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600" dirty="0">
                <a:gradFill>
                  <a:gsLst>
                    <a:gs pos="0">
                      <a:srgbClr val="FFFFFF"/>
                    </a:gs>
                    <a:gs pos="100000">
                      <a:srgbClr val="FFFFFF"/>
                    </a:gs>
                  </a:gsLst>
                  <a:lin ang="5400000" scaled="0"/>
                </a:gradFill>
                <a:latin typeface="Segoe MDL2 Assets" panose="050A0102010101010101" pitchFamily="18" charset="0"/>
                <a:ea typeface="Segoe UI" pitchFamily="34" charset="0"/>
                <a:cs typeface="Segoe UI" pitchFamily="34" charset="0"/>
              </a:endParaRPr>
            </a:p>
          </p:txBody>
        </p:sp>
        <p:pic>
          <p:nvPicPr>
            <p:cNvPr id="11" name="Picture 10"/>
            <p:cNvPicPr>
              <a:picLocks noChangeAspect="1"/>
            </p:cNvPicPr>
            <p:nvPr/>
          </p:nvPicPr>
          <p:blipFill>
            <a:blip r:embed="rId5"/>
            <a:stretch>
              <a:fillRect/>
            </a:stretch>
          </p:blipFill>
          <p:spPr>
            <a:xfrm>
              <a:off x="6284239" y="3206553"/>
              <a:ext cx="543598" cy="876771"/>
            </a:xfrm>
            <a:prstGeom prst="rect">
              <a:avLst/>
            </a:prstGeom>
          </p:spPr>
        </p:pic>
      </p:grpSp>
    </p:spTree>
    <p:extLst>
      <p:ext uri="{BB962C8B-B14F-4D97-AF65-F5344CB8AC3E}">
        <p14:creationId xmlns:p14="http://schemas.microsoft.com/office/powerpoint/2010/main" val="75164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Mobile Data and Storage</a:t>
            </a:r>
          </a:p>
        </p:txBody>
      </p:sp>
      <p:sp>
        <p:nvSpPr>
          <p:cNvPr id="4" name="Content Placeholder 3"/>
          <p:cNvSpPr>
            <a:spLocks noGrp="1"/>
          </p:cNvSpPr>
          <p:nvPr>
            <p:ph idx="1"/>
          </p:nvPr>
        </p:nvSpPr>
        <p:spPr>
          <a:xfrm>
            <a:off x="838200" y="1825625"/>
            <a:ext cx="4437993" cy="4351338"/>
          </a:xfrm>
        </p:spPr>
        <p:txBody>
          <a:bodyPr/>
          <a:lstStyle/>
          <a:p>
            <a:r>
              <a:rPr lang="en-US" dirty="0"/>
              <a:t>All basic CRUD methods are supported</a:t>
            </a:r>
          </a:p>
          <a:p>
            <a:r>
              <a:rPr lang="en-US" dirty="0"/>
              <a:t>Built-in list and enumerable return methods</a:t>
            </a:r>
          </a:p>
          <a:p>
            <a:r>
              <a:rPr lang="en-US" dirty="0"/>
              <a:t>Automatic row identity management</a:t>
            </a:r>
          </a:p>
          <a:p>
            <a:r>
              <a:rPr lang="en-US" dirty="0"/>
              <a:t>Dynamic schemas based on “code first” concepts</a:t>
            </a:r>
          </a:p>
          <a:p>
            <a:endParaRPr lang="en-US" dirty="0"/>
          </a:p>
        </p:txBody>
      </p:sp>
      <p:sp>
        <p:nvSpPr>
          <p:cNvPr id="12" name="TextBox 11"/>
          <p:cNvSpPr txBox="1"/>
          <p:nvPr/>
        </p:nvSpPr>
        <p:spPr>
          <a:xfrm>
            <a:off x="5770178" y="3827290"/>
            <a:ext cx="5772807" cy="744711"/>
          </a:xfrm>
          <a:prstGeom prst="rect">
            <a:avLst/>
          </a:prstGeom>
          <a:solidFill>
            <a:schemeClr val="bg2"/>
          </a:solidFill>
          <a:ln>
            <a:solidFill>
              <a:schemeClr val="bg2">
                <a:lumMod val="75000"/>
              </a:schemeClr>
            </a:solidFill>
          </a:ln>
        </p:spPr>
        <p:txBody>
          <a:bodyPr wrap="none" rtlCol="0">
            <a:noAutofit/>
          </a:bodyPr>
          <a:lstStyle/>
          <a:p>
            <a:r>
              <a:rPr lang="en-US" dirty="0" err="1">
                <a:latin typeface="Consolas" panose="020B0609020204030204" pitchFamily="49" charset="0"/>
              </a:rPr>
              <a:t>IEnumerable</a:t>
            </a:r>
            <a:r>
              <a:rPr lang="en-US" dirty="0">
                <a:latin typeface="Consolas" panose="020B0609020204030204" pitchFamily="49" charset="0"/>
              </a:rPr>
              <a:t>&lt;</a:t>
            </a:r>
            <a:r>
              <a:rPr lang="en-US" dirty="0" err="1">
                <a:latin typeface="Consolas" panose="020B0609020204030204" pitchFamily="49" charset="0"/>
              </a:rPr>
              <a:t>ActivityItem</a:t>
            </a:r>
            <a:r>
              <a:rPr lang="en-US" dirty="0">
                <a:latin typeface="Consolas" panose="020B0609020204030204" pitchFamily="49" charset="0"/>
              </a:rPr>
              <a:t>&gt; items = </a:t>
            </a:r>
          </a:p>
          <a:p>
            <a:r>
              <a:rPr lang="en-US" dirty="0">
                <a:latin typeface="Consolas" panose="020B0609020204030204" pitchFamily="49" charset="0"/>
              </a:rPr>
              <a:t>await </a:t>
            </a:r>
            <a:r>
              <a:rPr lang="en-US" dirty="0" err="1">
                <a:latin typeface="Consolas" panose="020B0609020204030204" pitchFamily="49" charset="0"/>
              </a:rPr>
              <a:t>activitiesTable.</a:t>
            </a:r>
            <a:r>
              <a:rPr lang="en-US" b="1" dirty="0" err="1">
                <a:latin typeface="Consolas" panose="020B0609020204030204" pitchFamily="49" charset="0"/>
              </a:rPr>
              <a:t>ToEnumerableAsync</a:t>
            </a:r>
            <a:r>
              <a:rPr lang="en-US" dirty="0">
                <a:latin typeface="Consolas" panose="020B0609020204030204" pitchFamily="49" charset="0"/>
              </a:rPr>
              <a:t>();</a:t>
            </a:r>
            <a:endParaRPr lang="en-US" dirty="0">
              <a:latin typeface="Consolas" panose="020B0609020204030204" pitchFamily="49" charset="0"/>
            </a:endParaRPr>
          </a:p>
        </p:txBody>
      </p:sp>
      <p:sp>
        <p:nvSpPr>
          <p:cNvPr id="13" name="TextBox 12"/>
          <p:cNvSpPr txBox="1"/>
          <p:nvPr/>
        </p:nvSpPr>
        <p:spPr>
          <a:xfrm>
            <a:off x="5770177" y="5058479"/>
            <a:ext cx="5772807" cy="406902"/>
          </a:xfrm>
          <a:prstGeom prst="rect">
            <a:avLst/>
          </a:prstGeom>
          <a:solidFill>
            <a:schemeClr val="bg2"/>
          </a:solidFill>
          <a:ln>
            <a:solidFill>
              <a:schemeClr val="bg2">
                <a:lumMod val="75000"/>
              </a:schemeClr>
            </a:solidFill>
          </a:ln>
        </p:spPr>
        <p:txBody>
          <a:bodyPr wrap="none" rtlCol="0">
            <a:noAutofit/>
          </a:bodyPr>
          <a:lstStyle/>
          <a:p>
            <a:r>
              <a:rPr lang="en-US" dirty="0">
                <a:latin typeface="Consolas" panose="020B0609020204030204" pitchFamily="49" charset="0"/>
              </a:rPr>
              <a:t>await </a:t>
            </a:r>
            <a:r>
              <a:rPr lang="en-US" dirty="0" err="1">
                <a:latin typeface="Consolas" panose="020B0609020204030204" pitchFamily="49" charset="0"/>
              </a:rPr>
              <a:t>activitiesTable.</a:t>
            </a:r>
            <a:r>
              <a:rPr lang="en-US" b="1" dirty="0" err="1">
                <a:latin typeface="Consolas" panose="020B0609020204030204" pitchFamily="49" charset="0"/>
              </a:rPr>
              <a:t>InsertAsync</a:t>
            </a:r>
            <a:r>
              <a:rPr lang="en-US" dirty="0">
                <a:latin typeface="Consolas" panose="020B0609020204030204" pitchFamily="49" charset="0"/>
              </a:rPr>
              <a:t>(item);</a:t>
            </a:r>
            <a:endParaRPr lang="en-US" dirty="0">
              <a:latin typeface="Consolas" panose="020B0609020204030204" pitchFamily="49" charset="0"/>
            </a:endParaRPr>
          </a:p>
        </p:txBody>
      </p:sp>
      <p:sp>
        <p:nvSpPr>
          <p:cNvPr id="14" name="TextBox 13"/>
          <p:cNvSpPr txBox="1"/>
          <p:nvPr/>
        </p:nvSpPr>
        <p:spPr>
          <a:xfrm>
            <a:off x="5770178" y="1825625"/>
            <a:ext cx="5772807" cy="1600438"/>
          </a:xfrm>
          <a:prstGeom prst="rect">
            <a:avLst/>
          </a:prstGeom>
          <a:solidFill>
            <a:schemeClr val="bg2"/>
          </a:solidFill>
          <a:ln>
            <a:solidFill>
              <a:schemeClr val="bg2">
                <a:lumMod val="75000"/>
              </a:schemeClr>
            </a:solidFill>
          </a:ln>
        </p:spPr>
        <p:txBody>
          <a:bodyPr wrap="square" rtlCol="0">
            <a:spAutoFit/>
          </a:bodyPr>
          <a:lstStyle/>
          <a:p>
            <a:r>
              <a:rPr lang="en-US" sz="1400" dirty="0">
                <a:latin typeface="Consolas" panose="020B0609020204030204" pitchFamily="49" charset="0"/>
              </a:rPr>
              <a:t>public class </a:t>
            </a:r>
            <a:r>
              <a:rPr lang="en-US" sz="1400" dirty="0" err="1">
                <a:latin typeface="Consolas" panose="020B0609020204030204" pitchFamily="49" charset="0"/>
              </a:rPr>
              <a:t>ActivityItem</a:t>
            </a:r>
            <a:endParaRPr lang="en-US" sz="1400" dirty="0">
              <a:latin typeface="Consolas" panose="020B0609020204030204" pitchFamily="49" charset="0"/>
            </a:endParaRPr>
          </a:p>
          <a:p>
            <a:r>
              <a:rPr lang="en-US" sz="1400" dirty="0">
                <a:latin typeface="Consolas" panose="020B0609020204030204" pitchFamily="49" charset="0"/>
              </a:rPr>
              <a:t>    {</a:t>
            </a:r>
          </a:p>
          <a:p>
            <a:r>
              <a:rPr lang="en-US" sz="1400" dirty="0">
                <a:latin typeface="Consolas" panose="020B0609020204030204" pitchFamily="49" charset="0"/>
              </a:rPr>
              <a:t>        public string Id { get; set; }</a:t>
            </a:r>
          </a:p>
          <a:p>
            <a:r>
              <a:rPr lang="en-US" sz="1400" dirty="0">
                <a:latin typeface="Consolas" panose="020B0609020204030204" pitchFamily="49" charset="0"/>
              </a:rPr>
              <a:t>        public string Status { get; set; }</a:t>
            </a:r>
          </a:p>
          <a:p>
            <a:r>
              <a:rPr lang="en-US" sz="1400" dirty="0">
                <a:latin typeface="Consolas" panose="020B0609020204030204" pitchFamily="49" charset="0"/>
              </a:rPr>
              <a:t>        public string Description { get; set; }</a:t>
            </a:r>
          </a:p>
          <a:p>
            <a:r>
              <a:rPr lang="en-US" sz="1400" dirty="0">
                <a:latin typeface="Consolas" panose="020B0609020204030204" pitchFamily="49" charset="0"/>
              </a:rPr>
              <a:t>        public </a:t>
            </a:r>
            <a:r>
              <a:rPr lang="en-US" sz="1400" dirty="0" err="1">
                <a:latin typeface="Consolas" panose="020B0609020204030204" pitchFamily="49" charset="0"/>
              </a:rPr>
              <a:t>DateTime</a:t>
            </a:r>
            <a:r>
              <a:rPr lang="en-US" sz="1400" dirty="0">
                <a:latin typeface="Consolas" panose="020B0609020204030204" pitchFamily="49" charset="0"/>
              </a:rPr>
              <a:t> </a:t>
            </a:r>
            <a:r>
              <a:rPr lang="en-US" sz="1400" dirty="0" err="1">
                <a:latin typeface="Consolas" panose="020B0609020204030204" pitchFamily="49" charset="0"/>
              </a:rPr>
              <a:t>ActivityDate</a:t>
            </a:r>
            <a:r>
              <a:rPr lang="en-US" sz="1400" dirty="0">
                <a:latin typeface="Consolas" panose="020B0609020204030204" pitchFamily="49" charset="0"/>
              </a:rPr>
              <a:t> { get; set; }</a:t>
            </a:r>
          </a:p>
          <a:p>
            <a:r>
              <a:rPr lang="en-US" sz="1400" dirty="0">
                <a:latin typeface="Consolas" panose="020B0609020204030204" pitchFamily="49" charset="0"/>
              </a:rPr>
              <a:t>    }</a:t>
            </a:r>
            <a:endParaRPr lang="en-US" sz="1400" dirty="0">
              <a:latin typeface="Consolas" panose="020B0609020204030204" pitchFamily="49" charset="0"/>
            </a:endParaRPr>
          </a:p>
        </p:txBody>
      </p:sp>
    </p:spTree>
    <p:extLst>
      <p:ext uri="{BB962C8B-B14F-4D97-AF65-F5344CB8AC3E}">
        <p14:creationId xmlns:p14="http://schemas.microsoft.com/office/powerpoint/2010/main" val="1824873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Mobile APIs</a:t>
            </a:r>
          </a:p>
        </p:txBody>
      </p:sp>
      <p:sp>
        <p:nvSpPr>
          <p:cNvPr id="8" name="TextBox 7"/>
          <p:cNvSpPr txBox="1"/>
          <p:nvPr/>
        </p:nvSpPr>
        <p:spPr>
          <a:xfrm>
            <a:off x="1079938" y="1722221"/>
            <a:ext cx="9346324" cy="2031325"/>
          </a:xfrm>
          <a:prstGeom prst="rect">
            <a:avLst/>
          </a:prstGeom>
          <a:solidFill>
            <a:schemeClr val="bg2"/>
          </a:solidFill>
          <a:ln>
            <a:solidFill>
              <a:schemeClr val="bg2">
                <a:lumMod val="75000"/>
              </a:schemeClr>
            </a:solidFill>
          </a:ln>
        </p:spPr>
        <p:txBody>
          <a:bodyPr wrap="square" rtlCol="0">
            <a:spAutoFit/>
          </a:bodyPr>
          <a:lstStyle/>
          <a:p>
            <a:r>
              <a:rPr lang="en-US" dirty="0">
                <a:latin typeface="Consolas" panose="020B0609020204030204" pitchFamily="49" charset="0"/>
              </a:rPr>
              <a:t>public </a:t>
            </a:r>
            <a:r>
              <a:rPr lang="en-US" dirty="0" err="1">
                <a:latin typeface="Consolas" panose="020B0609020204030204" pitchFamily="49" charset="0"/>
              </a:rPr>
              <a:t>async</a:t>
            </a:r>
            <a:r>
              <a:rPr lang="en-US" dirty="0">
                <a:latin typeface="Consolas" panose="020B0609020204030204" pitchFamily="49" charset="0"/>
              </a:rPr>
              <a:t> Task&lt;string&gt; </a:t>
            </a:r>
            <a:r>
              <a:rPr lang="en-US" b="1" dirty="0">
                <a:latin typeface="Consolas" panose="020B0609020204030204" pitchFamily="49" charset="0"/>
              </a:rPr>
              <a:t>Post</a:t>
            </a:r>
            <a:r>
              <a:rPr lang="en-US" dirty="0">
                <a:latin typeface="Consolas" panose="020B0609020204030204" pitchFamily="49" charset="0"/>
              </a:rPr>
              <a:t>(</a:t>
            </a:r>
            <a:r>
              <a:rPr lang="en-US" dirty="0" err="1">
                <a:latin typeface="Consolas" panose="020B0609020204030204" pitchFamily="49" charset="0"/>
              </a:rPr>
              <a:t>TelemetryItem</a:t>
            </a:r>
            <a:r>
              <a:rPr lang="en-US" dirty="0">
                <a:latin typeface="Consolas" panose="020B0609020204030204" pitchFamily="49" charset="0"/>
              </a:rPr>
              <a:t> telemetry)</a:t>
            </a:r>
          </a:p>
          <a:p>
            <a:r>
              <a:rPr lang="en-US" dirty="0">
                <a:latin typeface="Consolas" panose="020B0609020204030204" pitchFamily="49" charset="0"/>
              </a:rPr>
              <a:t>        {</a:t>
            </a:r>
          </a:p>
          <a:p>
            <a:r>
              <a:rPr lang="en-US" dirty="0">
                <a:latin typeface="Consolas" panose="020B0609020204030204" pitchFamily="49" charset="0"/>
              </a:rPr>
              <a:t>            await </a:t>
            </a:r>
            <a:r>
              <a:rPr lang="en-US" dirty="0" err="1">
                <a:latin typeface="Consolas" panose="020B0609020204030204" pitchFamily="49" charset="0"/>
              </a:rPr>
              <a:t>Helpers.TelemetryHelper</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SendToMissionControlAsync</a:t>
            </a:r>
            <a:r>
              <a:rPr lang="en-US" dirty="0">
                <a:latin typeface="Consolas" panose="020B0609020204030204" pitchFamily="49" charset="0"/>
              </a:rPr>
              <a:t>(telemetry);</a:t>
            </a:r>
          </a:p>
          <a:p>
            <a:endParaRPr lang="en-US" dirty="0">
              <a:latin typeface="Consolas" panose="020B0609020204030204" pitchFamily="49" charset="0"/>
            </a:endParaRPr>
          </a:p>
          <a:p>
            <a:r>
              <a:rPr lang="en-US" dirty="0">
                <a:latin typeface="Consolas" panose="020B0609020204030204" pitchFamily="49" charset="0"/>
              </a:rPr>
              <a:t>            return $"Telemetry received by Mission Control.";</a:t>
            </a:r>
          </a:p>
          <a:p>
            <a:r>
              <a:rPr lang="en-US" dirty="0">
                <a:latin typeface="Consolas" panose="020B0609020204030204" pitchFamily="49" charset="0"/>
              </a:rPr>
              <a:t>        }</a:t>
            </a:r>
            <a:endParaRPr lang="en-US" sz="1400" dirty="0">
              <a:latin typeface="Consolas" panose="020B0609020204030204" pitchFamily="49" charset="0"/>
            </a:endParaRPr>
          </a:p>
        </p:txBody>
      </p:sp>
      <p:sp>
        <p:nvSpPr>
          <p:cNvPr id="6" name="TextBox 5"/>
          <p:cNvSpPr txBox="1"/>
          <p:nvPr/>
        </p:nvSpPr>
        <p:spPr>
          <a:xfrm>
            <a:off x="1702675" y="3456428"/>
            <a:ext cx="9346324" cy="2769989"/>
          </a:xfrm>
          <a:prstGeom prst="rect">
            <a:avLst/>
          </a:prstGeom>
          <a:solidFill>
            <a:schemeClr val="bg2"/>
          </a:solidFill>
          <a:ln>
            <a:solidFill>
              <a:schemeClr val="bg2">
                <a:lumMod val="75000"/>
              </a:schemeClr>
            </a:solidFill>
          </a:ln>
        </p:spPr>
        <p:txBody>
          <a:bodyPr wrap="square" rtlCol="0">
            <a:spAutoFit/>
          </a:bodyPr>
          <a:lstStyle/>
          <a:p>
            <a:r>
              <a:rPr lang="en-US" sz="1400" dirty="0">
                <a:latin typeface="Consolas" panose="020B0609020204030204" pitchFamily="49" charset="0"/>
              </a:rPr>
              <a:t> </a:t>
            </a:r>
            <a:r>
              <a:rPr lang="en-US" sz="2000" dirty="0" err="1">
                <a:latin typeface="Consolas" panose="020B0609020204030204" pitchFamily="49" charset="0"/>
              </a:rPr>
              <a:t>TelemetryItem</a:t>
            </a:r>
            <a:r>
              <a:rPr lang="en-US" sz="2000" dirty="0">
                <a:latin typeface="Consolas" panose="020B0609020204030204" pitchFamily="49" charset="0"/>
              </a:rPr>
              <a:t> telemetry = new </a:t>
            </a:r>
            <a:r>
              <a:rPr lang="en-US" sz="2000" dirty="0" err="1">
                <a:latin typeface="Consolas" panose="020B0609020204030204" pitchFamily="49" charset="0"/>
              </a:rPr>
              <a:t>TelemetryItem</a:t>
            </a:r>
            <a:r>
              <a:rPr lang="en-US" sz="2000" dirty="0">
                <a:latin typeface="Consolas" panose="020B0609020204030204" pitchFamily="49" charset="0"/>
              </a:rPr>
              <a:t>()</a:t>
            </a:r>
          </a:p>
          <a:p>
            <a:r>
              <a:rPr lang="en-US" sz="2000" dirty="0">
                <a:latin typeface="Consolas" panose="020B0609020204030204" pitchFamily="49" charset="0"/>
              </a:rPr>
              <a:t>            {</a:t>
            </a:r>
          </a:p>
          <a:p>
            <a:r>
              <a:rPr lang="en-US" sz="2000" dirty="0">
                <a:latin typeface="Consolas" panose="020B0609020204030204" pitchFamily="49" charset="0"/>
              </a:rPr>
              <a:t>		.</a:t>
            </a:r>
          </a:p>
          <a:p>
            <a:r>
              <a:rPr lang="en-US" sz="2000" dirty="0">
                <a:latin typeface="Consolas" panose="020B0609020204030204" pitchFamily="49" charset="0"/>
              </a:rPr>
              <a:t>		.</a:t>
            </a:r>
          </a:p>
          <a:p>
            <a:r>
              <a:rPr lang="en-US" sz="2000" dirty="0">
                <a:latin typeface="Consolas" panose="020B0609020204030204" pitchFamily="49" charset="0"/>
              </a:rPr>
              <a:t>            };</a:t>
            </a:r>
          </a:p>
          <a:p>
            <a:r>
              <a:rPr lang="en-US" sz="2000" dirty="0">
                <a:latin typeface="Consolas" panose="020B0609020204030204" pitchFamily="49" charset="0"/>
              </a:rPr>
              <a:t>             </a:t>
            </a:r>
          </a:p>
          <a:p>
            <a:r>
              <a:rPr lang="en-US" sz="2000" dirty="0">
                <a:latin typeface="Consolas" panose="020B0609020204030204" pitchFamily="49" charset="0"/>
              </a:rPr>
              <a:t>await </a:t>
            </a:r>
            <a:r>
              <a:rPr lang="en-US" sz="2000" dirty="0" err="1">
                <a:latin typeface="Consolas" panose="020B0609020204030204" pitchFamily="49" charset="0"/>
              </a:rPr>
              <a:t>TelemetryManager.DefaultManager.CurrentClient</a:t>
            </a:r>
            <a:r>
              <a:rPr lang="en-US" sz="2000" dirty="0">
                <a:latin typeface="Consolas" panose="020B0609020204030204" pitchFamily="49" charset="0"/>
              </a:rPr>
              <a:t>.</a:t>
            </a:r>
          </a:p>
          <a:p>
            <a:r>
              <a:rPr lang="en-US" sz="2000" dirty="0">
                <a:latin typeface="Consolas" panose="020B0609020204030204" pitchFamily="49" charset="0"/>
              </a:rPr>
              <a:t>	</a:t>
            </a:r>
            <a:r>
              <a:rPr lang="en-US" sz="2000" b="1" dirty="0" err="1">
                <a:latin typeface="Consolas" panose="020B0609020204030204" pitchFamily="49" charset="0"/>
              </a:rPr>
              <a:t>InvokeApiAsync</a:t>
            </a:r>
            <a:r>
              <a:rPr lang="en-US" sz="2000" dirty="0">
                <a:latin typeface="Consolas" panose="020B0609020204030204" pitchFamily="49" charset="0"/>
              </a:rPr>
              <a:t>("telemetry", </a:t>
            </a:r>
            <a:r>
              <a:rPr lang="en-US" sz="2000" dirty="0" err="1">
                <a:latin typeface="Consolas" panose="020B0609020204030204" pitchFamily="49" charset="0"/>
              </a:rPr>
              <a:t>JToken.FromObject</a:t>
            </a:r>
            <a:r>
              <a:rPr lang="en-US" sz="2000" dirty="0">
                <a:latin typeface="Consolas" panose="020B0609020204030204" pitchFamily="49" charset="0"/>
              </a:rPr>
              <a:t>(telemetry));</a:t>
            </a:r>
          </a:p>
          <a:p>
            <a:r>
              <a:rPr lang="en-US" sz="1400" dirty="0">
                <a:latin typeface="Consolas" panose="020B0609020204030204" pitchFamily="49" charset="0"/>
              </a:rPr>
              <a:t> </a:t>
            </a:r>
            <a:endParaRPr lang="en-US" sz="1400" dirty="0">
              <a:latin typeface="Consolas" panose="020B0609020204030204" pitchFamily="49" charset="0"/>
            </a:endParaRPr>
          </a:p>
        </p:txBody>
      </p:sp>
      <p:grpSp>
        <p:nvGrpSpPr>
          <p:cNvPr id="9" name="Group 8"/>
          <p:cNvGrpSpPr/>
          <p:nvPr/>
        </p:nvGrpSpPr>
        <p:grpSpPr>
          <a:xfrm rot="16200000">
            <a:off x="9251378" y="3079932"/>
            <a:ext cx="752992" cy="752992"/>
            <a:chOff x="5871397" y="3035339"/>
            <a:chExt cx="1219200" cy="1219200"/>
          </a:xfrm>
        </p:grpSpPr>
        <p:sp>
          <p:nvSpPr>
            <p:cNvPr id="11" name="Oval 10"/>
            <p:cNvSpPr/>
            <p:nvPr/>
          </p:nvSpPr>
          <p:spPr bwMode="auto">
            <a:xfrm>
              <a:off x="5871397" y="3035339"/>
              <a:ext cx="1219200" cy="12192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600" dirty="0">
                <a:gradFill>
                  <a:gsLst>
                    <a:gs pos="0">
                      <a:srgbClr val="FFFFFF"/>
                    </a:gs>
                    <a:gs pos="100000">
                      <a:srgbClr val="FFFFFF"/>
                    </a:gs>
                  </a:gsLst>
                  <a:lin ang="5400000" scaled="0"/>
                </a:gradFill>
                <a:latin typeface="Segoe MDL2 Assets" panose="050A0102010101010101" pitchFamily="18" charset="0"/>
                <a:ea typeface="Segoe UI" pitchFamily="34" charset="0"/>
                <a:cs typeface="Segoe UI" pitchFamily="34" charset="0"/>
              </a:endParaRPr>
            </a:p>
          </p:txBody>
        </p:sp>
        <p:pic>
          <p:nvPicPr>
            <p:cNvPr id="12" name="Picture 11"/>
            <p:cNvPicPr>
              <a:picLocks noChangeAspect="1"/>
            </p:cNvPicPr>
            <p:nvPr/>
          </p:nvPicPr>
          <p:blipFill>
            <a:blip r:embed="rId3"/>
            <a:stretch>
              <a:fillRect/>
            </a:stretch>
          </p:blipFill>
          <p:spPr>
            <a:xfrm>
              <a:off x="6284239" y="3206553"/>
              <a:ext cx="543598" cy="876771"/>
            </a:xfrm>
            <a:prstGeom prst="rect">
              <a:avLst/>
            </a:prstGeom>
          </p:spPr>
        </p:pic>
      </p:grpSp>
    </p:spTree>
    <p:extLst>
      <p:ext uri="{BB962C8B-B14F-4D97-AF65-F5344CB8AC3E}">
        <p14:creationId xmlns:p14="http://schemas.microsoft.com/office/powerpoint/2010/main" val="4014901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465379" y="1935506"/>
            <a:ext cx="4885360" cy="2661895"/>
          </a:xfrm>
          <a:prstGeom prst="rect">
            <a:avLst/>
          </a:prstGeom>
          <a:ln>
            <a:solidFill>
              <a:schemeClr val="bg2">
                <a:lumMod val="75000"/>
              </a:schemeClr>
            </a:solidFill>
          </a:ln>
        </p:spPr>
      </p:pic>
      <p:sp>
        <p:nvSpPr>
          <p:cNvPr id="2" name="Title 1"/>
          <p:cNvSpPr>
            <a:spLocks noGrp="1"/>
          </p:cNvSpPr>
          <p:nvPr>
            <p:ph type="title"/>
          </p:nvPr>
        </p:nvSpPr>
        <p:spPr/>
        <p:txBody>
          <a:bodyPr/>
          <a:lstStyle/>
          <a:p>
            <a:r>
              <a:rPr lang="en-US" dirty="0"/>
              <a:t>Azure Mobile Authentication</a:t>
            </a:r>
          </a:p>
        </p:txBody>
      </p:sp>
      <p:sp>
        <p:nvSpPr>
          <p:cNvPr id="5" name="Content Placeholder 3"/>
          <p:cNvSpPr txBox="1">
            <a:spLocks/>
          </p:cNvSpPr>
          <p:nvPr/>
        </p:nvSpPr>
        <p:spPr>
          <a:xfrm>
            <a:off x="838200" y="1825625"/>
            <a:ext cx="404911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Uses Azure App Service authentication and authorization services</a:t>
            </a:r>
          </a:p>
          <a:p>
            <a:r>
              <a:rPr lang="en-US" dirty="0"/>
              <a:t>Uses the concept of federated identities</a:t>
            </a:r>
          </a:p>
          <a:p>
            <a:r>
              <a:rPr lang="en-US" dirty="0"/>
              <a:t>Allows other providers</a:t>
            </a:r>
          </a:p>
          <a:p>
            <a:r>
              <a:rPr lang="en-US" dirty="0"/>
              <a:t>Allows custom identity solutions</a:t>
            </a:r>
          </a:p>
        </p:txBody>
      </p:sp>
      <p:pic>
        <p:nvPicPr>
          <p:cNvPr id="4" name="Picture 3"/>
          <p:cNvPicPr>
            <a:picLocks noChangeAspect="1"/>
          </p:cNvPicPr>
          <p:nvPr/>
        </p:nvPicPr>
        <p:blipFill>
          <a:blip r:embed="rId4"/>
          <a:stretch>
            <a:fillRect/>
          </a:stretch>
        </p:blipFill>
        <p:spPr>
          <a:xfrm>
            <a:off x="6634040" y="2476628"/>
            <a:ext cx="3969377" cy="3070996"/>
          </a:xfrm>
          <a:prstGeom prst="rect">
            <a:avLst/>
          </a:prstGeom>
          <a:ln>
            <a:solidFill>
              <a:schemeClr val="bg2">
                <a:lumMod val="75000"/>
              </a:schemeClr>
            </a:solidFill>
          </a:ln>
        </p:spPr>
      </p:pic>
    </p:spTree>
    <p:extLst>
      <p:ext uri="{BB962C8B-B14F-4D97-AF65-F5344CB8AC3E}">
        <p14:creationId xmlns:p14="http://schemas.microsoft.com/office/powerpoint/2010/main" val="154181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Authentication Flow</a:t>
            </a:r>
          </a:p>
        </p:txBody>
      </p:sp>
      <p:pic>
        <p:nvPicPr>
          <p:cNvPr id="4" name="Picture 3"/>
          <p:cNvPicPr>
            <a:picLocks noChangeAspect="1"/>
          </p:cNvPicPr>
          <p:nvPr/>
        </p:nvPicPr>
        <p:blipFill>
          <a:blip r:embed="rId3"/>
          <a:stretch>
            <a:fillRect/>
          </a:stretch>
        </p:blipFill>
        <p:spPr>
          <a:xfrm>
            <a:off x="1048407" y="1608083"/>
            <a:ext cx="3029607" cy="4302187"/>
          </a:xfrm>
          <a:prstGeom prst="rect">
            <a:avLst/>
          </a:prstGeom>
          <a:ln>
            <a:solidFill>
              <a:schemeClr val="bg2">
                <a:lumMod val="75000"/>
              </a:schemeClr>
            </a:solidFill>
          </a:ln>
        </p:spPr>
      </p:pic>
      <p:sp>
        <p:nvSpPr>
          <p:cNvPr id="9" name="Rectangle 8"/>
          <p:cNvSpPr/>
          <p:nvPr/>
        </p:nvSpPr>
        <p:spPr>
          <a:xfrm>
            <a:off x="4987156" y="2730338"/>
            <a:ext cx="3121573" cy="935420"/>
          </a:xfrm>
          <a:prstGeom prst="rect">
            <a:avLst/>
          </a:prstGeom>
          <a:solidFill>
            <a:srgbClr val="F2502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Authentication Provider</a:t>
            </a:r>
          </a:p>
        </p:txBody>
      </p:sp>
      <p:sp>
        <p:nvSpPr>
          <p:cNvPr id="10" name="Rectangle 9"/>
          <p:cNvSpPr/>
          <p:nvPr/>
        </p:nvSpPr>
        <p:spPr>
          <a:xfrm>
            <a:off x="7157543" y="1608083"/>
            <a:ext cx="3121573" cy="935420"/>
          </a:xfrm>
          <a:prstGeom prst="rect">
            <a:avLst/>
          </a:prstGeom>
          <a:solidFill>
            <a:srgbClr val="0303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App Client</a:t>
            </a:r>
          </a:p>
        </p:txBody>
      </p:sp>
      <p:sp>
        <p:nvSpPr>
          <p:cNvPr id="11" name="Rectangle 10"/>
          <p:cNvSpPr/>
          <p:nvPr/>
        </p:nvSpPr>
        <p:spPr>
          <a:xfrm>
            <a:off x="7157543" y="3852595"/>
            <a:ext cx="3121573" cy="93542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App Backend</a:t>
            </a:r>
          </a:p>
        </p:txBody>
      </p:sp>
      <p:sp>
        <p:nvSpPr>
          <p:cNvPr id="12" name="Rectangle 11"/>
          <p:cNvSpPr/>
          <p:nvPr/>
        </p:nvSpPr>
        <p:spPr>
          <a:xfrm>
            <a:off x="7157542" y="4974850"/>
            <a:ext cx="3121573" cy="9354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Mobile Services</a:t>
            </a:r>
          </a:p>
        </p:txBody>
      </p:sp>
      <p:cxnSp>
        <p:nvCxnSpPr>
          <p:cNvPr id="14" name="Connector: Curved 13"/>
          <p:cNvCxnSpPr>
            <a:stCxn id="10" idx="1"/>
            <a:endCxn id="9" idx="0"/>
          </p:cNvCxnSpPr>
          <p:nvPr/>
        </p:nvCxnSpPr>
        <p:spPr>
          <a:xfrm rot="10800000" flipV="1">
            <a:off x="6547943" y="2075792"/>
            <a:ext cx="609600" cy="65454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p:cNvCxnSpPr>
            <a:stCxn id="9" idx="1"/>
            <a:endCxn id="4" idx="3"/>
          </p:cNvCxnSpPr>
          <p:nvPr/>
        </p:nvCxnSpPr>
        <p:spPr>
          <a:xfrm rot="10800000" flipV="1">
            <a:off x="4078014" y="3198047"/>
            <a:ext cx="909142" cy="561129"/>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p:cNvCxnSpPr>
            <a:stCxn id="9" idx="2"/>
            <a:endCxn id="11" idx="1"/>
          </p:cNvCxnSpPr>
          <p:nvPr/>
        </p:nvCxnSpPr>
        <p:spPr>
          <a:xfrm rot="16200000" flipH="1">
            <a:off x="6525470" y="3688231"/>
            <a:ext cx="654547" cy="60960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p:cNvCxnSpPr>
            <a:stCxn id="11" idx="3"/>
            <a:endCxn id="12" idx="3"/>
          </p:cNvCxnSpPr>
          <p:nvPr/>
        </p:nvCxnSpPr>
        <p:spPr>
          <a:xfrm flipH="1">
            <a:off x="10279115" y="4320305"/>
            <a:ext cx="1" cy="1122255"/>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451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2713</TotalTime>
  <Words>993</Words>
  <Application>Microsoft Office PowerPoint</Application>
  <PresentationFormat>Widescreen</PresentationFormat>
  <Paragraphs>123</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Consolas</vt:lpstr>
      <vt:lpstr>Segoe MDL2 Assets</vt:lpstr>
      <vt:lpstr>Segoe UI</vt:lpstr>
      <vt:lpstr>Office Theme</vt:lpstr>
      <vt:lpstr>Operation Remote Resupply PART 4</vt:lpstr>
      <vt:lpstr>Azure Mobile</vt:lpstr>
      <vt:lpstr>Azure Mobile Services</vt:lpstr>
      <vt:lpstr>Using the Azure Mobile SDK</vt:lpstr>
      <vt:lpstr>Azure Mobile Data and Storage</vt:lpstr>
      <vt:lpstr>Integrating Mobile Data and Storage</vt:lpstr>
      <vt:lpstr>Integrating Mobile APIs</vt:lpstr>
      <vt:lpstr>Azure Mobile Authentication</vt:lpstr>
      <vt:lpstr>Mobile Authentication Flow</vt:lpstr>
      <vt:lpstr>Lab Walkthrough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Drone Lab 02</dc:title>
  <dc:creator>Scott Peterson</dc:creator>
  <cp:lastModifiedBy>Scott Peterson</cp:lastModifiedBy>
  <cp:revision>124</cp:revision>
  <dcterms:created xsi:type="dcterms:W3CDTF">2017-04-20T20:32:55Z</dcterms:created>
  <dcterms:modified xsi:type="dcterms:W3CDTF">2017-05-02T18:26:19Z</dcterms:modified>
</cp:coreProperties>
</file>