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9" r:id="rId3"/>
    <p:sldId id="269" r:id="rId4"/>
    <p:sldId id="270" r:id="rId5"/>
    <p:sldId id="273" r:id="rId6"/>
    <p:sldId id="274" r:id="rId7"/>
    <p:sldId id="275" r:id="rId8"/>
    <p:sldId id="276"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70AD47"/>
    <a:srgbClr val="137AD4"/>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7" autoAdjust="0"/>
    <p:restoredTop sz="79507" autoAdjust="0"/>
  </p:normalViewPr>
  <p:slideViewPr>
    <p:cSldViewPr snapToGrid="0">
      <p:cViewPr varScale="1">
        <p:scale>
          <a:sx n="91" d="100"/>
          <a:sy n="91" d="100"/>
        </p:scale>
        <p:origin x="10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3D4C0D-9B91-4101-9145-29294F003F72}" type="datetimeFigureOut">
              <a:rPr lang="en-US" smtClean="0"/>
              <a:t>4/28/2017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CA84EB-83D6-4418-891E-8671FA4136C4}" type="slidenum">
              <a:rPr lang="en-US" smtClean="0"/>
              <a:t>‹#›</a:t>
            </a:fld>
            <a:endParaRPr lang="en-US"/>
          </a:p>
        </p:txBody>
      </p:sp>
    </p:spTree>
    <p:extLst>
      <p:ext uri="{BB962C8B-B14F-4D97-AF65-F5344CB8AC3E}">
        <p14:creationId xmlns:p14="http://schemas.microsoft.com/office/powerpoint/2010/main" val="40965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Visual Studio Mobile Center harmonizes a wide range of services, commonly used by mobile developers, into a single, integrated product. You can </a:t>
            </a:r>
            <a:r>
              <a:rPr lang="en-US" b="1" dirty="0"/>
              <a:t>build</a:t>
            </a:r>
            <a:r>
              <a:rPr lang="en-US" dirty="0"/>
              <a:t>, </a:t>
            </a:r>
            <a:r>
              <a:rPr lang="en-US" b="1" dirty="0"/>
              <a:t>test</a:t>
            </a:r>
            <a:r>
              <a:rPr lang="en-US" dirty="0"/>
              <a:t>, </a:t>
            </a:r>
            <a:r>
              <a:rPr lang="en-US" b="1" dirty="0"/>
              <a:t>distribute</a:t>
            </a:r>
            <a:r>
              <a:rPr lang="en-US" dirty="0"/>
              <a:t>, and </a:t>
            </a:r>
            <a:r>
              <a:rPr lang="en-US" b="1" dirty="0"/>
              <a:t>monitor</a:t>
            </a:r>
            <a:r>
              <a:rPr lang="en-US" dirty="0"/>
              <a:t> your mobile apps and easily add backend cloud services to scale your app to millions of users on demand.</a:t>
            </a:r>
          </a:p>
          <a:p>
            <a:endParaRPr lang="en-US" dirty="0"/>
          </a:p>
        </p:txBody>
      </p:sp>
      <p:sp>
        <p:nvSpPr>
          <p:cNvPr id="4" name="Slide Number Placeholder 3"/>
          <p:cNvSpPr>
            <a:spLocks noGrp="1"/>
          </p:cNvSpPr>
          <p:nvPr>
            <p:ph type="sldNum" sz="quarter" idx="10"/>
          </p:nvPr>
        </p:nvSpPr>
        <p:spPr/>
        <p:txBody>
          <a:bodyPr/>
          <a:lstStyle/>
          <a:p>
            <a:fld id="{63CA84EB-83D6-4418-891E-8671FA4136C4}" type="slidenum">
              <a:rPr lang="en-US" smtClean="0"/>
              <a:t>2</a:t>
            </a:fld>
            <a:endParaRPr lang="en-US"/>
          </a:p>
        </p:txBody>
      </p:sp>
    </p:spTree>
    <p:extLst>
      <p:ext uri="{BB962C8B-B14F-4D97-AF65-F5344CB8AC3E}">
        <p14:creationId xmlns:p14="http://schemas.microsoft.com/office/powerpoint/2010/main" val="1472731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Mobile Center services fall into the general categories of:</a:t>
            </a:r>
          </a:p>
          <a:p>
            <a:endParaRPr lang="en-US" dirty="0"/>
          </a:p>
          <a:p>
            <a:pPr marL="171450" indent="-171450">
              <a:buFont typeface="Arial" panose="020B0604020202020204" pitchFamily="34" charset="0"/>
              <a:buChar char="•"/>
            </a:pPr>
            <a:r>
              <a:rPr lang="en-US" b="1" dirty="0">
                <a:effectLst/>
              </a:rPr>
              <a:t>Lifecycle services</a:t>
            </a:r>
          </a:p>
          <a:p>
            <a:pPr marL="171450" indent="-171450">
              <a:buFont typeface="Arial" panose="020B0604020202020204" pitchFamily="34" charset="0"/>
              <a:buChar char="•"/>
            </a:pPr>
            <a:r>
              <a:rPr lang="en-US" b="1" dirty="0">
                <a:effectLst/>
              </a:rPr>
              <a:t>Monitoring services</a:t>
            </a:r>
          </a:p>
          <a:p>
            <a:pPr marL="171450" indent="-171450">
              <a:buFont typeface="Arial" panose="020B0604020202020204" pitchFamily="34" charset="0"/>
              <a:buChar char="•"/>
            </a:pPr>
            <a:r>
              <a:rPr lang="en-US" b="1" dirty="0">
                <a:effectLst/>
              </a:rPr>
              <a:t>Mobile backend services</a:t>
            </a:r>
          </a:p>
          <a:p>
            <a:pPr marL="171450" indent="-171450">
              <a:buFont typeface="Arial" panose="020B0604020202020204" pitchFamily="34" charset="0"/>
              <a:buChar char="•"/>
            </a:pPr>
            <a:endParaRPr lang="en-US" b="1" dirty="0">
              <a:effectLst/>
            </a:endParaRPr>
          </a:p>
          <a:p>
            <a:pPr marL="0" indent="0">
              <a:buFont typeface="Arial" panose="020B0604020202020204" pitchFamily="34" charset="0"/>
              <a:buNone/>
            </a:pPr>
            <a:r>
              <a:rPr lang="en-US" b="0" dirty="0">
                <a:effectLst/>
              </a:rPr>
              <a:t>Lifecycle Test services will be covered in depth</a:t>
            </a:r>
            <a:r>
              <a:rPr lang="en-US" b="0" baseline="0" dirty="0">
                <a:effectLst/>
              </a:rPr>
              <a:t> in Lab #6 covering the UI tests and the testing framework. Mobile Backend Services are referenced for completeness, but not covered in this lab.</a:t>
            </a:r>
            <a:endParaRPr lang="en-US" b="0" dirty="0"/>
          </a:p>
        </p:txBody>
      </p:sp>
      <p:sp>
        <p:nvSpPr>
          <p:cNvPr id="4" name="Slide Number Placeholder 3"/>
          <p:cNvSpPr>
            <a:spLocks noGrp="1"/>
          </p:cNvSpPr>
          <p:nvPr>
            <p:ph type="sldNum" sz="quarter" idx="10"/>
          </p:nvPr>
        </p:nvSpPr>
        <p:spPr/>
        <p:txBody>
          <a:bodyPr/>
          <a:lstStyle/>
          <a:p>
            <a:fld id="{63CA84EB-83D6-4418-891E-8671FA4136C4}" type="slidenum">
              <a:rPr lang="en-US" smtClean="0"/>
              <a:t>3</a:t>
            </a:fld>
            <a:endParaRPr lang="en-US"/>
          </a:p>
        </p:txBody>
      </p:sp>
    </p:spTree>
    <p:extLst>
      <p:ext uri="{BB962C8B-B14F-4D97-AF65-F5344CB8AC3E}">
        <p14:creationId xmlns:p14="http://schemas.microsoft.com/office/powerpoint/2010/main" val="430849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With </a:t>
            </a:r>
            <a:r>
              <a:rPr lang="en-US" b="1" dirty="0">
                <a:effectLst/>
              </a:rPr>
              <a:t>Build</a:t>
            </a:r>
            <a:r>
              <a:rPr lang="en-US" dirty="0">
                <a:effectLst/>
              </a:rPr>
              <a:t>, you can manage your source code in a </a:t>
            </a:r>
            <a:r>
              <a:rPr lang="en-US" dirty="0" err="1">
                <a:effectLst/>
              </a:rPr>
              <a:t>Git</a:t>
            </a:r>
            <a:r>
              <a:rPr lang="en-US" dirty="0">
                <a:effectLst/>
              </a:rPr>
              <a:t> repository and create an installable app package automatically with every commit or push. </a:t>
            </a:r>
          </a:p>
          <a:p>
            <a:endParaRPr lang="en-US" dirty="0">
              <a:effectLst/>
            </a:endParaRPr>
          </a:p>
          <a:p>
            <a:r>
              <a:rPr lang="en-US" dirty="0">
                <a:effectLst/>
              </a:rPr>
              <a:t>Developers never need to provision any special</a:t>
            </a:r>
            <a:r>
              <a:rPr lang="en-US" baseline="0" dirty="0">
                <a:effectLst/>
              </a:rPr>
              <a:t> “</a:t>
            </a:r>
            <a:r>
              <a:rPr lang="en-US" dirty="0">
                <a:effectLst/>
              </a:rPr>
              <a:t>agents” or external machines, even when compiling iOS apps. Mobile Center compiles your Android and iOS apps directly from the source code with no manual setup on your side. </a:t>
            </a:r>
          </a:p>
          <a:p>
            <a:endParaRPr lang="en-US" dirty="0">
              <a:effectLst/>
            </a:endParaRPr>
          </a:p>
          <a:p>
            <a:r>
              <a:rPr lang="en-US" dirty="0">
                <a:effectLst/>
              </a:rPr>
              <a:t>Mobile Center supports integration with the following</a:t>
            </a:r>
            <a:r>
              <a:rPr lang="en-US" baseline="0" dirty="0">
                <a:effectLst/>
              </a:rPr>
              <a:t> repositories</a:t>
            </a:r>
            <a:r>
              <a:rPr lang="en-US" dirty="0">
                <a:effectLst/>
              </a:rPr>
              <a:t>:</a:t>
            </a:r>
          </a:p>
          <a:p>
            <a:pPr marL="171450" indent="-171450">
              <a:buFont typeface="Arial" panose="020B0604020202020204" pitchFamily="34" charset="0"/>
              <a:buChar char="•"/>
            </a:pPr>
            <a:r>
              <a:rPr lang="en-US" dirty="0">
                <a:effectLst/>
              </a:rPr>
              <a:t>GitHub</a:t>
            </a:r>
          </a:p>
          <a:p>
            <a:pPr marL="171450" indent="-171450">
              <a:buFont typeface="Arial" panose="020B0604020202020204" pitchFamily="34" charset="0"/>
              <a:buChar char="•"/>
            </a:pPr>
            <a:r>
              <a:rPr lang="en-US" dirty="0">
                <a:effectLst/>
              </a:rPr>
              <a:t>Bitbucket</a:t>
            </a:r>
          </a:p>
          <a:p>
            <a:pPr marL="171450" indent="-171450">
              <a:buFont typeface="Arial" panose="020B0604020202020204" pitchFamily="34" charset="0"/>
              <a:buChar char="•"/>
            </a:pPr>
            <a:r>
              <a:rPr lang="en-US" dirty="0">
                <a:effectLst/>
              </a:rPr>
              <a:t>Visual Studio Team Services (VSTS)</a:t>
            </a:r>
            <a:endParaRPr lang="en-US" dirty="0"/>
          </a:p>
        </p:txBody>
      </p:sp>
      <p:sp>
        <p:nvSpPr>
          <p:cNvPr id="4" name="Slide Number Placeholder 3"/>
          <p:cNvSpPr>
            <a:spLocks noGrp="1"/>
          </p:cNvSpPr>
          <p:nvPr>
            <p:ph type="sldNum" sz="quarter" idx="10"/>
          </p:nvPr>
        </p:nvSpPr>
        <p:spPr/>
        <p:txBody>
          <a:bodyPr/>
          <a:lstStyle/>
          <a:p>
            <a:fld id="{63CA84EB-83D6-4418-891E-8671FA4136C4}" type="slidenum">
              <a:rPr lang="en-US" smtClean="0"/>
              <a:t>4</a:t>
            </a:fld>
            <a:endParaRPr lang="en-US"/>
          </a:p>
        </p:txBody>
      </p:sp>
    </p:spTree>
    <p:extLst>
      <p:ext uri="{BB962C8B-B14F-4D97-AF65-F5344CB8AC3E}">
        <p14:creationId xmlns:p14="http://schemas.microsoft.com/office/powerpoint/2010/main" val="29744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With </a:t>
            </a:r>
            <a:r>
              <a:rPr lang="en-US" b="1" dirty="0">
                <a:effectLst/>
              </a:rPr>
              <a:t>Test</a:t>
            </a:r>
            <a:r>
              <a:rPr lang="en-US" dirty="0">
                <a:effectLst/>
              </a:rPr>
              <a:t>, once the build process is finished, you can run your tests on real devices,</a:t>
            </a:r>
            <a:r>
              <a:rPr lang="en-US" baseline="0" dirty="0">
                <a:effectLst/>
              </a:rPr>
              <a:t> and more than just the ones you own. With literally thousands of devices and configuration combinations, it would be virtually impossible to do comprehensive testing without a lot of help.</a:t>
            </a:r>
            <a:endParaRPr lang="en-US" dirty="0">
              <a:effectLst/>
            </a:endParaRPr>
          </a:p>
          <a:p>
            <a:endParaRPr lang="en-US" dirty="0">
              <a:effectLst/>
            </a:endParaRPr>
          </a:p>
          <a:p>
            <a:r>
              <a:rPr lang="en-US" dirty="0">
                <a:effectLst/>
              </a:rPr>
              <a:t>Visual Studio leverages the power of </a:t>
            </a:r>
            <a:r>
              <a:rPr lang="en-US" b="1" dirty="0">
                <a:effectLst/>
              </a:rPr>
              <a:t>Test Cloud</a:t>
            </a:r>
            <a:r>
              <a:rPr lang="en-US" b="0" dirty="0">
                <a:effectLst/>
              </a:rPr>
              <a:t>,</a:t>
            </a:r>
            <a:r>
              <a:rPr lang="en-US" b="0" baseline="0" dirty="0">
                <a:effectLst/>
              </a:rPr>
              <a:t> which </a:t>
            </a:r>
            <a:r>
              <a:rPr lang="en-US" dirty="0">
                <a:effectLst/>
              </a:rPr>
              <a:t>supports testing against more than 2000 real devices in 400 unique device configurations, making it easy to validate your mobile app's behavior. </a:t>
            </a:r>
          </a:p>
          <a:p>
            <a:endParaRPr lang="en-US" dirty="0">
              <a:effectLst/>
            </a:endParaRPr>
          </a:p>
          <a:p>
            <a:r>
              <a:rPr lang="en-US" dirty="0">
                <a:effectLst/>
              </a:rPr>
              <a:t>Tests can be written for your Android</a:t>
            </a:r>
            <a:r>
              <a:rPr lang="en-US" baseline="0" dirty="0">
                <a:effectLst/>
              </a:rPr>
              <a:t> and</a:t>
            </a:r>
            <a:r>
              <a:rPr lang="en-US" dirty="0">
                <a:effectLst/>
              </a:rPr>
              <a:t> iOS in C# (</a:t>
            </a:r>
            <a:r>
              <a:rPr lang="en-US" dirty="0" err="1">
                <a:effectLst/>
              </a:rPr>
              <a:t>UITest</a:t>
            </a:r>
            <a:r>
              <a:rPr lang="en-US" dirty="0">
                <a:effectLst/>
              </a:rPr>
              <a:t>), Ruby (Calabash), or Java (</a:t>
            </a:r>
            <a:r>
              <a:rPr lang="en-US" dirty="0" err="1">
                <a:effectLst/>
              </a:rPr>
              <a:t>Appium</a:t>
            </a:r>
            <a:r>
              <a:rPr lang="en-US" dirty="0">
                <a:effectLst/>
              </a:rPr>
              <a:t>),</a:t>
            </a:r>
            <a:r>
              <a:rPr lang="en-US" baseline="0" dirty="0">
                <a:effectLst/>
              </a:rPr>
              <a:t> all backed by Test Cloud.</a:t>
            </a:r>
          </a:p>
          <a:p>
            <a:endParaRPr lang="en-US" baseline="0" dirty="0">
              <a:effectLst/>
            </a:endParaRPr>
          </a:p>
          <a:p>
            <a:r>
              <a:rPr lang="en-US" baseline="0" dirty="0">
                <a:effectLst/>
              </a:rPr>
              <a:t>Test services will be covered in detail in Lab #6: Xamarin UI Tests</a:t>
            </a:r>
            <a:endParaRPr lang="en-US" dirty="0"/>
          </a:p>
        </p:txBody>
      </p:sp>
      <p:sp>
        <p:nvSpPr>
          <p:cNvPr id="4" name="Slide Number Placeholder 3"/>
          <p:cNvSpPr>
            <a:spLocks noGrp="1"/>
          </p:cNvSpPr>
          <p:nvPr>
            <p:ph type="sldNum" sz="quarter" idx="10"/>
          </p:nvPr>
        </p:nvSpPr>
        <p:spPr/>
        <p:txBody>
          <a:bodyPr/>
          <a:lstStyle/>
          <a:p>
            <a:fld id="{63CA84EB-83D6-4418-891E-8671FA4136C4}" type="slidenum">
              <a:rPr lang="en-US" smtClean="0"/>
              <a:t>5</a:t>
            </a:fld>
            <a:endParaRPr lang="en-US"/>
          </a:p>
        </p:txBody>
      </p:sp>
    </p:spTree>
    <p:extLst>
      <p:ext uri="{BB962C8B-B14F-4D97-AF65-F5344CB8AC3E}">
        <p14:creationId xmlns:p14="http://schemas.microsoft.com/office/powerpoint/2010/main" val="3290925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effectLst/>
              </a:rPr>
              <a:t>When developing</a:t>
            </a:r>
            <a:r>
              <a:rPr lang="en-US" baseline="0" dirty="0">
                <a:effectLst/>
              </a:rPr>
              <a:t> and testing an </a:t>
            </a:r>
            <a:r>
              <a:rPr lang="en-US" dirty="0">
                <a:effectLst/>
              </a:rPr>
              <a:t>app, its critical to have testers</a:t>
            </a:r>
            <a:r>
              <a:rPr lang="en-US" baseline="0" dirty="0">
                <a:effectLst/>
              </a:rPr>
              <a:t> involved other than just you. In fact, its best to have at least a </a:t>
            </a:r>
            <a:r>
              <a:rPr lang="en-US" dirty="0">
                <a:effectLst/>
              </a:rPr>
              <a:t>handful of testers, the exact scenario the </a:t>
            </a:r>
            <a:r>
              <a:rPr lang="en-US" b="1" dirty="0">
                <a:effectLst/>
              </a:rPr>
              <a:t>Distribute</a:t>
            </a:r>
            <a:r>
              <a:rPr lang="en-US" dirty="0">
                <a:effectLst/>
              </a:rPr>
              <a:t> services offers. </a:t>
            </a:r>
          </a:p>
          <a:p>
            <a:pPr rtl="0"/>
            <a:endParaRPr lang="en-US" dirty="0">
              <a:effectLst/>
            </a:endParaRPr>
          </a:p>
          <a:p>
            <a:pPr rtl="0"/>
            <a:r>
              <a:rPr lang="en-US" dirty="0">
                <a:effectLst/>
              </a:rPr>
              <a:t>You can simple enter a set of e-mails,</a:t>
            </a:r>
            <a:r>
              <a:rPr lang="en-US" baseline="0" dirty="0">
                <a:effectLst/>
              </a:rPr>
              <a:t> organize them into d</a:t>
            </a:r>
            <a:r>
              <a:rPr lang="en-US" dirty="0">
                <a:effectLst/>
              </a:rPr>
              <a:t>istribution groups, and your users can install the app directly on their phones, just as if they download the app from the app store.  </a:t>
            </a:r>
          </a:p>
          <a:p>
            <a:pPr rtl="0"/>
            <a:endParaRPr lang="en-US" dirty="0">
              <a:effectLst/>
            </a:endParaRPr>
          </a:p>
          <a:p>
            <a:pPr rtl="0"/>
            <a:r>
              <a:rPr lang="en-US" dirty="0">
                <a:effectLst/>
              </a:rPr>
              <a:t>Mobile Center </a:t>
            </a:r>
            <a:r>
              <a:rPr lang="en-US" b="1" dirty="0">
                <a:effectLst/>
              </a:rPr>
              <a:t>Build</a:t>
            </a:r>
            <a:r>
              <a:rPr lang="en-US" dirty="0">
                <a:effectLst/>
              </a:rPr>
              <a:t>, </a:t>
            </a:r>
            <a:r>
              <a:rPr lang="en-US" b="1" dirty="0">
                <a:effectLst/>
              </a:rPr>
              <a:t>Test</a:t>
            </a:r>
            <a:r>
              <a:rPr lang="en-US" dirty="0">
                <a:effectLst/>
              </a:rPr>
              <a:t> and </a:t>
            </a:r>
            <a:r>
              <a:rPr lang="en-US" b="1" dirty="0">
                <a:effectLst/>
              </a:rPr>
              <a:t>Distribute</a:t>
            </a:r>
            <a:r>
              <a:rPr lang="en-US" dirty="0">
                <a:effectLst/>
              </a:rPr>
              <a:t> work together seamlessly, so each of your code commits gets the maximum level of validation. More importantly: </a:t>
            </a:r>
            <a:r>
              <a:rPr lang="en-US" b="1" dirty="0">
                <a:effectLst/>
              </a:rPr>
              <a:t>None of these features require any modification of your code.</a:t>
            </a:r>
          </a:p>
        </p:txBody>
      </p:sp>
      <p:sp>
        <p:nvSpPr>
          <p:cNvPr id="4" name="Slide Number Placeholder 3"/>
          <p:cNvSpPr>
            <a:spLocks noGrp="1"/>
          </p:cNvSpPr>
          <p:nvPr>
            <p:ph type="sldNum" sz="quarter" idx="10"/>
          </p:nvPr>
        </p:nvSpPr>
        <p:spPr/>
        <p:txBody>
          <a:bodyPr/>
          <a:lstStyle/>
          <a:p>
            <a:fld id="{63CA84EB-83D6-4418-891E-8671FA4136C4}" type="slidenum">
              <a:rPr lang="en-US" smtClean="0"/>
              <a:t>6</a:t>
            </a:fld>
            <a:endParaRPr lang="en-US"/>
          </a:p>
        </p:txBody>
      </p:sp>
    </p:spTree>
    <p:extLst>
      <p:ext uri="{BB962C8B-B14F-4D97-AF65-F5344CB8AC3E}">
        <p14:creationId xmlns:p14="http://schemas.microsoft.com/office/powerpoint/2010/main" val="5307713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effectLst/>
              </a:rPr>
              <a:t>You don't want your app to crash, but it happens. And when it does, since its often difficult</a:t>
            </a:r>
            <a:r>
              <a:rPr lang="en-US" baseline="0" dirty="0">
                <a:effectLst/>
              </a:rPr>
              <a:t> to diagnose the root cause, </a:t>
            </a:r>
            <a:r>
              <a:rPr lang="en-US" dirty="0">
                <a:effectLst/>
              </a:rPr>
              <a:t>you need to have fast and precise information about what went wrong and why. </a:t>
            </a:r>
          </a:p>
          <a:p>
            <a:pPr rtl="0"/>
            <a:endParaRPr lang="en-US" dirty="0">
              <a:effectLst/>
            </a:endParaRPr>
          </a:p>
          <a:p>
            <a:pPr rtl="0"/>
            <a:r>
              <a:rPr lang="en-US" dirty="0">
                <a:effectLst/>
              </a:rPr>
              <a:t>Once you integrate the Crashes module of the Mobile Center SDK, you can collect crash</a:t>
            </a:r>
            <a:r>
              <a:rPr lang="en-US" baseline="0" dirty="0">
                <a:effectLst/>
              </a:rPr>
              <a:t> information</a:t>
            </a:r>
            <a:r>
              <a:rPr lang="en-US" dirty="0">
                <a:effectLst/>
              </a:rPr>
              <a:t> from all devices, prioritize them based on the number of users seeing the crash, and even get the full stack traces to help you fix them. </a:t>
            </a:r>
          </a:p>
          <a:p>
            <a:pPr rtl="0"/>
            <a:endParaRPr lang="en-US" dirty="0">
              <a:effectLst/>
            </a:endParaRPr>
          </a:p>
          <a:p>
            <a:pPr rtl="0"/>
            <a:r>
              <a:rPr lang="en-US" dirty="0">
                <a:effectLst/>
              </a:rPr>
              <a:t>Integration</a:t>
            </a:r>
            <a:r>
              <a:rPr lang="en-US" baseline="0" dirty="0">
                <a:effectLst/>
              </a:rPr>
              <a:t> of Crash services is easy:</a:t>
            </a:r>
          </a:p>
          <a:p>
            <a:pPr rtl="0"/>
            <a:endParaRPr lang="en-US" baseline="0" dirty="0">
              <a:effectLst/>
            </a:endParaRPr>
          </a:p>
          <a:p>
            <a:pPr marL="228600" indent="-228600">
              <a:buFont typeface="+mj-lt"/>
              <a:buAutoNum type="arabicPeriod"/>
            </a:pPr>
            <a:r>
              <a:rPr lang="en-US" dirty="0"/>
              <a:t>Add Mobile Center Crash SDK support</a:t>
            </a:r>
          </a:p>
          <a:p>
            <a:pPr marL="228600" indent="-228600">
              <a:buFont typeface="+mj-lt"/>
              <a:buAutoNum type="arabicPeriod"/>
            </a:pPr>
            <a:r>
              <a:rPr lang="en-US" dirty="0"/>
              <a:t>Get a platform-specific App “Secret” Identifier</a:t>
            </a:r>
          </a:p>
          <a:p>
            <a:pPr marL="228600" indent="-228600">
              <a:buFont typeface="+mj-lt"/>
              <a:buAutoNum type="arabicPeriod"/>
            </a:pPr>
            <a:r>
              <a:rPr lang="en-US" dirty="0"/>
              <a:t>Add code to start SDK processes</a:t>
            </a:r>
          </a:p>
          <a:p>
            <a:pPr marL="228600" indent="-228600">
              <a:buFont typeface="+mj-lt"/>
              <a:buAutoNum type="arabicPeriod"/>
            </a:pPr>
            <a:r>
              <a:rPr lang="en-US" dirty="0"/>
              <a:t>Monitor crash activity</a:t>
            </a:r>
          </a:p>
          <a:p>
            <a:pPr marL="228600" indent="-228600" rtl="0">
              <a:buFont typeface="+mj-lt"/>
              <a:buAutoNum type="arabicPeriod"/>
            </a:pPr>
            <a:endParaRPr lang="en-US" dirty="0">
              <a:effectLst/>
            </a:endParaRPr>
          </a:p>
        </p:txBody>
      </p:sp>
      <p:sp>
        <p:nvSpPr>
          <p:cNvPr id="4" name="Slide Number Placeholder 3"/>
          <p:cNvSpPr>
            <a:spLocks noGrp="1"/>
          </p:cNvSpPr>
          <p:nvPr>
            <p:ph type="sldNum" sz="quarter" idx="10"/>
          </p:nvPr>
        </p:nvSpPr>
        <p:spPr/>
        <p:txBody>
          <a:bodyPr/>
          <a:lstStyle/>
          <a:p>
            <a:fld id="{63CA84EB-83D6-4418-891E-8671FA4136C4}" type="slidenum">
              <a:rPr lang="en-US" smtClean="0"/>
              <a:t>7</a:t>
            </a:fld>
            <a:endParaRPr lang="en-US"/>
          </a:p>
        </p:txBody>
      </p:sp>
    </p:spTree>
    <p:extLst>
      <p:ext uri="{BB962C8B-B14F-4D97-AF65-F5344CB8AC3E}">
        <p14:creationId xmlns:p14="http://schemas.microsoft.com/office/powerpoint/2010/main" val="495234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effectLst/>
              </a:rPr>
              <a:t>Wouldn’t it be great to know how many users are launching your app? Where users</a:t>
            </a:r>
            <a:r>
              <a:rPr lang="en-US" baseline="0" dirty="0">
                <a:effectLst/>
              </a:rPr>
              <a:t> are</a:t>
            </a:r>
            <a:r>
              <a:rPr lang="en-US" dirty="0">
                <a:effectLst/>
              </a:rPr>
              <a:t> located geographically? Which language they speak? How they are using (or not using) your app? </a:t>
            </a:r>
          </a:p>
          <a:p>
            <a:pPr rtl="0"/>
            <a:endParaRPr lang="en-US" dirty="0">
              <a:effectLst/>
            </a:endParaRPr>
          </a:p>
          <a:p>
            <a:pPr rtl="0"/>
            <a:r>
              <a:rPr lang="en-US" dirty="0">
                <a:effectLst/>
              </a:rPr>
              <a:t>Once you integrate the </a:t>
            </a:r>
            <a:r>
              <a:rPr lang="en-US" b="1" dirty="0">
                <a:effectLst/>
              </a:rPr>
              <a:t>Analytics</a:t>
            </a:r>
            <a:r>
              <a:rPr lang="en-US" dirty="0">
                <a:effectLst/>
              </a:rPr>
              <a:t> module of the Mobile Center SDK, you can get information about the number of daily, weekly, and monthly users, session duration, top devices and OS versions, your app's world map, and even a list of most used languages. </a:t>
            </a:r>
          </a:p>
          <a:p>
            <a:pPr rtl="0"/>
            <a:endParaRPr lang="en-US" dirty="0">
              <a:effectLst/>
            </a:endParaRPr>
          </a:p>
          <a:p>
            <a:pPr rtl="0"/>
            <a:r>
              <a:rPr lang="en-US" dirty="0">
                <a:effectLst/>
              </a:rPr>
              <a:t>Once you also add our event tracking, you can collect rich behavioral analytics data to understand which feature is used most often, which screens are never seen, or how your app users find in-app purchases.</a:t>
            </a:r>
          </a:p>
          <a:p>
            <a:pPr rtl="0"/>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Just like Crashes, integration</a:t>
            </a:r>
            <a:r>
              <a:rPr lang="en-US" baseline="0" dirty="0">
                <a:effectLst/>
              </a:rPr>
              <a:t> of Analytics services is easy, and then steps are basically the same, except that you refer to the </a:t>
            </a:r>
            <a:r>
              <a:rPr lang="en-US" b="1" baseline="0" dirty="0">
                <a:effectLst/>
              </a:rPr>
              <a:t>Analytics</a:t>
            </a:r>
            <a:r>
              <a:rPr lang="en-US" baseline="0" dirty="0">
                <a:effectLst/>
              </a:rPr>
              <a:t> class instead of the </a:t>
            </a:r>
            <a:r>
              <a:rPr lang="en-US" b="1" baseline="0" dirty="0">
                <a:effectLst/>
              </a:rPr>
              <a:t>Crashes</a:t>
            </a:r>
            <a:r>
              <a:rPr lang="en-US" baseline="0" dirty="0">
                <a:effectLst/>
              </a:rPr>
              <a:t> class.</a:t>
            </a:r>
          </a:p>
          <a:p>
            <a:pPr rtl="0"/>
            <a:endParaRPr lang="en-US" dirty="0">
              <a:effectLst/>
            </a:endParaRPr>
          </a:p>
        </p:txBody>
      </p:sp>
      <p:sp>
        <p:nvSpPr>
          <p:cNvPr id="4" name="Slide Number Placeholder 3"/>
          <p:cNvSpPr>
            <a:spLocks noGrp="1"/>
          </p:cNvSpPr>
          <p:nvPr>
            <p:ph type="sldNum" sz="quarter" idx="10"/>
          </p:nvPr>
        </p:nvSpPr>
        <p:spPr/>
        <p:txBody>
          <a:bodyPr/>
          <a:lstStyle/>
          <a:p>
            <a:fld id="{63CA84EB-83D6-4418-891E-8671FA4136C4}" type="slidenum">
              <a:rPr lang="en-US" smtClean="0"/>
              <a:t>8</a:t>
            </a:fld>
            <a:endParaRPr lang="en-US"/>
          </a:p>
        </p:txBody>
      </p:sp>
    </p:spTree>
    <p:extLst>
      <p:ext uri="{BB962C8B-B14F-4D97-AF65-F5344CB8AC3E}">
        <p14:creationId xmlns:p14="http://schemas.microsoft.com/office/powerpoint/2010/main" val="1909349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5CFB798-4527-4C1E-8778-A24776287903}"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54C38B-C291-422A-A6A5-0E70ED18AE4F}" type="slidenum">
              <a:rPr lang="en-US" smtClean="0"/>
              <a:t>‹#›</a:t>
            </a:fld>
            <a:endParaRPr lang="en-US"/>
          </a:p>
        </p:txBody>
      </p:sp>
    </p:spTree>
    <p:extLst>
      <p:ext uri="{BB962C8B-B14F-4D97-AF65-F5344CB8AC3E}">
        <p14:creationId xmlns:p14="http://schemas.microsoft.com/office/powerpoint/2010/main" val="3530852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CFB798-4527-4C1E-8778-A24776287903}"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54C38B-C291-422A-A6A5-0E70ED18AE4F}" type="slidenum">
              <a:rPr lang="en-US" smtClean="0"/>
              <a:t>‹#›</a:t>
            </a:fld>
            <a:endParaRPr lang="en-US"/>
          </a:p>
        </p:txBody>
      </p:sp>
    </p:spTree>
    <p:extLst>
      <p:ext uri="{BB962C8B-B14F-4D97-AF65-F5344CB8AC3E}">
        <p14:creationId xmlns:p14="http://schemas.microsoft.com/office/powerpoint/2010/main" val="1374512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CFB798-4527-4C1E-8778-A24776287903}"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54C38B-C291-422A-A6A5-0E70ED18AE4F}" type="slidenum">
              <a:rPr lang="en-US" smtClean="0"/>
              <a:t>‹#›</a:t>
            </a:fld>
            <a:endParaRPr lang="en-US"/>
          </a:p>
        </p:txBody>
      </p:sp>
    </p:spTree>
    <p:extLst>
      <p:ext uri="{BB962C8B-B14F-4D97-AF65-F5344CB8AC3E}">
        <p14:creationId xmlns:p14="http://schemas.microsoft.com/office/powerpoint/2010/main" val="2549701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CFB798-4527-4C1E-8778-A24776287903}"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54C38B-C291-422A-A6A5-0E70ED18AE4F}" type="slidenum">
              <a:rPr lang="en-US" smtClean="0"/>
              <a:t>‹#›</a:t>
            </a:fld>
            <a:endParaRPr lang="en-US"/>
          </a:p>
        </p:txBody>
      </p:sp>
    </p:spTree>
    <p:extLst>
      <p:ext uri="{BB962C8B-B14F-4D97-AF65-F5344CB8AC3E}">
        <p14:creationId xmlns:p14="http://schemas.microsoft.com/office/powerpoint/2010/main" val="1609963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5CFB798-4527-4C1E-8778-A24776287903}"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54C38B-C291-422A-A6A5-0E70ED18AE4F}" type="slidenum">
              <a:rPr lang="en-US" smtClean="0"/>
              <a:t>‹#›</a:t>
            </a:fld>
            <a:endParaRPr lang="en-US"/>
          </a:p>
        </p:txBody>
      </p:sp>
    </p:spTree>
    <p:extLst>
      <p:ext uri="{BB962C8B-B14F-4D97-AF65-F5344CB8AC3E}">
        <p14:creationId xmlns:p14="http://schemas.microsoft.com/office/powerpoint/2010/main" val="1178109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5CFB798-4527-4C1E-8778-A24776287903}" type="datetimeFigureOut">
              <a:rPr lang="en-US" smtClean="0"/>
              <a:t>4/28/2017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54C38B-C291-422A-A6A5-0E70ED18AE4F}" type="slidenum">
              <a:rPr lang="en-US" smtClean="0"/>
              <a:t>‹#›</a:t>
            </a:fld>
            <a:endParaRPr lang="en-US"/>
          </a:p>
        </p:txBody>
      </p:sp>
    </p:spTree>
    <p:extLst>
      <p:ext uri="{BB962C8B-B14F-4D97-AF65-F5344CB8AC3E}">
        <p14:creationId xmlns:p14="http://schemas.microsoft.com/office/powerpoint/2010/main" val="3454942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5CFB798-4527-4C1E-8778-A24776287903}" type="datetimeFigureOut">
              <a:rPr lang="en-US" smtClean="0"/>
              <a:t>4/28/2017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54C38B-C291-422A-A6A5-0E70ED18AE4F}" type="slidenum">
              <a:rPr lang="en-US" smtClean="0"/>
              <a:t>‹#›</a:t>
            </a:fld>
            <a:endParaRPr lang="en-US"/>
          </a:p>
        </p:txBody>
      </p:sp>
    </p:spTree>
    <p:extLst>
      <p:ext uri="{BB962C8B-B14F-4D97-AF65-F5344CB8AC3E}">
        <p14:creationId xmlns:p14="http://schemas.microsoft.com/office/powerpoint/2010/main" val="35319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5CFB798-4527-4C1E-8778-A24776287903}" type="datetimeFigureOut">
              <a:rPr lang="en-US" smtClean="0"/>
              <a:t>4/28/2017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54C38B-C291-422A-A6A5-0E70ED18AE4F}" type="slidenum">
              <a:rPr lang="en-US" smtClean="0"/>
              <a:t>‹#›</a:t>
            </a:fld>
            <a:endParaRPr lang="en-US"/>
          </a:p>
        </p:txBody>
      </p:sp>
    </p:spTree>
    <p:extLst>
      <p:ext uri="{BB962C8B-B14F-4D97-AF65-F5344CB8AC3E}">
        <p14:creationId xmlns:p14="http://schemas.microsoft.com/office/powerpoint/2010/main" val="525500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CFB798-4527-4C1E-8778-A24776287903}" type="datetimeFigureOut">
              <a:rPr lang="en-US" smtClean="0"/>
              <a:t>4/28/2017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54C38B-C291-422A-A6A5-0E70ED18AE4F}" type="slidenum">
              <a:rPr lang="en-US" smtClean="0"/>
              <a:t>‹#›</a:t>
            </a:fld>
            <a:endParaRPr lang="en-US"/>
          </a:p>
        </p:txBody>
      </p:sp>
    </p:spTree>
    <p:extLst>
      <p:ext uri="{BB962C8B-B14F-4D97-AF65-F5344CB8AC3E}">
        <p14:creationId xmlns:p14="http://schemas.microsoft.com/office/powerpoint/2010/main" val="3109705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5CFB798-4527-4C1E-8778-A24776287903}" type="datetimeFigureOut">
              <a:rPr lang="en-US" smtClean="0"/>
              <a:t>4/28/2017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54C38B-C291-422A-A6A5-0E70ED18AE4F}" type="slidenum">
              <a:rPr lang="en-US" smtClean="0"/>
              <a:t>‹#›</a:t>
            </a:fld>
            <a:endParaRPr lang="en-US"/>
          </a:p>
        </p:txBody>
      </p:sp>
    </p:spTree>
    <p:extLst>
      <p:ext uri="{BB962C8B-B14F-4D97-AF65-F5344CB8AC3E}">
        <p14:creationId xmlns:p14="http://schemas.microsoft.com/office/powerpoint/2010/main" val="1262657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5CFB798-4527-4C1E-8778-A24776287903}" type="datetimeFigureOut">
              <a:rPr lang="en-US" smtClean="0"/>
              <a:t>4/28/2017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54C38B-C291-422A-A6A5-0E70ED18AE4F}" type="slidenum">
              <a:rPr lang="en-US" smtClean="0"/>
              <a:t>‹#›</a:t>
            </a:fld>
            <a:endParaRPr lang="en-US"/>
          </a:p>
        </p:txBody>
      </p:sp>
    </p:spTree>
    <p:extLst>
      <p:ext uri="{BB962C8B-B14F-4D97-AF65-F5344CB8AC3E}">
        <p14:creationId xmlns:p14="http://schemas.microsoft.com/office/powerpoint/2010/main" val="3689811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CFB798-4527-4C1E-8778-A24776287903}" type="datetimeFigureOut">
              <a:rPr lang="en-US" smtClean="0"/>
              <a:t>4/28/2017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54C38B-C291-422A-A6A5-0E70ED18AE4F}" type="slidenum">
              <a:rPr lang="en-US" smtClean="0"/>
              <a:t>‹#›</a:t>
            </a:fld>
            <a:endParaRPr lang="en-US"/>
          </a:p>
        </p:txBody>
      </p:sp>
    </p:spTree>
    <p:extLst>
      <p:ext uri="{BB962C8B-B14F-4D97-AF65-F5344CB8AC3E}">
        <p14:creationId xmlns:p14="http://schemas.microsoft.com/office/powerpoint/2010/main" val="982669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Operation Remote Resupply </a:t>
            </a:r>
            <a:r>
              <a:rPr lang="en-US" sz="4000" dirty="0"/>
              <a:t>PART 3</a:t>
            </a:r>
            <a:endParaRPr lang="en-US" dirty="0"/>
          </a:p>
        </p:txBody>
      </p:sp>
      <p:sp>
        <p:nvSpPr>
          <p:cNvPr id="3" name="Subtitle 2"/>
          <p:cNvSpPr>
            <a:spLocks noGrp="1"/>
          </p:cNvSpPr>
          <p:nvPr>
            <p:ph type="subTitle" idx="1"/>
          </p:nvPr>
        </p:nvSpPr>
        <p:spPr/>
        <p:txBody>
          <a:bodyPr/>
          <a:lstStyle/>
          <a:p>
            <a:r>
              <a:rPr lang="en-US" dirty="0"/>
              <a:t>Visual Studio Mobile Center</a:t>
            </a:r>
          </a:p>
        </p:txBody>
      </p:sp>
    </p:spTree>
    <p:extLst>
      <p:ext uri="{BB962C8B-B14F-4D97-AF65-F5344CB8AC3E}">
        <p14:creationId xmlns:p14="http://schemas.microsoft.com/office/powerpoint/2010/main" val="3364034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Studio Mobile Center</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1955" y="1805290"/>
            <a:ext cx="4667675" cy="4226635"/>
          </a:xfrm>
          <a:prstGeom prst="rect">
            <a:avLst/>
          </a:prstGeom>
        </p:spPr>
      </p:pic>
      <p:sp>
        <p:nvSpPr>
          <p:cNvPr id="16" name="Content Placeholder 2"/>
          <p:cNvSpPr>
            <a:spLocks noGrp="1"/>
          </p:cNvSpPr>
          <p:nvPr>
            <p:ph idx="1"/>
          </p:nvPr>
        </p:nvSpPr>
        <p:spPr>
          <a:xfrm>
            <a:off x="6500751" y="1805290"/>
            <a:ext cx="4966035" cy="4343262"/>
          </a:xfrm>
        </p:spPr>
        <p:txBody>
          <a:bodyPr>
            <a:normAutofit/>
          </a:bodyPr>
          <a:lstStyle/>
          <a:p>
            <a:r>
              <a:rPr lang="en-US" dirty="0"/>
              <a:t>Automatically build your app, test it on real devices, and distribute it to beta testers</a:t>
            </a:r>
          </a:p>
          <a:p>
            <a:r>
              <a:rPr lang="en-US" dirty="0"/>
              <a:t>Collect crash reports and user analytics, including custom events</a:t>
            </a:r>
          </a:p>
          <a:p>
            <a:r>
              <a:rPr lang="en-US" dirty="0"/>
              <a:t>Add cloud-based user authentication and table storage in minutes</a:t>
            </a:r>
          </a:p>
        </p:txBody>
      </p:sp>
    </p:spTree>
    <p:extLst>
      <p:ext uri="{BB962C8B-B14F-4D97-AF65-F5344CB8AC3E}">
        <p14:creationId xmlns:p14="http://schemas.microsoft.com/office/powerpoint/2010/main" val="3895595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 Center Services</a:t>
            </a:r>
          </a:p>
        </p:txBody>
      </p:sp>
      <p:sp>
        <p:nvSpPr>
          <p:cNvPr id="18" name="Content Placeholder 2"/>
          <p:cNvSpPr txBox="1">
            <a:spLocks/>
          </p:cNvSpPr>
          <p:nvPr/>
        </p:nvSpPr>
        <p:spPr>
          <a:xfrm>
            <a:off x="5391808" y="1895192"/>
            <a:ext cx="4648199" cy="1234107"/>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Automatically build your app, test it on real devices, and distribute it to beta testers</a:t>
            </a:r>
          </a:p>
        </p:txBody>
      </p:sp>
      <p:sp>
        <p:nvSpPr>
          <p:cNvPr id="19" name="Rectangle 18"/>
          <p:cNvSpPr/>
          <p:nvPr/>
        </p:nvSpPr>
        <p:spPr bwMode="auto">
          <a:xfrm>
            <a:off x="978334" y="1895192"/>
            <a:ext cx="3929997" cy="1234107"/>
          </a:xfrm>
          <a:prstGeom prst="rect">
            <a:avLst/>
          </a:prstGeom>
          <a:solidFill>
            <a:schemeClr val="accent6"/>
          </a:solidFill>
          <a:ln>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LIFECYCLE SERVICES</a:t>
            </a:r>
            <a:br>
              <a:rPr lang="en-US" dirty="0">
                <a:gradFill>
                  <a:gsLst>
                    <a:gs pos="0">
                      <a:srgbClr val="FFFFFF"/>
                    </a:gs>
                    <a:gs pos="100000">
                      <a:srgbClr val="FFFFFF"/>
                    </a:gs>
                  </a:gsLst>
                  <a:lin ang="5400000" scaled="0"/>
                </a:gradFill>
                <a:ea typeface="Segoe UI" pitchFamily="34" charset="0"/>
                <a:cs typeface="Segoe UI" pitchFamily="34" charset="0"/>
              </a:rPr>
            </a:br>
            <a:r>
              <a:rPr lang="en-US" dirty="0">
                <a:gradFill>
                  <a:gsLst>
                    <a:gs pos="0">
                      <a:srgbClr val="FFFFFF"/>
                    </a:gs>
                    <a:gs pos="100000">
                      <a:srgbClr val="FFFFFF"/>
                    </a:gs>
                  </a:gsLst>
                  <a:lin ang="5400000" scaled="0"/>
                </a:gradFill>
                <a:ea typeface="Segoe UI" pitchFamily="34" charset="0"/>
                <a:cs typeface="Segoe UI" pitchFamily="34" charset="0"/>
              </a:rPr>
              <a:t>Build, Test, Distribute</a:t>
            </a:r>
          </a:p>
        </p:txBody>
      </p:sp>
      <p:sp>
        <p:nvSpPr>
          <p:cNvPr id="20" name="Rectangle 19"/>
          <p:cNvSpPr/>
          <p:nvPr/>
        </p:nvSpPr>
        <p:spPr bwMode="auto">
          <a:xfrm>
            <a:off x="978334" y="3359867"/>
            <a:ext cx="3929997" cy="1234107"/>
          </a:xfrm>
          <a:prstGeom prst="rect">
            <a:avLst/>
          </a:prstGeom>
          <a:solidFill>
            <a:srgbClr val="C00000"/>
          </a:solidFill>
          <a:ln>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MONITORING SERVICES</a:t>
            </a:r>
            <a:br>
              <a:rPr lang="en-US" dirty="0">
                <a:gradFill>
                  <a:gsLst>
                    <a:gs pos="0">
                      <a:srgbClr val="FFFFFF"/>
                    </a:gs>
                    <a:gs pos="100000">
                      <a:srgbClr val="FFFFFF"/>
                    </a:gs>
                  </a:gsLst>
                  <a:lin ang="5400000" scaled="0"/>
                </a:gradFill>
                <a:ea typeface="Segoe UI" pitchFamily="34" charset="0"/>
                <a:cs typeface="Segoe UI" pitchFamily="34" charset="0"/>
              </a:rPr>
            </a:br>
            <a:r>
              <a:rPr lang="en-US" dirty="0">
                <a:gradFill>
                  <a:gsLst>
                    <a:gs pos="0">
                      <a:srgbClr val="FFFFFF"/>
                    </a:gs>
                    <a:gs pos="100000">
                      <a:srgbClr val="FFFFFF"/>
                    </a:gs>
                  </a:gsLst>
                  <a:lin ang="5400000" scaled="0"/>
                </a:gradFill>
                <a:ea typeface="Segoe UI" pitchFamily="34" charset="0"/>
                <a:cs typeface="Segoe UI" pitchFamily="34" charset="0"/>
              </a:rPr>
              <a:t>Crashes and Analytics</a:t>
            </a:r>
          </a:p>
        </p:txBody>
      </p:sp>
      <p:sp>
        <p:nvSpPr>
          <p:cNvPr id="34" name="Rectangle 33"/>
          <p:cNvSpPr/>
          <p:nvPr/>
        </p:nvSpPr>
        <p:spPr bwMode="auto">
          <a:xfrm>
            <a:off x="978333" y="4824542"/>
            <a:ext cx="3929997" cy="1234107"/>
          </a:xfrm>
          <a:prstGeom prst="rect">
            <a:avLst/>
          </a:prstGeom>
          <a:solidFill>
            <a:srgbClr val="137AD4"/>
          </a:solidFill>
          <a:ln>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MOBILE BACKEND SERVICES</a:t>
            </a:r>
            <a:br>
              <a:rPr lang="en-US" dirty="0">
                <a:gradFill>
                  <a:gsLst>
                    <a:gs pos="0">
                      <a:srgbClr val="FFFFFF"/>
                    </a:gs>
                    <a:gs pos="100000">
                      <a:srgbClr val="FFFFFF"/>
                    </a:gs>
                  </a:gsLst>
                  <a:lin ang="5400000" scaled="0"/>
                </a:gradFill>
                <a:ea typeface="Segoe UI" pitchFamily="34" charset="0"/>
                <a:cs typeface="Segoe UI" pitchFamily="34" charset="0"/>
              </a:rPr>
            </a:br>
            <a:r>
              <a:rPr lang="en-US" dirty="0">
                <a:gradFill>
                  <a:gsLst>
                    <a:gs pos="0">
                      <a:srgbClr val="FFFFFF"/>
                    </a:gs>
                    <a:gs pos="100000">
                      <a:srgbClr val="FFFFFF"/>
                    </a:gs>
                  </a:gsLst>
                  <a:lin ang="5400000" scaled="0"/>
                </a:gradFill>
                <a:ea typeface="Segoe UI" pitchFamily="34" charset="0"/>
                <a:cs typeface="Segoe UI" pitchFamily="34" charset="0"/>
              </a:rPr>
              <a:t>Identity, Tables, Push Notifications</a:t>
            </a:r>
          </a:p>
        </p:txBody>
      </p:sp>
      <p:sp>
        <p:nvSpPr>
          <p:cNvPr id="35" name="Content Placeholder 2"/>
          <p:cNvSpPr txBox="1">
            <a:spLocks/>
          </p:cNvSpPr>
          <p:nvPr/>
        </p:nvSpPr>
        <p:spPr>
          <a:xfrm>
            <a:off x="5391808" y="3418138"/>
            <a:ext cx="4648199" cy="1175836"/>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Collect crash reports and user analytics, including custom events.</a:t>
            </a:r>
          </a:p>
        </p:txBody>
      </p:sp>
      <p:sp>
        <p:nvSpPr>
          <p:cNvPr id="36" name="Content Placeholder 2"/>
          <p:cNvSpPr txBox="1">
            <a:spLocks/>
          </p:cNvSpPr>
          <p:nvPr/>
        </p:nvSpPr>
        <p:spPr>
          <a:xfrm>
            <a:off x="5391808" y="4824542"/>
            <a:ext cx="4648199" cy="1234107"/>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Add cloud-based user authentication and table storage in minutes</a:t>
            </a:r>
          </a:p>
        </p:txBody>
      </p:sp>
    </p:spTree>
    <p:extLst>
      <p:ext uri="{BB962C8B-B14F-4D97-AF65-F5344CB8AC3E}">
        <p14:creationId xmlns:p14="http://schemas.microsoft.com/office/powerpoint/2010/main" val="1219207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Build Services</a:t>
            </a:r>
          </a:p>
        </p:txBody>
      </p:sp>
      <p:sp>
        <p:nvSpPr>
          <p:cNvPr id="4" name="Content Placeholder 3"/>
          <p:cNvSpPr>
            <a:spLocks noGrp="1"/>
          </p:cNvSpPr>
          <p:nvPr>
            <p:ph idx="1"/>
          </p:nvPr>
        </p:nvSpPr>
        <p:spPr>
          <a:xfrm>
            <a:off x="838200" y="1825625"/>
            <a:ext cx="4658710" cy="4351338"/>
          </a:xfrm>
        </p:spPr>
        <p:txBody>
          <a:bodyPr/>
          <a:lstStyle/>
          <a:p>
            <a:r>
              <a:rPr lang="en-US" dirty="0"/>
              <a:t>Connect to a </a:t>
            </a:r>
            <a:r>
              <a:rPr lang="en-US" dirty="0" err="1"/>
              <a:t>Git</a:t>
            </a:r>
            <a:r>
              <a:rPr lang="en-US" dirty="0"/>
              <a:t> repository</a:t>
            </a:r>
          </a:p>
          <a:p>
            <a:r>
              <a:rPr lang="en-US" dirty="0"/>
              <a:t>Configure a Build definition</a:t>
            </a:r>
          </a:p>
          <a:p>
            <a:pPr lvl="1"/>
            <a:r>
              <a:rPr lang="en-US" dirty="0"/>
              <a:t>Sign builds</a:t>
            </a:r>
          </a:p>
          <a:p>
            <a:pPr lvl="1"/>
            <a:r>
              <a:rPr lang="en-US" dirty="0"/>
              <a:t>Run launch tests</a:t>
            </a:r>
          </a:p>
          <a:p>
            <a:pPr lvl="1"/>
            <a:r>
              <a:rPr lang="en-US" dirty="0"/>
              <a:t>Automatically distribute</a:t>
            </a:r>
          </a:p>
          <a:p>
            <a:r>
              <a:rPr lang="en-US" dirty="0"/>
              <a:t>Optionally integrate with testing</a:t>
            </a:r>
          </a:p>
          <a:p>
            <a:r>
              <a:rPr lang="en-US" dirty="0"/>
              <a:t>Commit code update</a:t>
            </a:r>
          </a:p>
          <a:p>
            <a:endParaRPr lang="en-US" dirty="0"/>
          </a:p>
        </p:txBody>
      </p:sp>
      <p:pic>
        <p:nvPicPr>
          <p:cNvPr id="5" name="Picture 4"/>
          <p:cNvPicPr>
            <a:picLocks noChangeAspect="1"/>
          </p:cNvPicPr>
          <p:nvPr/>
        </p:nvPicPr>
        <p:blipFill>
          <a:blip r:embed="rId3"/>
          <a:stretch>
            <a:fillRect/>
          </a:stretch>
        </p:blipFill>
        <p:spPr>
          <a:xfrm>
            <a:off x="6096000" y="1825625"/>
            <a:ext cx="4314070" cy="4186744"/>
          </a:xfrm>
          <a:prstGeom prst="rect">
            <a:avLst/>
          </a:prstGeom>
          <a:ln>
            <a:solidFill>
              <a:schemeClr val="tx1">
                <a:lumMod val="50000"/>
              </a:schemeClr>
            </a:solidFill>
          </a:ln>
        </p:spPr>
      </p:pic>
      <p:sp>
        <p:nvSpPr>
          <p:cNvPr id="6" name="Oval 5"/>
          <p:cNvSpPr/>
          <p:nvPr/>
        </p:nvSpPr>
        <p:spPr>
          <a:xfrm>
            <a:off x="10005848" y="3741683"/>
            <a:ext cx="704193" cy="704193"/>
          </a:xfrm>
          <a:prstGeom prst="ellipse">
            <a:avLst/>
          </a:prstGeom>
          <a:solidFill>
            <a:srgbClr val="70AD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3433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5857058" y="2050775"/>
            <a:ext cx="5072875" cy="1849083"/>
          </a:xfrm>
          <a:prstGeom prst="rect">
            <a:avLst/>
          </a:prstGeom>
          <a:ln>
            <a:solidFill>
              <a:schemeClr val="tx1">
                <a:lumMod val="50000"/>
              </a:schemeClr>
            </a:solidFill>
          </a:ln>
        </p:spPr>
      </p:pic>
      <p:sp>
        <p:nvSpPr>
          <p:cNvPr id="2" name="Title 1"/>
          <p:cNvSpPr>
            <a:spLocks noGrp="1"/>
          </p:cNvSpPr>
          <p:nvPr>
            <p:ph type="title"/>
          </p:nvPr>
        </p:nvSpPr>
        <p:spPr/>
        <p:txBody>
          <a:bodyPr/>
          <a:lstStyle/>
          <a:p>
            <a:r>
              <a:rPr lang="en-US" dirty="0"/>
              <a:t>Managing Test Services</a:t>
            </a:r>
          </a:p>
        </p:txBody>
      </p:sp>
      <p:sp>
        <p:nvSpPr>
          <p:cNvPr id="4" name="Content Placeholder 3"/>
          <p:cNvSpPr>
            <a:spLocks noGrp="1"/>
          </p:cNvSpPr>
          <p:nvPr>
            <p:ph idx="1"/>
          </p:nvPr>
        </p:nvSpPr>
        <p:spPr>
          <a:xfrm>
            <a:off x="838200" y="1825625"/>
            <a:ext cx="4437993" cy="4351338"/>
          </a:xfrm>
        </p:spPr>
        <p:txBody>
          <a:bodyPr/>
          <a:lstStyle/>
          <a:p>
            <a:r>
              <a:rPr lang="en-US" dirty="0"/>
              <a:t>Install the Mobile Center command-line interface (CLI)</a:t>
            </a:r>
          </a:p>
          <a:p>
            <a:r>
              <a:rPr lang="en-US" dirty="0"/>
              <a:t>Add a test project to your solution</a:t>
            </a:r>
          </a:p>
          <a:p>
            <a:r>
              <a:rPr lang="en-US" dirty="0"/>
              <a:t>Start test runs</a:t>
            </a:r>
          </a:p>
          <a:p>
            <a:r>
              <a:rPr lang="en-US" dirty="0"/>
              <a:t>View test results</a:t>
            </a:r>
          </a:p>
        </p:txBody>
      </p:sp>
      <p:pic>
        <p:nvPicPr>
          <p:cNvPr id="3" name="Picture 2"/>
          <p:cNvPicPr>
            <a:picLocks noChangeAspect="1"/>
          </p:cNvPicPr>
          <p:nvPr/>
        </p:nvPicPr>
        <p:blipFill>
          <a:blip r:embed="rId4"/>
          <a:stretch>
            <a:fillRect/>
          </a:stretch>
        </p:blipFill>
        <p:spPr>
          <a:xfrm>
            <a:off x="5276193" y="3398292"/>
            <a:ext cx="6234603" cy="1626418"/>
          </a:xfrm>
          <a:prstGeom prst="rect">
            <a:avLst/>
          </a:prstGeom>
          <a:ln>
            <a:solidFill>
              <a:schemeClr val="tx1">
                <a:lumMod val="50000"/>
              </a:schemeClr>
            </a:solidFill>
          </a:ln>
        </p:spPr>
      </p:pic>
      <p:sp>
        <p:nvSpPr>
          <p:cNvPr id="7" name="Oval 6"/>
          <p:cNvSpPr/>
          <p:nvPr/>
        </p:nvSpPr>
        <p:spPr>
          <a:xfrm>
            <a:off x="8765627" y="3038205"/>
            <a:ext cx="704193" cy="704193"/>
          </a:xfrm>
          <a:prstGeom prst="ellipse">
            <a:avLst/>
          </a:prstGeom>
          <a:solidFill>
            <a:srgbClr val="70AD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1649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Distribute Services</a:t>
            </a:r>
          </a:p>
        </p:txBody>
      </p:sp>
      <p:sp>
        <p:nvSpPr>
          <p:cNvPr id="5" name="Content Placeholder 3"/>
          <p:cNvSpPr txBox="1">
            <a:spLocks/>
          </p:cNvSpPr>
          <p:nvPr/>
        </p:nvSpPr>
        <p:spPr>
          <a:xfrm>
            <a:off x="838200" y="1825625"/>
            <a:ext cx="443799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Create distribution groups</a:t>
            </a:r>
          </a:p>
          <a:p>
            <a:r>
              <a:rPr lang="en-US" dirty="0"/>
              <a:t>Add users to groups</a:t>
            </a:r>
          </a:p>
          <a:p>
            <a:r>
              <a:rPr lang="en-US" dirty="0"/>
              <a:t>Commit or upload new builds</a:t>
            </a:r>
          </a:p>
          <a:p>
            <a:r>
              <a:rPr lang="en-US" dirty="0"/>
              <a:t>Install new releases</a:t>
            </a:r>
          </a:p>
          <a:p>
            <a:r>
              <a:rPr lang="en-US" dirty="0"/>
              <a:t>Create in-app notifications</a:t>
            </a:r>
          </a:p>
        </p:txBody>
      </p:sp>
      <p:pic>
        <p:nvPicPr>
          <p:cNvPr id="3" name="Picture 2"/>
          <p:cNvPicPr>
            <a:picLocks noChangeAspect="1"/>
          </p:cNvPicPr>
          <p:nvPr/>
        </p:nvPicPr>
        <p:blipFill>
          <a:blip r:embed="rId3"/>
          <a:stretch>
            <a:fillRect/>
          </a:stretch>
        </p:blipFill>
        <p:spPr>
          <a:xfrm>
            <a:off x="6096000" y="2026734"/>
            <a:ext cx="4998775" cy="3949119"/>
          </a:xfrm>
          <a:prstGeom prst="rect">
            <a:avLst/>
          </a:prstGeom>
          <a:ln>
            <a:solidFill>
              <a:schemeClr val="tx1">
                <a:lumMod val="50000"/>
              </a:schemeClr>
            </a:solidFill>
          </a:ln>
        </p:spPr>
      </p:pic>
      <p:pic>
        <p:nvPicPr>
          <p:cNvPr id="6" name="Picture 5"/>
          <p:cNvPicPr>
            <a:picLocks noChangeAspect="1"/>
          </p:cNvPicPr>
          <p:nvPr/>
        </p:nvPicPr>
        <p:blipFill>
          <a:blip r:embed="rId4"/>
          <a:stretch>
            <a:fillRect/>
          </a:stretch>
        </p:blipFill>
        <p:spPr>
          <a:xfrm>
            <a:off x="5414883" y="3384754"/>
            <a:ext cx="4391269" cy="616539"/>
          </a:xfrm>
          <a:prstGeom prst="rect">
            <a:avLst/>
          </a:prstGeom>
          <a:ln>
            <a:solidFill>
              <a:schemeClr val="tx1">
                <a:lumMod val="50000"/>
              </a:schemeClr>
            </a:solidFill>
          </a:ln>
        </p:spPr>
      </p:pic>
      <p:sp>
        <p:nvSpPr>
          <p:cNvPr id="7" name="Oval 6"/>
          <p:cNvSpPr/>
          <p:nvPr/>
        </p:nvSpPr>
        <p:spPr>
          <a:xfrm>
            <a:off x="6547945" y="3693023"/>
            <a:ext cx="704193" cy="704193"/>
          </a:xfrm>
          <a:prstGeom prst="ellipse">
            <a:avLst/>
          </a:prstGeom>
          <a:solidFill>
            <a:srgbClr val="70AD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1817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Integrating Crash Services</a:t>
            </a:r>
          </a:p>
        </p:txBody>
      </p:sp>
      <p:sp>
        <p:nvSpPr>
          <p:cNvPr id="5" name="Content Placeholder 3"/>
          <p:cNvSpPr txBox="1">
            <a:spLocks/>
          </p:cNvSpPr>
          <p:nvPr/>
        </p:nvSpPr>
        <p:spPr>
          <a:xfrm>
            <a:off x="838200" y="1825625"/>
            <a:ext cx="412268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Add Mobile Center Crash SDK support</a:t>
            </a:r>
          </a:p>
          <a:p>
            <a:r>
              <a:rPr lang="en-US" dirty="0"/>
              <a:t>Get a platform-specific App “Secret” Identifier</a:t>
            </a:r>
          </a:p>
          <a:p>
            <a:r>
              <a:rPr lang="en-US" dirty="0"/>
              <a:t>Add code to start SDK processes</a:t>
            </a:r>
          </a:p>
          <a:p>
            <a:r>
              <a:rPr lang="en-US" dirty="0"/>
              <a:t>Monitor crash activity</a:t>
            </a:r>
          </a:p>
        </p:txBody>
      </p:sp>
      <p:sp>
        <p:nvSpPr>
          <p:cNvPr id="6" name="TextBox 5"/>
          <p:cNvSpPr txBox="1"/>
          <p:nvPr/>
        </p:nvSpPr>
        <p:spPr>
          <a:xfrm>
            <a:off x="5167045" y="3943681"/>
            <a:ext cx="6356130" cy="1569660"/>
          </a:xfrm>
          <a:prstGeom prst="rect">
            <a:avLst/>
          </a:prstGeom>
          <a:solidFill>
            <a:schemeClr val="bg2"/>
          </a:solidFill>
          <a:ln>
            <a:solidFill>
              <a:schemeClr val="bg2">
                <a:lumMod val="75000"/>
              </a:schemeClr>
            </a:solidFill>
          </a:ln>
        </p:spPr>
        <p:txBody>
          <a:bodyPr wrap="square" rtlCol="0">
            <a:spAutoFit/>
          </a:bodyPr>
          <a:lstStyle/>
          <a:p>
            <a:r>
              <a:rPr lang="en-US" sz="2400" dirty="0" err="1">
                <a:latin typeface="Consolas" panose="020B0609020204030204" pitchFamily="49" charset="0"/>
              </a:rPr>
              <a:t>MobileCenter.Start</a:t>
            </a:r>
            <a:r>
              <a:rPr lang="en-US" sz="2400" dirty="0">
                <a:latin typeface="Consolas" panose="020B0609020204030204" pitchFamily="49" charset="0"/>
              </a:rPr>
              <a:t>("android={Your Android App secret here};" + </a:t>
            </a:r>
          </a:p>
          <a:p>
            <a:r>
              <a:rPr lang="en-US" sz="2400" dirty="0">
                <a:latin typeface="Consolas" panose="020B0609020204030204" pitchFamily="49" charset="0"/>
              </a:rPr>
              <a:t>"</a:t>
            </a:r>
            <a:r>
              <a:rPr lang="en-US" sz="2400" dirty="0" err="1">
                <a:latin typeface="Consolas" panose="020B0609020204030204" pitchFamily="49" charset="0"/>
              </a:rPr>
              <a:t>ios</a:t>
            </a:r>
            <a:r>
              <a:rPr lang="en-US" sz="2400" dirty="0">
                <a:latin typeface="Consolas" panose="020B0609020204030204" pitchFamily="49" charset="0"/>
              </a:rPr>
              <a:t>={Your iOS App secret here}", </a:t>
            </a:r>
            <a:r>
              <a:rPr lang="en-US" sz="2400" dirty="0" err="1">
                <a:latin typeface="Consolas" panose="020B0609020204030204" pitchFamily="49" charset="0"/>
              </a:rPr>
              <a:t>typeof</a:t>
            </a:r>
            <a:r>
              <a:rPr lang="en-US" sz="2400" dirty="0">
                <a:latin typeface="Consolas" panose="020B0609020204030204" pitchFamily="49" charset="0"/>
              </a:rPr>
              <a:t>(</a:t>
            </a:r>
            <a:r>
              <a:rPr lang="en-US" sz="2400" b="1" dirty="0">
                <a:latin typeface="Consolas" panose="020B0609020204030204" pitchFamily="49" charset="0"/>
              </a:rPr>
              <a:t>Crashes</a:t>
            </a:r>
            <a:r>
              <a:rPr lang="en-US" sz="2400" dirty="0">
                <a:latin typeface="Consolas" panose="020B0609020204030204" pitchFamily="49" charset="0"/>
              </a:rPr>
              <a:t>));</a:t>
            </a:r>
            <a:endParaRPr lang="en-US" sz="2400" dirty="0">
              <a:latin typeface="Consolas" panose="020B0609020204030204" pitchFamily="49" charset="0"/>
            </a:endParaRPr>
          </a:p>
        </p:txBody>
      </p:sp>
      <p:sp>
        <p:nvSpPr>
          <p:cNvPr id="7" name="TextBox 6"/>
          <p:cNvSpPr txBox="1"/>
          <p:nvPr/>
        </p:nvSpPr>
        <p:spPr>
          <a:xfrm>
            <a:off x="5167045" y="2952822"/>
            <a:ext cx="6356130" cy="707886"/>
          </a:xfrm>
          <a:prstGeom prst="rect">
            <a:avLst/>
          </a:prstGeom>
          <a:solidFill>
            <a:schemeClr val="bg2"/>
          </a:solidFill>
          <a:ln>
            <a:solidFill>
              <a:schemeClr val="bg2">
                <a:lumMod val="75000"/>
              </a:schemeClr>
            </a:solidFill>
          </a:ln>
        </p:spPr>
        <p:txBody>
          <a:bodyPr wrap="square" rtlCol="0">
            <a:spAutoFit/>
          </a:bodyPr>
          <a:lstStyle/>
          <a:p>
            <a:r>
              <a:rPr lang="en-US" sz="2000" dirty="0">
                <a:latin typeface="Consolas" panose="020B0609020204030204" pitchFamily="49" charset="0"/>
              </a:rPr>
              <a:t>using </a:t>
            </a:r>
            <a:r>
              <a:rPr lang="en-US" sz="2000" dirty="0" err="1">
                <a:latin typeface="Consolas" panose="020B0609020204030204" pitchFamily="49" charset="0"/>
              </a:rPr>
              <a:t>Microsoft.Azure.Mobile</a:t>
            </a:r>
            <a:r>
              <a:rPr lang="en-US" sz="2000" dirty="0">
                <a:latin typeface="Consolas" panose="020B0609020204030204" pitchFamily="49" charset="0"/>
              </a:rPr>
              <a:t>;</a:t>
            </a:r>
          </a:p>
          <a:p>
            <a:r>
              <a:rPr lang="en-US" sz="2000" dirty="0">
                <a:latin typeface="Consolas" panose="020B0609020204030204" pitchFamily="49" charset="0"/>
              </a:rPr>
              <a:t>using </a:t>
            </a:r>
            <a:r>
              <a:rPr lang="en-US" sz="2000" dirty="0" err="1">
                <a:latin typeface="Consolas" panose="020B0609020204030204" pitchFamily="49" charset="0"/>
              </a:rPr>
              <a:t>Microsoft.Azure.Mobile.</a:t>
            </a:r>
            <a:r>
              <a:rPr lang="en-US" sz="2000" b="1" dirty="0" err="1">
                <a:latin typeface="Consolas" panose="020B0609020204030204" pitchFamily="49" charset="0"/>
              </a:rPr>
              <a:t>Crashes</a:t>
            </a:r>
            <a:r>
              <a:rPr lang="en-US" sz="2000" dirty="0">
                <a:latin typeface="Consolas" panose="020B0609020204030204" pitchFamily="49" charset="0"/>
              </a:rPr>
              <a:t>;</a:t>
            </a:r>
            <a:endParaRPr lang="en-US" sz="2000" dirty="0">
              <a:latin typeface="Consolas" panose="020B0609020204030204" pitchFamily="49" charset="0"/>
            </a:endParaRPr>
          </a:p>
        </p:txBody>
      </p:sp>
      <p:pic>
        <p:nvPicPr>
          <p:cNvPr id="3" name="Picture 2"/>
          <p:cNvPicPr>
            <a:picLocks noChangeAspect="1"/>
          </p:cNvPicPr>
          <p:nvPr/>
        </p:nvPicPr>
        <p:blipFill rotWithShape="1">
          <a:blip r:embed="rId3"/>
          <a:srcRect r="38851"/>
          <a:stretch/>
        </p:blipFill>
        <p:spPr>
          <a:xfrm>
            <a:off x="5167045" y="1973661"/>
            <a:ext cx="4460431" cy="696188"/>
          </a:xfrm>
          <a:prstGeom prst="rect">
            <a:avLst/>
          </a:prstGeom>
          <a:ln>
            <a:solidFill>
              <a:schemeClr val="bg2">
                <a:lumMod val="75000"/>
              </a:schemeClr>
            </a:solidFill>
          </a:ln>
        </p:spPr>
      </p:pic>
      <p:sp>
        <p:nvSpPr>
          <p:cNvPr id="8" name="Oval 7"/>
          <p:cNvSpPr/>
          <p:nvPr/>
        </p:nvSpPr>
        <p:spPr>
          <a:xfrm>
            <a:off x="9275379" y="1969658"/>
            <a:ext cx="704193" cy="704193"/>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4451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Integrating Analytics Services</a:t>
            </a:r>
          </a:p>
        </p:txBody>
      </p:sp>
      <p:sp>
        <p:nvSpPr>
          <p:cNvPr id="5" name="Content Placeholder 3"/>
          <p:cNvSpPr txBox="1">
            <a:spLocks/>
          </p:cNvSpPr>
          <p:nvPr/>
        </p:nvSpPr>
        <p:spPr>
          <a:xfrm>
            <a:off x="838200" y="1825625"/>
            <a:ext cx="369175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Add Mobile Center Analytics SDK support</a:t>
            </a:r>
          </a:p>
          <a:p>
            <a:r>
              <a:rPr lang="en-US" dirty="0"/>
              <a:t>Get a platform-specific App Identifier</a:t>
            </a:r>
          </a:p>
          <a:p>
            <a:r>
              <a:rPr lang="en-US" dirty="0"/>
              <a:t>Add code to start SDK processes</a:t>
            </a:r>
          </a:p>
          <a:p>
            <a:r>
              <a:rPr lang="en-US" dirty="0"/>
              <a:t>Monitor event and analytics activity</a:t>
            </a:r>
          </a:p>
        </p:txBody>
      </p:sp>
      <p:pic>
        <p:nvPicPr>
          <p:cNvPr id="3" name="Picture 2"/>
          <p:cNvPicPr>
            <a:picLocks noChangeAspect="1"/>
          </p:cNvPicPr>
          <p:nvPr/>
        </p:nvPicPr>
        <p:blipFill>
          <a:blip r:embed="rId3"/>
          <a:stretch>
            <a:fillRect/>
          </a:stretch>
        </p:blipFill>
        <p:spPr>
          <a:xfrm>
            <a:off x="5167045" y="1984161"/>
            <a:ext cx="4523493" cy="685688"/>
          </a:xfrm>
          <a:prstGeom prst="rect">
            <a:avLst/>
          </a:prstGeom>
          <a:ln>
            <a:solidFill>
              <a:schemeClr val="bg2">
                <a:lumMod val="75000"/>
              </a:schemeClr>
            </a:solidFill>
          </a:ln>
        </p:spPr>
      </p:pic>
      <p:sp>
        <p:nvSpPr>
          <p:cNvPr id="6" name="TextBox 5"/>
          <p:cNvSpPr txBox="1"/>
          <p:nvPr/>
        </p:nvSpPr>
        <p:spPr>
          <a:xfrm>
            <a:off x="5167045" y="3943681"/>
            <a:ext cx="6356130" cy="1569660"/>
          </a:xfrm>
          <a:prstGeom prst="rect">
            <a:avLst/>
          </a:prstGeom>
          <a:solidFill>
            <a:schemeClr val="bg2"/>
          </a:solidFill>
          <a:ln>
            <a:solidFill>
              <a:schemeClr val="bg2">
                <a:lumMod val="75000"/>
              </a:schemeClr>
            </a:solidFill>
          </a:ln>
        </p:spPr>
        <p:txBody>
          <a:bodyPr wrap="square" rtlCol="0">
            <a:spAutoFit/>
          </a:bodyPr>
          <a:lstStyle/>
          <a:p>
            <a:r>
              <a:rPr lang="en-US" sz="2400" dirty="0" err="1">
                <a:latin typeface="Consolas" panose="020B0609020204030204" pitchFamily="49" charset="0"/>
              </a:rPr>
              <a:t>MobileCenter.Start</a:t>
            </a:r>
            <a:r>
              <a:rPr lang="en-US" sz="2400" dirty="0">
                <a:latin typeface="Consolas" panose="020B0609020204030204" pitchFamily="49" charset="0"/>
              </a:rPr>
              <a:t>("android={Your Android App secret here};" + </a:t>
            </a:r>
          </a:p>
          <a:p>
            <a:r>
              <a:rPr lang="en-US" sz="2400" dirty="0">
                <a:latin typeface="Consolas" panose="020B0609020204030204" pitchFamily="49" charset="0"/>
              </a:rPr>
              <a:t>"</a:t>
            </a:r>
            <a:r>
              <a:rPr lang="en-US" sz="2400" dirty="0" err="1">
                <a:latin typeface="Consolas" panose="020B0609020204030204" pitchFamily="49" charset="0"/>
              </a:rPr>
              <a:t>ios</a:t>
            </a:r>
            <a:r>
              <a:rPr lang="en-US" sz="2400" dirty="0">
                <a:latin typeface="Consolas" panose="020B0609020204030204" pitchFamily="49" charset="0"/>
              </a:rPr>
              <a:t>={Your iOS App secret here}", </a:t>
            </a:r>
            <a:r>
              <a:rPr lang="en-US" sz="2400" dirty="0" err="1">
                <a:latin typeface="Consolas" panose="020B0609020204030204" pitchFamily="49" charset="0"/>
              </a:rPr>
              <a:t>typeof</a:t>
            </a:r>
            <a:r>
              <a:rPr lang="en-US" sz="2400" dirty="0">
                <a:latin typeface="Consolas" panose="020B0609020204030204" pitchFamily="49" charset="0"/>
              </a:rPr>
              <a:t>(</a:t>
            </a:r>
            <a:r>
              <a:rPr lang="en-US" sz="2400" b="1" dirty="0">
                <a:latin typeface="Consolas" panose="020B0609020204030204" pitchFamily="49" charset="0"/>
              </a:rPr>
              <a:t>Analytics</a:t>
            </a:r>
            <a:r>
              <a:rPr lang="en-US" sz="2400" dirty="0">
                <a:latin typeface="Consolas" panose="020B0609020204030204" pitchFamily="49" charset="0"/>
              </a:rPr>
              <a:t>));</a:t>
            </a:r>
            <a:endParaRPr lang="en-US" sz="2400" dirty="0">
              <a:latin typeface="Consolas" panose="020B0609020204030204" pitchFamily="49" charset="0"/>
            </a:endParaRPr>
          </a:p>
        </p:txBody>
      </p:sp>
      <p:sp>
        <p:nvSpPr>
          <p:cNvPr id="7" name="TextBox 6"/>
          <p:cNvSpPr txBox="1"/>
          <p:nvPr/>
        </p:nvSpPr>
        <p:spPr>
          <a:xfrm>
            <a:off x="5167045" y="2952822"/>
            <a:ext cx="6356130" cy="707886"/>
          </a:xfrm>
          <a:prstGeom prst="rect">
            <a:avLst/>
          </a:prstGeom>
          <a:solidFill>
            <a:schemeClr val="bg2"/>
          </a:solidFill>
          <a:ln>
            <a:solidFill>
              <a:schemeClr val="bg2">
                <a:lumMod val="75000"/>
              </a:schemeClr>
            </a:solidFill>
          </a:ln>
        </p:spPr>
        <p:txBody>
          <a:bodyPr wrap="square" rtlCol="0">
            <a:spAutoFit/>
          </a:bodyPr>
          <a:lstStyle/>
          <a:p>
            <a:r>
              <a:rPr lang="en-US" sz="2000" dirty="0">
                <a:latin typeface="Consolas" panose="020B0609020204030204" pitchFamily="49" charset="0"/>
              </a:rPr>
              <a:t>using </a:t>
            </a:r>
            <a:r>
              <a:rPr lang="en-US" sz="2000" dirty="0" err="1">
                <a:latin typeface="Consolas" panose="020B0609020204030204" pitchFamily="49" charset="0"/>
              </a:rPr>
              <a:t>Microsoft.Azure.Mobile</a:t>
            </a:r>
            <a:r>
              <a:rPr lang="en-US" sz="2000" dirty="0">
                <a:latin typeface="Consolas" panose="020B0609020204030204" pitchFamily="49" charset="0"/>
              </a:rPr>
              <a:t>;</a:t>
            </a:r>
          </a:p>
          <a:p>
            <a:r>
              <a:rPr lang="en-US" sz="2000" dirty="0">
                <a:latin typeface="Consolas" panose="020B0609020204030204" pitchFamily="49" charset="0"/>
              </a:rPr>
              <a:t>using </a:t>
            </a:r>
            <a:r>
              <a:rPr lang="en-US" sz="2000" dirty="0" err="1">
                <a:latin typeface="Consolas" panose="020B0609020204030204" pitchFamily="49" charset="0"/>
              </a:rPr>
              <a:t>Microsoft.Azure.Mobile.</a:t>
            </a:r>
            <a:r>
              <a:rPr lang="en-US" sz="2000" b="1" dirty="0" err="1">
                <a:latin typeface="Consolas" panose="020B0609020204030204" pitchFamily="49" charset="0"/>
              </a:rPr>
              <a:t>Analytics</a:t>
            </a:r>
            <a:r>
              <a:rPr lang="en-US" sz="2000" dirty="0">
                <a:latin typeface="Consolas" panose="020B0609020204030204" pitchFamily="49" charset="0"/>
              </a:rPr>
              <a:t>;</a:t>
            </a:r>
            <a:endParaRPr lang="en-US" sz="2000" dirty="0">
              <a:latin typeface="Consolas" panose="020B0609020204030204" pitchFamily="49" charset="0"/>
            </a:endParaRPr>
          </a:p>
        </p:txBody>
      </p:sp>
      <p:sp>
        <p:nvSpPr>
          <p:cNvPr id="10" name="Oval 9"/>
          <p:cNvSpPr/>
          <p:nvPr/>
        </p:nvSpPr>
        <p:spPr>
          <a:xfrm>
            <a:off x="9338441" y="1965656"/>
            <a:ext cx="704193" cy="704193"/>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4901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Walkthrough</a:t>
            </a:r>
          </a:p>
        </p:txBody>
      </p:sp>
      <p:sp>
        <p:nvSpPr>
          <p:cNvPr id="3" name="Text Placeholder 2"/>
          <p:cNvSpPr>
            <a:spLocks noGrp="1"/>
          </p:cNvSpPr>
          <p:nvPr>
            <p:ph type="body" idx="1"/>
          </p:nvPr>
        </p:nvSpPr>
        <p:spPr/>
        <p:txBody>
          <a:bodyPr/>
          <a:lstStyle/>
          <a:p>
            <a:r>
              <a:rPr lang="en-US" dirty="0"/>
              <a:t>Visual Studio Mobile Center</a:t>
            </a:r>
          </a:p>
        </p:txBody>
      </p:sp>
    </p:spTree>
    <p:extLst>
      <p:ext uri="{BB962C8B-B14F-4D97-AF65-F5344CB8AC3E}">
        <p14:creationId xmlns:p14="http://schemas.microsoft.com/office/powerpoint/2010/main" val="31671503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2526</TotalTime>
  <Words>1034</Words>
  <Application>Microsoft Office PowerPoint</Application>
  <PresentationFormat>Widescreen</PresentationFormat>
  <Paragraphs>104</Paragraphs>
  <Slides>9</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Consolas</vt:lpstr>
      <vt:lpstr>Segoe UI</vt:lpstr>
      <vt:lpstr>Office Theme</vt:lpstr>
      <vt:lpstr>Operation Remote Resupply PART 3</vt:lpstr>
      <vt:lpstr>Visual Studio Mobile Center</vt:lpstr>
      <vt:lpstr>Mobile Center Services</vt:lpstr>
      <vt:lpstr>Managing Build Services</vt:lpstr>
      <vt:lpstr>Managing Test Services</vt:lpstr>
      <vt:lpstr>Managing Distribute Services</vt:lpstr>
      <vt:lpstr>Integrating Crash Services</vt:lpstr>
      <vt:lpstr>Integrating Analytics Services</vt:lpstr>
      <vt:lpstr>Lab Walkthrough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Xamarin Drone Lab 02</dc:title>
  <dc:creator>Scott Peterson</dc:creator>
  <cp:lastModifiedBy>Scott Peterson</cp:lastModifiedBy>
  <cp:revision>80</cp:revision>
  <dcterms:created xsi:type="dcterms:W3CDTF">2017-04-20T20:32:55Z</dcterms:created>
  <dcterms:modified xsi:type="dcterms:W3CDTF">2017-04-28T16:20:45Z</dcterms:modified>
</cp:coreProperties>
</file>