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Playfair Display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PlayfairDisplay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italic.fntdata"/><Relationship Id="rId25" Type="http://schemas.openxmlformats.org/officeDocument/2006/relationships/font" Target="fonts/PlayfairDisplay-bold.fntdata"/><Relationship Id="rId27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aeab08f4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aeab08f4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aeab08f4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aeab08f4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aeab08f4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aeab08f4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aeab08f4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aeab08f4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aeab08f4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aeab08f4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aeab08f4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aeab08f4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aeab08f4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aeab08f4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aeab08f4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aeab08f4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aeab08f4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aeab08f4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aeab08f4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aeab08f4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aeab08f4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aeab08f4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aeab08f4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aeab08f4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aeab08f4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aeab08f4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ChesterShelby/AiSD_NazarovVS_11-008/tree/mai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ru.wikipedia.org/wiki/%D0%90%D0%BB%D0%B3%D0%BE%D1%80%D0%B8%D1%82%D0%BC_%D0%9A%D0%BD%D1%83%D1%82%D0%B0_%E2%80%94_%D0%9C%D0%BE%D1%80%D1%80%D0%B8%D1%81%D0%B0_%E2%80%94_%D0%9F%D1%80%D0%B0%D1%82%D1%82%D0%B0" TargetMode="External"/><Relationship Id="rId4" Type="http://schemas.openxmlformats.org/officeDocument/2006/relationships/hyperlink" Target="https://ru.wikipedia.org/wiki/%D0%90%D0%BB%D0%B3%D0%BE%D1%80%D0%B8%D1%82%D0%BC_%D0%91%D0%BE%D0%B9%D0%B5%D1%80%D0%B0_%E2%80%94_%D0%9C%D1%83%D1%80%D0%B0" TargetMode="External"/><Relationship Id="rId5" Type="http://schemas.openxmlformats.org/officeDocument/2006/relationships/hyperlink" Target="https://ru.wikipedia.org/wiki/%D0%9F%D0%BE%D0%B8%D1%81%D0%BA_%D0%BF%D0%BE%D0%B4%D1%81%D1%82%D1%80%D0%BE%D0%BA%D0%B8" TargetMode="External"/><Relationship Id="rId6" Type="http://schemas.openxmlformats.org/officeDocument/2006/relationships/hyperlink" Target="https://ru.wikipedia.org/wiki/%D0%90%D0%BB%D0%B3%D0%BE%D1%80%D0%B8%D1%82%D0%BC_%D0%90%D1%85%D0%BE-%D0%9A%D0%BE%D1%80%D0%B0%D1%81%D0%B8%D0%BA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ChesterShelby/AiSD_NazarovVS_11-008/tree/mai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hyperlink" Target="https://ru.wikipedia.org/wiki/%D0%9A%D0%B0%D1%80%D0%BF,_%D0%A0%D0%B8%D1%87%D0%B0%D1%80%D0%B4" TargetMode="External"/><Relationship Id="rId5" Type="http://schemas.openxmlformats.org/officeDocument/2006/relationships/hyperlink" Target="https://ru.wikipedia.org/wiki/%D0%9F%D0%BE%D0%B8%D1%81%D0%BA_%D0%BF%D0%BE%D0%B4%D1%81%D1%82%D1%80%D0%BE%D0%BA%D0%B8" TargetMode="External"/><Relationship Id="rId6" Type="http://schemas.openxmlformats.org/officeDocument/2006/relationships/hyperlink" Target="https://ru.wikipedia.org/wiki/%D0%A5%D0%B5%D1%88%D0%B8%D1%80%D0%BE%D0%B2%D0%B0%D0%BD%D0%B8%D0%B5" TargetMode="External"/><Relationship Id="rId7" Type="http://schemas.openxmlformats.org/officeDocument/2006/relationships/hyperlink" Target="https://ru.wikipedia.org/wiki/1987_%D0%B3%D0%BE%D0%B4" TargetMode="External"/><Relationship Id="rId8" Type="http://schemas.openxmlformats.org/officeDocument/2006/relationships/hyperlink" Target="https://ru.wikipedia.org/wiki/%D0%A0%D0%B0%D0%B1%D0%B8%D0%BD,_%D0%9C%D0%B0%D0%B9%D0%BA%D0%BB_%D0%9E%D0%B7%D0%B5%D1%8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79975"/>
            <a:ext cx="8520600" cy="11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Алгоритм Рабина-Карпа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59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Назаров Вадим (11-008)</a:t>
            </a:r>
            <a:endParaRPr sz="1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u="sng">
                <a:solidFill>
                  <a:schemeClr val="hlink"/>
                </a:solidFill>
                <a:hlinkClick r:id="rId3"/>
              </a:rPr>
              <a:t>https://github.com/ChesterShelby/AiSD_NazarovVS_11-008/tree/main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6 и 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4906675" y="1017725"/>
            <a:ext cx="3925800" cy="3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Значение хэш-кода текущей подстроки не совпадает со значением хэш-кода строки шаблона. Итак, переходите к следующей подстроке длины M, если возможно, иначе остановитесь.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. . 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Значение хэш-кода здесь также не совпадает, и это последняя подстрока длины M. Итак, мы останавливаем наш процесс здесь.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445022"/>
            <a:ext cx="4814149" cy="23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45675"/>
            <a:ext cx="4814150" cy="2362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753950"/>
            <a:ext cx="8520600" cy="16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Примечание:</a:t>
            </a:r>
            <a:r>
              <a:rPr lang="ru">
                <a:solidFill>
                  <a:schemeClr val="dk1"/>
                </a:solidFill>
              </a:rPr>
              <a:t> Здесь есть разные способы создания или определения хеш-функции. Для лучшего понимания я использую простую хеш-функцию. В части реализации я делаю хэш-функцию такой, чтобы было эффективно найти значение хэш-кода в O (1) времени.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Сложность времени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О (Н * М) это худший случай временная сложность, при которой вся подстрока равна строке шаблона. Это потому, что мы проверяем символ за символом, когда значение хеш-функции одинаково, поэтому для проверки каждой подстроки требуется O (M) времени. Лучшее и среднее временная сложность О (Н + М) где N - длина текстовой строки, а M - длина строки шаблона.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257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Космическая сложность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3144450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O (1) Сложность пространства означает, что здесь мы не используем лишнее пространство для нахождения результата. Мы просто находим хеш-значение и сохраняем его в переменных. Итак, здесь мы использовали несколько переменных, что означает, что мы не используем память большого размера.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+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4260300" cy="22740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 sz="1400">
                <a:solidFill>
                  <a:schemeClr val="dk1"/>
                </a:solidFill>
              </a:rPr>
              <a:t>Быстрая скорость работы — O(n+m), где n — длина строки, m — длина образца;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 sz="1400">
                <a:solidFill>
                  <a:schemeClr val="dk1"/>
                </a:solidFill>
              </a:rPr>
              <a:t>Простая и понятная реализация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 txBox="1"/>
          <p:nvPr>
            <p:ph type="title"/>
          </p:nvPr>
        </p:nvSpPr>
        <p:spPr>
          <a:xfrm>
            <a:off x="4572000" y="445025"/>
            <a:ext cx="4260300" cy="5727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4572000" y="1152475"/>
            <a:ext cx="4260300" cy="22740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 sz="1400">
                <a:solidFill>
                  <a:schemeClr val="dk1"/>
                </a:solidFill>
              </a:rPr>
              <a:t>Из-за медленного поведения в худшем случае алгоритм Рабина — Карпа хуже </a:t>
            </a:r>
            <a:r>
              <a:rPr lang="ru" sz="14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алгоритма Кнута — Морриса — Пратта</a:t>
            </a:r>
            <a:r>
              <a:rPr lang="ru" sz="1400">
                <a:solidFill>
                  <a:schemeClr val="dk1"/>
                </a:solidFill>
              </a:rPr>
              <a:t>, </a:t>
            </a:r>
            <a:r>
              <a:rPr lang="ru" sz="14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алгоритма Бойера — Мура</a:t>
            </a:r>
            <a:r>
              <a:rPr lang="ru" sz="1400">
                <a:solidFill>
                  <a:schemeClr val="dk1"/>
                </a:solidFill>
              </a:rPr>
              <a:t> и других быстрых алгоритмов </a:t>
            </a:r>
            <a:r>
              <a:rPr lang="ru" sz="14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поиска строк</a:t>
            </a:r>
            <a:r>
              <a:rPr lang="ru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 sz="1400">
                <a:solidFill>
                  <a:schemeClr val="dk1"/>
                </a:solidFill>
              </a:rPr>
              <a:t>Возможно подобрать входные данные так, что количество ложных срабатываний будет недопустимо большим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311700" y="3426475"/>
            <a:ext cx="8520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Другие алгоритмы могут искать одиночный образец за время O(n), и следовательно, они могут быть использованы для поиска k образцов за время O(n k). В противоположность им, вариант алгоритма Рабина — Карпа выше может найти все k образцов за ожидаемое время O(n+k), потому что хеш-таблица, используемая для проверки случая, когда хеш подстроки равен хешу любого из образцов, использует O(1) времени. На практике из-за относительной простоты реализации и быстроты работы этот вариант нередко может оказаться предпочтительнее </a:t>
            </a:r>
            <a:r>
              <a:rPr lang="ru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алгоритма Ахо — Корасик</a:t>
            </a:r>
            <a:r>
              <a:rPr lang="ru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idx="1" type="subTitle"/>
          </p:nvPr>
        </p:nvSpPr>
        <p:spPr>
          <a:xfrm>
            <a:off x="311700" y="3359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Назаров Вадим (11-008)</a:t>
            </a:r>
            <a:endParaRPr sz="1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u="sng">
                <a:solidFill>
                  <a:schemeClr val="hlink"/>
                </a:solidFill>
                <a:hlinkClick r:id="rId3"/>
              </a:rPr>
              <a:t>https://github.com/ChesterShelby/AiSD_NazarovVS_11-008/tree/main</a:t>
            </a:r>
            <a:endParaRPr sz="1700"/>
          </a:p>
        </p:txBody>
      </p:sp>
      <p:sp>
        <p:nvSpPr>
          <p:cNvPr id="150" name="Google Shape;150;p26"/>
          <p:cNvSpPr txBox="1"/>
          <p:nvPr>
            <p:ph type="ctrTitle"/>
          </p:nvPr>
        </p:nvSpPr>
        <p:spPr>
          <a:xfrm>
            <a:off x="311700" y="2153600"/>
            <a:ext cx="8520600" cy="7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Спасибо за внимание!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325" y="1225350"/>
            <a:ext cx="2002100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6325" y="1225350"/>
            <a:ext cx="2609850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951675" y="4085200"/>
            <a:ext cx="2381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Михаэль Озер Рабин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016250" y="4092850"/>
            <a:ext cx="261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Ричард Мэннинг Карп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70025" y="281225"/>
            <a:ext cx="8256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Алгоритм Рабина — Карпа — это алгоритм </a:t>
            </a:r>
            <a:r>
              <a:rPr lang="ru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поиска строки</a:t>
            </a:r>
            <a:r>
              <a:rPr lang="ru">
                <a:solidFill>
                  <a:schemeClr val="dk1"/>
                </a:solidFill>
              </a:rPr>
              <a:t>, который ищет шаблон, то есть подстроку, в тексте, используя </a:t>
            </a:r>
            <a:r>
              <a:rPr lang="ru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хеширование</a:t>
            </a:r>
            <a:r>
              <a:rPr lang="ru">
                <a:solidFill>
                  <a:schemeClr val="dk1"/>
                </a:solidFill>
              </a:rPr>
              <a:t>. Он был разработан в </a:t>
            </a:r>
            <a:r>
              <a:rPr lang="ru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1987 году</a:t>
            </a:r>
            <a:r>
              <a:rPr lang="ru">
                <a:solidFill>
                  <a:schemeClr val="dk1"/>
                </a:solidFill>
              </a:rPr>
              <a:t> </a:t>
            </a:r>
            <a:r>
              <a:rPr lang="ru">
                <a:solidFill>
                  <a:schemeClr val="dk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Майклом Рабином</a:t>
            </a:r>
            <a:r>
              <a:rPr lang="ru">
                <a:solidFill>
                  <a:schemeClr val="dk1"/>
                </a:solidFill>
              </a:rPr>
              <a:t> и </a:t>
            </a:r>
            <a:r>
              <a:rPr lang="ru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Ричардом Карпом</a:t>
            </a:r>
            <a:r>
              <a:rPr lang="ru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Суть алгоритма Рабина-Карпа</a:t>
            </a:r>
            <a:endParaRPr b="1" sz="1700">
              <a:solidFill>
                <a:srgbClr val="104E6B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017725"/>
            <a:ext cx="4260300" cy="39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Алгоритм представляет из себя улучшенную версию последовательного поиска, улучшение заключается в использовании хэш-функции. Это объясняется тем, что сравнить два числа(два хэша) гораздо быстрее и дешевле, чем сравнивать подстроки посимвольно. Сравнивать подстроки придется только один раз, когда хэши совпали, сделать это придется для увеличения надежности и защиты от случая коллизии хэша.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Для алгоритма Рабина-Карпа принято использовать так называемый кольцевой хэш. Его преимущество в том, что хэш следующей подстроки в тексте будет напрямую зависеть от хэша предыдущей. Поэтому мы сможем очень дешево двигаться по тексту и пересчитывать хэши.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Формула хэша подстроки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H = C1­­hk-1 + C2hk-2 + … + Ckh0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где C1 … Ck входные символы, h константа. Удаление символов из подстроки и добавление новых производится путем вычитания последнего члена формулы и добавлением первого соответственно.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800" y="1017725"/>
            <a:ext cx="4267199" cy="3656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3350" y="1999050"/>
            <a:ext cx="851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алгоритма Рабина Карпа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495" y="3336857"/>
            <a:ext cx="3691000" cy="12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1</a:t>
            </a:r>
            <a:endParaRPr b="1" sz="1650">
              <a:solidFill>
                <a:srgbClr val="0A020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830600"/>
            <a:ext cx="32259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Найдите значение хэш-кода строки шаблона, используя хэш-код, назначенный для символов.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700" y="1403500"/>
            <a:ext cx="394335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4743600" y="1170163"/>
            <a:ext cx="4260300" cy="28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00">
                <a:solidFill>
                  <a:schemeClr val="dk1"/>
                </a:solidFill>
              </a:rPr>
              <a:t>Если M - длина строки шаблона, мы начинаем брать подстроку длины M с начала текстовой строки. После этого найдите значение хэш-кода для подстроки и проверьте, совпадает ли оно со значением хэш-кода строки шаблона. Если он совпадает, проверяет символ один за другим, иначе переходит к следующей подстроке.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0150"/>
            <a:ext cx="4267199" cy="214319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118400" y="4058575"/>
            <a:ext cx="891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Значение хеш-кода не совпадает, тогда мы переходим к следующей подстроке длины M(4).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3581950"/>
            <a:ext cx="85206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Значение хэш-кода не то же самое, тогда мы переходим к следующей подстроке длины M.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000" y="1170125"/>
            <a:ext cx="4315992" cy="225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ru" sz="1729">
                <a:solidFill>
                  <a:schemeClr val="dk1"/>
                </a:solidFill>
              </a:rPr>
              <a:t>Значение хеш-кода здесь тоже не то же самое, поэтому мы переходим к следующей подстроке.</a:t>
            </a:r>
            <a:endParaRPr sz="1729">
              <a:solidFill>
                <a:schemeClr val="dk1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575" y="2137972"/>
            <a:ext cx="5198850" cy="27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368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Значение хеш-кода здесь такое же, поэтому мы проверяем символы подстроки один за другим со строкой шаблона.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. . 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Все символы совпадают затем мы печатаем начальный индекс подстроки и, если возможно, переходим к следующей подстроке длины M.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422" y="445013"/>
            <a:ext cx="4698275" cy="238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8422" y="2783222"/>
            <a:ext cx="4698275" cy="1988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