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edd973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edd973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edd973b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edd973b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fc7e26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fc7e26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2fc7e26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2fc7e26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fc7e26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fc7e26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fc7e26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fc7e26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fc7e26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fc7e26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%D0%94%D0%BE%D0%BB%D0%B3%D0%BE%D1%82%D0%B0" TargetMode="External"/><Relationship Id="rId10" Type="http://schemas.openxmlformats.org/officeDocument/2006/relationships/hyperlink" Target="https://ru.wikipedia.org/wiki/%D0%A8%D0%B8%D1%80%D0%BE%D1%82%D0%B0" TargetMode="External"/><Relationship Id="rId13" Type="http://schemas.openxmlformats.org/officeDocument/2006/relationships/hyperlink" Target="https://ru.wikipedia.org/wiki/%D0%9C%D1%83%D0%B7%D0%B5%D0%B9" TargetMode="External"/><Relationship Id="rId12" Type="http://schemas.openxmlformats.org/officeDocument/2006/relationships/hyperlink" Target="https://ru.wikipedia.org/w/index.php?title=%D0%97%D0%B0%D0%BF%D1%80%D0%BE%D1%81&amp;action=edit&amp;redlink=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1984_%D0%B3%D0%BE%D0%B4" TargetMode="External"/><Relationship Id="rId4" Type="http://schemas.openxmlformats.org/officeDocument/2006/relationships/hyperlink" Target="https://ru.wikipedia.org/w/index.php?title=%D0%93%D1%83%D1%82%D1%82%D0%BC%D0%B0%D0%BD,_%D0%90%D0%BD%D1%82%D0%BE%D0%BD%D0%B8%D0%BD&amp;action=edit&amp;redlink=1" TargetMode="External"/><Relationship Id="rId9" Type="http://schemas.openxmlformats.org/officeDocument/2006/relationships/hyperlink" Target="https://ru.wikipedia.org/wiki/%D0%A1%D0%B8%D1%81%D1%82%D0%B5%D0%BC%D0%B0_%D0%BA%D0%BE%D0%BE%D1%80%D0%B4%D0%B8%D0%BD%D0%B0%D1%82" TargetMode="External"/><Relationship Id="rId15" Type="http://schemas.openxmlformats.org/officeDocument/2006/relationships/image" Target="../media/image5.png"/><Relationship Id="rId14" Type="http://schemas.openxmlformats.org/officeDocument/2006/relationships/hyperlink" Target="https://ru.wikipedia.org/wiki/%D0%9A%D0%B8%D0%BB%D0%BE%D0%BC%D0%B5%D1%82%D1%80" TargetMode="External"/><Relationship Id="rId5" Type="http://schemas.openxmlformats.org/officeDocument/2006/relationships/hyperlink" Target="https://ru.wikipedia.org/wiki/B-%D0%B4%D0%B5%D1%80%D0%B5%D0%B2%D0%BE" TargetMode="External"/><Relationship Id="rId6" Type="http://schemas.openxmlformats.org/officeDocument/2006/relationships/hyperlink" Target="https://ru.wikipedia.org/wiki/%D0%98%D0%BD%D0%B4%D0%B5%D0%BA%D1%81%D0%B0%D1%86%D0%B8%D1%8F" TargetMode="External"/><Relationship Id="rId7" Type="http://schemas.openxmlformats.org/officeDocument/2006/relationships/hyperlink" Target="https://ru.wikipedia.org/wiki/%D0%98%D0%BD%D1%84%D0%BE%D1%80%D0%BC%D0%B0%D1%86%D0%B8%D1%8F" TargetMode="External"/><Relationship Id="rId8" Type="http://schemas.openxmlformats.org/officeDocument/2006/relationships/hyperlink" Target="https://ru.wikipedia.org/wiki/%D0%93%D0%B5%D0%BE%D0%B3%D1%80%D0%B0%D1%84%D0%B8%D1%8F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%D0%96%D0%B5%D1%81%D1%82%D0%BA%D0%B8%D0%B9_%D0%B4%D0%B8%D1%81%D0%BA" TargetMode="External"/><Relationship Id="rId10" Type="http://schemas.openxmlformats.org/officeDocument/2006/relationships/hyperlink" Target="https://ru.wikipedia.org/wiki/%D0%91%D0%B0%D0%B7%D0%B0_%D0%B4%D0%B0%D0%BD%D0%BD%D1%8B%D1%85" TargetMode="Externa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F%D1%80%D0%BE%D1%81%D1%82%D1%80%D0%B0%D0%BD%D1%81%D1%82%D0%B2%D0%BE" TargetMode="External"/><Relationship Id="rId4" Type="http://schemas.openxmlformats.org/officeDocument/2006/relationships/hyperlink" Target="https://ru.wikipedia.org/wiki/%D0%98%D0%B5%D1%80%D0%B0%D1%80%D1%85%D0%B8%D1%8F" TargetMode="External"/><Relationship Id="rId9" Type="http://schemas.openxmlformats.org/officeDocument/2006/relationships/hyperlink" Target="https://ru.wikipedia.org/w/index.php?title=%D0%97%D0%B0%D0%B4%D0%B0%D1%87%D0%B0_%D0%BF%D0%BE%D0%B8%D1%81%D0%BA%D0%B0&amp;action=edit&amp;redlink=1" TargetMode="External"/><Relationship Id="rId5" Type="http://schemas.openxmlformats.org/officeDocument/2006/relationships/hyperlink" Target="https://ru.wikipedia.org/wiki/%D0%9F%D1%80%D1%8F%D0%BC%D0%BE%D1%83%D0%B3%D0%BE%D0%BB%D1%8C%D0%BD%D0%B8%D0%BA" TargetMode="External"/><Relationship Id="rId6" Type="http://schemas.openxmlformats.org/officeDocument/2006/relationships/hyperlink" Target="https://ru.wikipedia.org/wiki/%D0%9F%D0%B0%D1%80%D0%B0%D0%BB%D0%BB%D0%B5%D0%BB%D0%B5%D0%BF%D0%B8%D0%BF%D0%B5%D0%B4" TargetMode="External"/><Relationship Id="rId7" Type="http://schemas.openxmlformats.org/officeDocument/2006/relationships/hyperlink" Target="https://ru.wikipedia.org/wiki/%D0%9A%D1%83%D0%B1%D0%BE%D0%B8%D0%B4" TargetMode="External"/><Relationship Id="rId8" Type="http://schemas.openxmlformats.org/officeDocument/2006/relationships/hyperlink" Target="https://ru.wikipedia.org/w/index.php?title=%D0%9F%D0%B0%D1%80%D0%B0%D0%BB%D0%BB%D0%B5%D0%BB%D0%BE%D1%82%D0%BE%D0%BF&amp;action=edit&amp;redlink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hesterShelby/AiSD_NazarovVS_11-008" TargetMode="External"/><Relationship Id="rId4" Type="http://schemas.openxmlformats.org/officeDocument/2006/relationships/hyperlink" Target="https://ru.wikipedia.org/wiki/R-%D0%B4%D0%B5%D1%80%D0%B5%D0%B2%D0%BE_(%D1%81%D1%82%D1%80%D1%83%D0%BA%D1%82%D1%83%D1%80%D0%B0_%D0%B4%D0%B0%D0%BD%D0%BD%D1%8B%D1%85)#%D0%90%D0%BB%D0%B3%D0%BE%D1%80%D0%B8%D1%82%D0%BC%D1%8B" TargetMode="External"/><Relationship Id="rId5" Type="http://schemas.openxmlformats.org/officeDocument/2006/relationships/hyperlink" Target="https://github.com/nushoin/RTre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56700"/>
            <a:ext cx="8520600" cy="8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R-tree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78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Назаров Вадим 11-008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Создатель и особенности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</a:rPr>
              <a:t>Предложенная в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1984 году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Антонином Гуттманом</a:t>
            </a:r>
            <a:r>
              <a:rPr lang="ru">
                <a:solidFill>
                  <a:srgbClr val="FFFFFF"/>
                </a:solidFill>
              </a:rPr>
              <a:t>. Она подобна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B-дереву</a:t>
            </a:r>
            <a:r>
              <a:rPr lang="ru">
                <a:solidFill>
                  <a:srgbClr val="FFFFFF"/>
                </a:solidFill>
              </a:rPr>
              <a:t>, но используется для организации доступа к пространственным данным, то есть для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индексации</a:t>
            </a:r>
            <a:r>
              <a:rPr lang="ru">
                <a:solidFill>
                  <a:srgbClr val="FFFFFF"/>
                </a:solidFill>
              </a:rPr>
              <a:t> многомерной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информации</a:t>
            </a:r>
            <a:r>
              <a:rPr lang="ru">
                <a:solidFill>
                  <a:srgbClr val="FFFFFF"/>
                </a:solidFill>
              </a:rPr>
              <a:t>, такой, например, как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географические</a:t>
            </a:r>
            <a:r>
              <a:rPr lang="ru">
                <a:solidFill>
                  <a:srgbClr val="FFFFFF"/>
                </a:solidFill>
              </a:rPr>
              <a:t> данные с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двумерными координатами</a:t>
            </a:r>
            <a:r>
              <a:rPr lang="ru">
                <a:solidFill>
                  <a:srgbClr val="FFFFFF"/>
                </a:solidFill>
              </a:rPr>
              <a:t> (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широтой</a:t>
            </a:r>
            <a:r>
              <a:rPr lang="ru">
                <a:solidFill>
                  <a:srgbClr val="FFFFFF"/>
                </a:solidFill>
              </a:rPr>
              <a:t> и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долготой</a:t>
            </a:r>
            <a:r>
              <a:rPr lang="ru">
                <a:solidFill>
                  <a:srgbClr val="FFFFFF"/>
                </a:solidFill>
              </a:rPr>
              <a:t>). Типичным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запросом</a:t>
            </a:r>
            <a:r>
              <a:rPr lang="ru">
                <a:solidFill>
                  <a:srgbClr val="FFFFFF"/>
                </a:solidFill>
              </a:rPr>
              <a:t> с использованием R-деревьев мог бы быть такой: «Найти все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музеи</a:t>
            </a:r>
            <a:r>
              <a:rPr lang="ru">
                <a:solidFill>
                  <a:srgbClr val="FFFFFF"/>
                </a:solidFill>
              </a:rPr>
              <a:t> в пределах 2 </a:t>
            </a:r>
            <a:r>
              <a:rPr lang="ru">
                <a:solidFill>
                  <a:srgbClr val="FFFFFF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километров</a:t>
            </a:r>
            <a:r>
              <a:rPr lang="ru">
                <a:solidFill>
                  <a:srgbClr val="FFFFFF"/>
                </a:solidFill>
              </a:rPr>
              <a:t> от моего текущего местоположения».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00572" y="863549"/>
            <a:ext cx="34164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википедии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58300"/>
            <a:ext cx="53202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000">
                <a:solidFill>
                  <a:srgbClr val="FFFFFF"/>
                </a:solidFill>
              </a:rPr>
              <a:t>Эта структура данных разбивает многомерное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пространство</a:t>
            </a:r>
            <a:r>
              <a:rPr lang="ru" sz="1000">
                <a:solidFill>
                  <a:srgbClr val="FFFFFF"/>
                </a:solidFill>
              </a:rPr>
              <a:t> на множество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иерархически</a:t>
            </a:r>
            <a:r>
              <a:rPr lang="ru" sz="1000">
                <a:solidFill>
                  <a:srgbClr val="FFFFFF"/>
                </a:solidFill>
              </a:rPr>
              <a:t> вложенных и, возможно, пересекающихся,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прямоугольников</a:t>
            </a:r>
            <a:r>
              <a:rPr lang="ru" sz="1000">
                <a:solidFill>
                  <a:srgbClr val="FFFFFF"/>
                </a:solidFill>
              </a:rPr>
              <a:t> (для двумерного пространства). В случае трехмерного или многомерного пространства это будут прямоугольные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параллелепипеды</a:t>
            </a:r>
            <a:r>
              <a:rPr lang="ru" sz="1000">
                <a:solidFill>
                  <a:srgbClr val="FFFFFF"/>
                </a:solidFill>
              </a:rPr>
              <a:t> (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кубоиды</a:t>
            </a:r>
            <a:r>
              <a:rPr lang="ru" sz="1000">
                <a:solidFill>
                  <a:srgbClr val="FFFFFF"/>
                </a:solidFill>
              </a:rPr>
              <a:t>) или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параллелотопы</a:t>
            </a:r>
            <a:r>
              <a:rPr lang="ru" sz="1000">
                <a:solidFill>
                  <a:srgbClr val="FFFFFF"/>
                </a:solidFill>
              </a:rPr>
              <a:t>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000">
                <a:solidFill>
                  <a:srgbClr val="FFFFFF"/>
                </a:solidFill>
              </a:rPr>
              <a:t>Алгоритмы вставки и удаления используют эти ограничивающие прямоугольники для обеспечения того, чтобы «близкорасположенные» объекты были помещены в одну листовую вершину. В частности, новый объект попадёт в ту листовую вершину, для которой потребуется наименьшее расширение её ограничивающего прямоугольника. Каждый элемент листовой вершины хранит два поля данных: способ идентификации данных, описывающих объект, (либо сами эти данные) и ограничивающий прямоугольник этого объекта.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000">
                <a:solidFill>
                  <a:srgbClr val="FFFFFF"/>
                </a:solidFill>
              </a:rPr>
              <a:t>Аналогично, алгоритмы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поиска</a:t>
            </a:r>
            <a:r>
              <a:rPr lang="ru" sz="1000">
                <a:solidFill>
                  <a:srgbClr val="FFFFFF"/>
                </a:solidFill>
              </a:rPr>
              <a:t> (например, пересечение, включение, окрестности) используют ограничивающие прямоугольники для принятия решения о необходимости поиска в дочерней вершине. Таким образом, большинство вершин никогда не затрагиваются в ходе поиска. Как и в случае с B-деревьями, это свойство R-деревьев обусловливает их применимость для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баз данных</a:t>
            </a:r>
            <a:r>
              <a:rPr lang="ru" sz="1000">
                <a:solidFill>
                  <a:srgbClr val="FFFFFF"/>
                </a:solidFill>
              </a:rPr>
              <a:t>, где вершины могут выгружаться на </a:t>
            </a:r>
            <a:r>
              <a:rPr lang="ru" sz="1000">
                <a:solidFill>
                  <a:srgbClr val="FFFFF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диск</a:t>
            </a:r>
            <a:r>
              <a:rPr lang="ru" sz="1000">
                <a:solidFill>
                  <a:srgbClr val="FFFFFF"/>
                </a:solidFill>
              </a:rPr>
              <a:t> по мере необходимости.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000">
                <a:solidFill>
                  <a:srgbClr val="FFFFFF"/>
                </a:solidFill>
              </a:rPr>
              <a:t>Для расщепления переполненных вершин могут применяться различные алгоритмы, что порождает деление R-деревьев на подтипы: квадратичные и линейные.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55"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68775" y="1503700"/>
            <a:ext cx="3170749" cy="27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59050" y="1176725"/>
            <a:ext cx="41961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эффективно хранят локализованные в пространстве группы объектов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сбалансированы, значит, быстрый поиск в худшем случае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вставка/удаление одной точки не требует существенной перестройки дерева (динамический индекс)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741725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4677250" y="22200"/>
            <a:ext cx="7500" cy="50991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906850" y="1176725"/>
            <a:ext cx="40257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чувствительно к порядку добавляемых данных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ru" sz="1400">
                <a:solidFill>
                  <a:srgbClr val="FFFFFF"/>
                </a:solidFill>
              </a:rPr>
              <a:t>ограничивающие прямоугольники вершин могут перекрываться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R-дерева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2167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Каждая вершина R-дерева имеет переменное количество элементов (не более некоторого заранее заданного максимума). Каждый элемент нелистовой вершины хранит два поля данных: способ идентификации дочерней вершины и ограничивающий прямоугольник (кубоид), охватывающий все элементы этой дочерней вершины. Все хранимые кортежи хранятся на одном уровне глубины, таким образом, дерево идеально сбалансировано. При проектировании R-дерева нужно задать некоторые константы:</a:t>
            </a:r>
            <a:endParaRPr>
              <a:solidFill>
                <a:srgbClr val="FFFFFF"/>
              </a:solidFill>
            </a:endParaRPr>
          </a:p>
          <a:p>
            <a:pPr indent="-300037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ru">
                <a:solidFill>
                  <a:srgbClr val="FFFFFF"/>
                </a:solidFill>
              </a:rPr>
              <a:t>MaxEntries — максимальное число детей у вершины</a:t>
            </a:r>
            <a:endParaRPr>
              <a:solidFill>
                <a:srgbClr val="FFFFFF"/>
              </a:solidFill>
            </a:endParaRPr>
          </a:p>
          <a:p>
            <a:pPr indent="-300037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ru">
                <a:solidFill>
                  <a:srgbClr val="FFFFFF"/>
                </a:solidFill>
              </a:rPr>
              <a:t>MinEntries — минимальное число детей у вершины, за исключением корня.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</a:rPr>
              <a:t>Для корректной работы алгоритмов необходимо выполнение условия MinEntries &lt;= MaxEntries / 2. В корневой вершине может быть от 2 до MaxEntries потомков. Часто выбирают MinEntries = 2, тогда для корня выполняются те же условия, что и для остальных вершин. Также иногда разумно выделять отдельные константы для количества точек в листовых вершинах, так как их часто можно делать больше.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800" y="1170125"/>
            <a:ext cx="3310800" cy="3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7629" l="0" r="0" t="0"/>
          <a:stretch/>
        </p:blipFill>
        <p:spPr>
          <a:xfrm>
            <a:off x="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6603" l="0" r="0" t="0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https://github.com/ChesterShelby/AiSD_NazarovVS_11-008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Источники: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https://ru.wikipedia.org/wiki/R-%D0%B4%D0%B5%D1%80%D0%B5%D0%B2%D0%BE_(%D1%81%D1%82%D1%80%D1%83%D0%BA%D1%82%D1%83%D1%80%D0%B0_%D0%B4%D0%B0%D0%BD%D0%BD%D1%8B%D1%85)#%D0%90%D0%BB%D0%B3%D0%BE%D1%80%D0%B8%D1%82%D0%BC%D1%8B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https://github.com/nushoin/RTree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229500"/>
            <a:ext cx="8520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538" y="1932650"/>
            <a:ext cx="2906925" cy="304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