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76" r:id="rId5"/>
    <p:sldId id="277" r:id="rId6"/>
    <p:sldId id="278" r:id="rId7"/>
    <p:sldId id="279"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3" r:id="rId22"/>
    <p:sldId id="274" r:id="rId23"/>
    <p:sldId id="271"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7" d="100"/>
          <a:sy n="97" d="100"/>
        </p:scale>
        <p:origin x="5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5/15/2019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5/15/2019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5/15/2019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5/15/2019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5/15/2019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5/15/2019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CDA20-3F44-4AB6-99AB-5B1AADBE76AA}"/>
              </a:ext>
            </a:extLst>
          </p:cNvPr>
          <p:cNvSpPr>
            <a:spLocks noGrp="1"/>
          </p:cNvSpPr>
          <p:nvPr>
            <p:ph type="ctrTitle"/>
          </p:nvPr>
        </p:nvSpPr>
        <p:spPr/>
        <p:txBody>
          <a:bodyPr>
            <a:normAutofit/>
          </a:bodyPr>
          <a:lstStyle/>
          <a:p>
            <a:r>
              <a:rPr lang="zh-CN" altLang="en-US" sz="3200" dirty="0"/>
              <a:t>（一部分）背包问题与（一部分）解决算法</a:t>
            </a:r>
            <a:br>
              <a:rPr lang="en-US" altLang="zh-CN" sz="3200" dirty="0"/>
            </a:br>
            <a:r>
              <a:rPr lang="zh-CN" altLang="en-US" sz="3200" dirty="0"/>
              <a:t>的</a:t>
            </a:r>
            <a:br>
              <a:rPr lang="en-US" altLang="zh-CN" sz="3200" dirty="0"/>
            </a:br>
            <a:r>
              <a:rPr lang="zh-CN" altLang="en-US" sz="3200" dirty="0"/>
              <a:t>排列组合</a:t>
            </a:r>
          </a:p>
        </p:txBody>
      </p:sp>
      <p:sp>
        <p:nvSpPr>
          <p:cNvPr id="3" name="副标题 2">
            <a:extLst>
              <a:ext uri="{FF2B5EF4-FFF2-40B4-BE49-F238E27FC236}">
                <a16:creationId xmlns:a16="http://schemas.microsoft.com/office/drawing/2014/main" id="{3973F2E1-5719-4458-BDC9-60C1599206E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26416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B46E6-CF96-450A-A8E9-62A23EEBFBA0}"/>
              </a:ext>
            </a:extLst>
          </p:cNvPr>
          <p:cNvSpPr>
            <a:spLocks noGrp="1"/>
          </p:cNvSpPr>
          <p:nvPr>
            <p:ph type="title"/>
          </p:nvPr>
        </p:nvSpPr>
        <p:spPr/>
        <p:txBody>
          <a:bodyPr>
            <a:normAutofit/>
          </a:bodyPr>
          <a:lstStyle/>
          <a:p>
            <a:r>
              <a:rPr lang="en-US" altLang="zh-CN" sz="2400" dirty="0"/>
              <a:t>0-1</a:t>
            </a:r>
            <a:r>
              <a:rPr lang="zh-CN" altLang="en-US" sz="2400" dirty="0"/>
              <a:t>背包</a:t>
            </a:r>
            <a:r>
              <a:rPr lang="en-US" altLang="zh-CN" sz="2400" dirty="0"/>
              <a:t>×</a:t>
            </a:r>
            <a:r>
              <a:rPr lang="zh-CN" altLang="en-US" sz="2400" dirty="0"/>
              <a:t>回溯法暴搜</a:t>
            </a:r>
          </a:p>
        </p:txBody>
      </p:sp>
      <p:sp>
        <p:nvSpPr>
          <p:cNvPr id="3" name="内容占位符 2">
            <a:extLst>
              <a:ext uri="{FF2B5EF4-FFF2-40B4-BE49-F238E27FC236}">
                <a16:creationId xmlns:a16="http://schemas.microsoft.com/office/drawing/2014/main" id="{ED9472F4-2A2C-4436-BF5C-BCFE02DD815A}"/>
              </a:ext>
            </a:extLst>
          </p:cNvPr>
          <p:cNvSpPr>
            <a:spLocks noGrp="1"/>
          </p:cNvSpPr>
          <p:nvPr>
            <p:ph idx="1"/>
          </p:nvPr>
        </p:nvSpPr>
        <p:spPr/>
        <p:txBody>
          <a:bodyPr/>
          <a:lstStyle/>
          <a:p>
            <a:r>
              <a:rPr lang="zh-CN" altLang="en-US" dirty="0"/>
              <a:t>对于状态空间有限并且有状态规律可循的最优化问题，我们总能用枚举所有状态空间的方法在有限时间内获得问题的最优解。</a:t>
            </a:r>
            <a:endParaRPr lang="en-US" altLang="zh-CN" dirty="0"/>
          </a:p>
          <a:p>
            <a:r>
              <a:rPr lang="zh-CN" altLang="en-US" dirty="0"/>
              <a:t>他的一般流程是：</a:t>
            </a:r>
            <a:endParaRPr lang="en-US" altLang="zh-CN" dirty="0"/>
          </a:p>
          <a:p>
            <a:r>
              <a:rPr lang="en-US" altLang="zh-CN" dirty="0"/>
              <a:t>1. </a:t>
            </a:r>
            <a:r>
              <a:rPr lang="zh-CN" altLang="en-US" dirty="0"/>
              <a:t>枚举一个可能存在于解空间的方案</a:t>
            </a:r>
            <a:endParaRPr lang="en-US" altLang="zh-CN" dirty="0"/>
          </a:p>
          <a:p>
            <a:r>
              <a:rPr lang="en-US" altLang="zh-CN" dirty="0"/>
              <a:t>2. </a:t>
            </a:r>
            <a:r>
              <a:rPr lang="zh-CN" altLang="en-US" dirty="0"/>
              <a:t>判断方案合法性，若不合法枚举下一个方案</a:t>
            </a:r>
            <a:endParaRPr lang="en-US" altLang="zh-CN" dirty="0"/>
          </a:p>
          <a:p>
            <a:r>
              <a:rPr lang="en-US" altLang="zh-CN" dirty="0"/>
              <a:t>3. </a:t>
            </a:r>
            <a:r>
              <a:rPr lang="zh-CN" altLang="en-US" dirty="0"/>
              <a:t>若合法，计算方案的</a:t>
            </a:r>
            <a:r>
              <a:rPr lang="en-US" altLang="zh-CN"/>
              <a:t>cost</a:t>
            </a:r>
            <a:r>
              <a:rPr lang="zh-CN" altLang="en-US"/>
              <a:t>，</a:t>
            </a:r>
            <a:r>
              <a:rPr lang="zh-CN" altLang="en-US" dirty="0"/>
              <a:t>更新答案</a:t>
            </a:r>
          </a:p>
        </p:txBody>
      </p:sp>
    </p:spTree>
    <p:extLst>
      <p:ext uri="{BB962C8B-B14F-4D97-AF65-F5344CB8AC3E}">
        <p14:creationId xmlns:p14="http://schemas.microsoft.com/office/powerpoint/2010/main" val="244203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B46E6-CF96-450A-A8E9-62A23EEBFBA0}"/>
              </a:ext>
            </a:extLst>
          </p:cNvPr>
          <p:cNvSpPr>
            <a:spLocks noGrp="1"/>
          </p:cNvSpPr>
          <p:nvPr>
            <p:ph type="title"/>
          </p:nvPr>
        </p:nvSpPr>
        <p:spPr/>
        <p:txBody>
          <a:bodyPr>
            <a:normAutofit/>
          </a:bodyPr>
          <a:lstStyle/>
          <a:p>
            <a:r>
              <a:rPr lang="en-US" altLang="zh-CN" sz="2400" dirty="0"/>
              <a:t>0-1</a:t>
            </a:r>
            <a:r>
              <a:rPr lang="zh-CN" altLang="en-US" sz="2400" dirty="0"/>
              <a:t>背包</a:t>
            </a:r>
            <a:r>
              <a:rPr lang="en-US" altLang="zh-CN" sz="2400" dirty="0"/>
              <a:t>×</a:t>
            </a:r>
            <a:r>
              <a:rPr lang="zh-CN" altLang="en-US" sz="2400" dirty="0"/>
              <a:t>回溯法暴搜</a:t>
            </a:r>
          </a:p>
        </p:txBody>
      </p:sp>
      <p:sp>
        <p:nvSpPr>
          <p:cNvPr id="3" name="内容占位符 2">
            <a:extLst>
              <a:ext uri="{FF2B5EF4-FFF2-40B4-BE49-F238E27FC236}">
                <a16:creationId xmlns:a16="http://schemas.microsoft.com/office/drawing/2014/main" id="{ED9472F4-2A2C-4436-BF5C-BCFE02DD815A}"/>
              </a:ext>
            </a:extLst>
          </p:cNvPr>
          <p:cNvSpPr>
            <a:spLocks noGrp="1"/>
          </p:cNvSpPr>
          <p:nvPr>
            <p:ph idx="1"/>
          </p:nvPr>
        </p:nvSpPr>
        <p:spPr/>
        <p:txBody>
          <a:bodyPr/>
          <a:lstStyle/>
          <a:p>
            <a:r>
              <a:rPr lang="zh-CN" altLang="en-US" dirty="0"/>
              <a:t>回溯法在这里的作用主要在第一步。</a:t>
            </a:r>
            <a:endParaRPr lang="en-US" altLang="zh-CN" dirty="0"/>
          </a:p>
          <a:p>
            <a:r>
              <a:rPr lang="zh-CN" altLang="en-US" dirty="0"/>
              <a:t>他在</a:t>
            </a:r>
            <a:r>
              <a:rPr lang="en-US" altLang="zh-CN" dirty="0"/>
              <a:t>0-1</a:t>
            </a:r>
            <a:r>
              <a:rPr lang="zh-CN" altLang="en-US" dirty="0"/>
              <a:t>背包问题中看起来是这样的：</a:t>
            </a:r>
            <a:endParaRPr lang="en-US" altLang="zh-CN" dirty="0"/>
          </a:p>
          <a:p>
            <a:r>
              <a:rPr lang="en-US" altLang="zh-CN" dirty="0"/>
              <a:t>1. </a:t>
            </a:r>
            <a:r>
              <a:rPr lang="zh-CN" altLang="en-US" dirty="0"/>
              <a:t>如果最后一个物品已经枚举完成，那么检查方案合法性，若合法则更新答案，否则回溯。</a:t>
            </a:r>
            <a:endParaRPr lang="en-US" altLang="zh-CN" dirty="0"/>
          </a:p>
          <a:p>
            <a:r>
              <a:rPr lang="en-US" altLang="zh-CN" dirty="0"/>
              <a:t>2. </a:t>
            </a:r>
            <a:r>
              <a:rPr lang="zh-CN" altLang="en-US" dirty="0"/>
              <a:t>枚举第</a:t>
            </a:r>
            <a:r>
              <a:rPr lang="en-US" altLang="zh-CN" dirty="0" err="1"/>
              <a:t>i</a:t>
            </a:r>
            <a:r>
              <a:rPr lang="zh-CN" altLang="en-US" dirty="0"/>
              <a:t>个物品选还是不选，然后枚举第</a:t>
            </a:r>
            <a:r>
              <a:rPr lang="en-US" altLang="zh-CN" dirty="0" err="1"/>
              <a:t>i</a:t>
            </a:r>
            <a:r>
              <a:rPr lang="en-US" altLang="zh-CN" dirty="0"/>
              <a:t> + 1</a:t>
            </a:r>
            <a:r>
              <a:rPr lang="zh-CN" altLang="en-US" dirty="0"/>
              <a:t>个物品</a:t>
            </a:r>
          </a:p>
        </p:txBody>
      </p:sp>
    </p:spTree>
    <p:extLst>
      <p:ext uri="{BB962C8B-B14F-4D97-AF65-F5344CB8AC3E}">
        <p14:creationId xmlns:p14="http://schemas.microsoft.com/office/powerpoint/2010/main" val="421957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B46E6-CF96-450A-A8E9-62A23EEBFBA0}"/>
              </a:ext>
            </a:extLst>
          </p:cNvPr>
          <p:cNvSpPr>
            <a:spLocks noGrp="1"/>
          </p:cNvSpPr>
          <p:nvPr>
            <p:ph type="title"/>
          </p:nvPr>
        </p:nvSpPr>
        <p:spPr/>
        <p:txBody>
          <a:bodyPr>
            <a:normAutofit/>
          </a:bodyPr>
          <a:lstStyle/>
          <a:p>
            <a:r>
              <a:rPr lang="en-US" altLang="zh-CN" sz="2400" dirty="0"/>
              <a:t>0-1</a:t>
            </a:r>
            <a:r>
              <a:rPr lang="zh-CN" altLang="en-US" sz="2400" dirty="0"/>
              <a:t>背包</a:t>
            </a:r>
            <a:r>
              <a:rPr lang="en-US" altLang="zh-CN" sz="2400" dirty="0"/>
              <a:t>×</a:t>
            </a:r>
            <a:r>
              <a:rPr lang="zh-CN" altLang="en-US" sz="2400" dirty="0"/>
              <a:t>回溯法暴搜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472F4-2A2C-4436-BF5C-BCFE02DD815A}"/>
                  </a:ext>
                </a:extLst>
              </p:cNvPr>
              <p:cNvSpPr>
                <a:spLocks noGrp="1"/>
              </p:cNvSpPr>
              <p:nvPr>
                <p:ph idx="1"/>
              </p:nvPr>
            </p:nvSpPr>
            <p:spPr/>
            <p:txBody>
              <a:bodyPr/>
              <a:lstStyle/>
              <a:p>
                <a:r>
                  <a:rPr lang="zh-CN" altLang="en-US" dirty="0"/>
                  <a:t>时间复杂度，很明显是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zh-CN" altLang="en-US" dirty="0"/>
                  <a:t>的</a:t>
                </a:r>
                <a:endParaRPr lang="en-US" altLang="zh-CN" dirty="0"/>
              </a:p>
              <a:p>
                <a:r>
                  <a:rPr lang="zh-CN" altLang="en-US" dirty="0"/>
                  <a:t>空间复杂度，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ED9472F4-2A2C-4436-BF5C-BCFE02DD815A}"/>
                  </a:ext>
                </a:extLst>
              </p:cNvPr>
              <p:cNvSpPr>
                <a:spLocks noGrp="1" noRot="1" noChangeAspect="1" noMove="1" noResize="1" noEditPoints="1" noAdjustHandles="1" noChangeArrowheads="1" noChangeShapeType="1" noTextEdit="1"/>
              </p:cNvSpPr>
              <p:nvPr>
                <p:ph idx="1"/>
              </p:nvPr>
            </p:nvSpPr>
            <p:spPr>
              <a:blipFill>
                <a:blip r:embed="rId2"/>
                <a:stretch>
                  <a:fillRect l="-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814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B46E6-CF96-450A-A8E9-62A23EEBFBA0}"/>
              </a:ext>
            </a:extLst>
          </p:cNvPr>
          <p:cNvSpPr>
            <a:spLocks noGrp="1"/>
          </p:cNvSpPr>
          <p:nvPr>
            <p:ph type="title"/>
          </p:nvPr>
        </p:nvSpPr>
        <p:spPr/>
        <p:txBody>
          <a:bodyPr>
            <a:normAutofit/>
          </a:bodyPr>
          <a:lstStyle/>
          <a:p>
            <a:r>
              <a:rPr lang="en-US" altLang="zh-CN" sz="2400" dirty="0"/>
              <a:t>0-1</a:t>
            </a:r>
            <a:r>
              <a:rPr lang="zh-CN" altLang="en-US" sz="2400" dirty="0"/>
              <a:t>背包</a:t>
            </a:r>
            <a:r>
              <a:rPr lang="en-US" altLang="zh-CN" sz="2400" dirty="0"/>
              <a:t>×</a:t>
            </a:r>
            <a:r>
              <a:rPr lang="zh-CN" altLang="en-US" sz="2400" dirty="0"/>
              <a:t>回溯法暴搜</a:t>
            </a:r>
          </a:p>
        </p:txBody>
      </p:sp>
      <p:sp>
        <p:nvSpPr>
          <p:cNvPr id="3" name="内容占位符 2">
            <a:extLst>
              <a:ext uri="{FF2B5EF4-FFF2-40B4-BE49-F238E27FC236}">
                <a16:creationId xmlns:a16="http://schemas.microsoft.com/office/drawing/2014/main" id="{ED9472F4-2A2C-4436-BF5C-BCFE02DD815A}"/>
              </a:ext>
            </a:extLst>
          </p:cNvPr>
          <p:cNvSpPr>
            <a:spLocks noGrp="1"/>
          </p:cNvSpPr>
          <p:nvPr>
            <p:ph idx="1"/>
          </p:nvPr>
        </p:nvSpPr>
        <p:spPr/>
        <p:txBody>
          <a:bodyPr/>
          <a:lstStyle/>
          <a:p>
            <a:r>
              <a:rPr lang="zh-CN" altLang="en-US" dirty="0"/>
              <a:t>由于我们的每一次枚举某一个物品选还是不选的时候，前面的物品选了哪些，价值重量多少，后面的物品价值重量多少，这些信息都是已知并且能够被快速计算的。我们可以借助这些东西来进行剪枝，提前扔掉一些不可能的状态。</a:t>
            </a:r>
            <a:endParaRPr lang="en-US" altLang="zh-CN" dirty="0"/>
          </a:p>
          <a:p>
            <a:r>
              <a:rPr lang="zh-CN" altLang="en-US" dirty="0"/>
              <a:t>例如</a:t>
            </a:r>
            <a:endParaRPr lang="en-US" altLang="zh-CN" dirty="0"/>
          </a:p>
          <a:p>
            <a:r>
              <a:rPr lang="zh-CN" altLang="en-US" dirty="0"/>
              <a:t>当前价值加上后面的所有价值不如当前最优解高的话，那么回溯</a:t>
            </a:r>
            <a:endParaRPr lang="en-US" altLang="zh-CN" dirty="0"/>
          </a:p>
        </p:txBody>
      </p:sp>
    </p:spTree>
    <p:extLst>
      <p:ext uri="{BB962C8B-B14F-4D97-AF65-F5344CB8AC3E}">
        <p14:creationId xmlns:p14="http://schemas.microsoft.com/office/powerpoint/2010/main" val="319850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B46E6-CF96-450A-A8E9-62A23EEBFBA0}"/>
              </a:ext>
            </a:extLst>
          </p:cNvPr>
          <p:cNvSpPr>
            <a:spLocks noGrp="1"/>
          </p:cNvSpPr>
          <p:nvPr>
            <p:ph type="title"/>
          </p:nvPr>
        </p:nvSpPr>
        <p:spPr/>
        <p:txBody>
          <a:bodyPr>
            <a:normAutofit/>
          </a:bodyPr>
          <a:lstStyle/>
          <a:p>
            <a:r>
              <a:rPr lang="en-US" altLang="zh-CN" sz="2000" dirty="0"/>
              <a:t>0-1</a:t>
            </a:r>
            <a:r>
              <a:rPr lang="zh-CN" altLang="en-US" sz="2000" dirty="0"/>
              <a:t>背包</a:t>
            </a:r>
            <a:r>
              <a:rPr lang="en-US" altLang="zh-CN" sz="2000" dirty="0"/>
              <a:t>×</a:t>
            </a:r>
            <a:r>
              <a:rPr lang="zh-CN" altLang="en-US" sz="2000" dirty="0"/>
              <a:t>二进制枚举暴搜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472F4-2A2C-4436-BF5C-BCFE02DD815A}"/>
                  </a:ext>
                </a:extLst>
              </p:cNvPr>
              <p:cNvSpPr>
                <a:spLocks noGrp="1"/>
              </p:cNvSpPr>
              <p:nvPr>
                <p:ph idx="1"/>
              </p:nvPr>
            </p:nvSpPr>
            <p:spPr/>
            <p:txBody>
              <a:bodyPr/>
              <a:lstStyle/>
              <a:p>
                <a:r>
                  <a:rPr lang="zh-CN" altLang="en-US" dirty="0"/>
                  <a:t>另一种枚举方案的方法是二进制枚举。</a:t>
                </a:r>
                <a:endParaRPr lang="en-US" altLang="zh-CN" dirty="0"/>
              </a:p>
              <a:p>
                <a:r>
                  <a:rPr lang="zh-CN" altLang="en-US" dirty="0"/>
                  <a:t>二进制枚举的主要思路是从</a:t>
                </a:r>
                <a:r>
                  <a:rPr lang="en-US" altLang="zh-CN" dirty="0"/>
                  <a:t>0</a:t>
                </a:r>
                <a:r>
                  <a:rPr lang="zh-CN" altLang="en-US" dirty="0"/>
                  <a:t>到</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−1</m:t>
                    </m:r>
                  </m:oMath>
                </a14:m>
                <a:r>
                  <a:rPr lang="zh-CN" altLang="en-US" dirty="0"/>
                  <a:t>进行枚举。由于数字可以被拆分成</a:t>
                </a:r>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2</m:t>
                        </m:r>
                      </m:e>
                      <m:sup>
                        <m:r>
                          <a:rPr lang="en-US" altLang="zh-CN" b="0" i="0" smtClean="0">
                            <a:latin typeface="Cambria Math" panose="02040503050406030204" pitchFamily="18" charset="0"/>
                          </a:rPr>
                          <m:t>1</m:t>
                        </m:r>
                      </m:sup>
                    </m:sSup>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r</m:t>
                        </m:r>
                      </m:e>
                      <m:sub>
                        <m:r>
                          <a:rPr lang="en-US" altLang="zh-CN" b="0" i="0"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0" smtClean="0">
                            <a:latin typeface="Cambria Math" panose="02040503050406030204" pitchFamily="18" charset="0"/>
                          </a:rPr>
                          <m:t>2</m:t>
                        </m:r>
                      </m:e>
                      <m:sup>
                        <m:r>
                          <a:rPr lang="en-US" altLang="zh-CN" b="0" i="0" smtClean="0">
                            <a:latin typeface="Cambria Math" panose="02040503050406030204" pitchFamily="18" charset="0"/>
                          </a:rPr>
                          <m:t>2</m:t>
                        </m:r>
                      </m:sup>
                    </m:sSup>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r>
                      <a:rPr lang="zh-CN" altLang="en-US" i="1">
                        <a:latin typeface="Cambria Math" panose="02040503050406030204" pitchFamily="18" charset="0"/>
                      </a:rPr>
                      <m:t>的</m:t>
                    </m:r>
                  </m:oMath>
                </a14:m>
                <a:r>
                  <a:rPr lang="zh-CN" altLang="en-US" dirty="0"/>
                  <a:t>形式，所以我们将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dirty="0"/>
                  <a:t>0</a:t>
                </a:r>
                <a:r>
                  <a:rPr lang="zh-CN" altLang="en-US" dirty="0"/>
                  <a:t>看作不选择第</a:t>
                </a:r>
                <a:r>
                  <a:rPr lang="en-US" altLang="zh-CN" dirty="0" err="1"/>
                  <a:t>i</a:t>
                </a:r>
                <a:r>
                  <a:rPr lang="zh-CN" altLang="en-US" dirty="0"/>
                  <a:t>个物品，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看作选择第</a:t>
                </a:r>
                <a:r>
                  <a:rPr lang="en-US" altLang="zh-CN" dirty="0" err="1"/>
                  <a:t>i</a:t>
                </a:r>
                <a:r>
                  <a:rPr lang="zh-CN" altLang="en-US" dirty="0"/>
                  <a:t>个物品。</a:t>
                </a:r>
                <a:endParaRPr lang="en-US" altLang="zh-CN" dirty="0"/>
              </a:p>
              <a:p>
                <a:r>
                  <a:rPr lang="zh-CN" altLang="en-US" dirty="0"/>
                  <a:t>这样每一个数字都能唯一的对应一种方案。</a:t>
                </a:r>
                <a:endParaRPr lang="en-US" altLang="zh-CN" dirty="0"/>
              </a:p>
              <a:p>
                <a:r>
                  <a:rPr lang="zh-CN" altLang="en-US" dirty="0"/>
                  <a:t>这种方案是稳定的</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由于加</a:t>
                </a:r>
                <a:r>
                  <a:rPr lang="en-US" altLang="zh-CN" dirty="0"/>
                  <a:t>1</a:t>
                </a:r>
                <a:r>
                  <a:rPr lang="zh-CN" altLang="en-US" dirty="0"/>
                  <a:t>可能导致连续的二进制位变动，所以几乎没办法进行剪枝。</a:t>
                </a:r>
                <a:endParaRPr lang="en-US" altLang="zh-CN" dirty="0"/>
              </a:p>
              <a:p>
                <a:r>
                  <a:rPr lang="zh-CN" altLang="en-US" dirty="0"/>
                  <a:t>好处呢？也是有的，就是编码及其简单，手快</a:t>
                </a:r>
                <a:r>
                  <a:rPr lang="zh-CN" altLang="en-US"/>
                  <a:t>点的话二十秒就能把</a:t>
                </a:r>
                <a:r>
                  <a:rPr lang="zh-CN" altLang="en-US" dirty="0"/>
                  <a:t>程序</a:t>
                </a:r>
                <a:r>
                  <a:rPr lang="zh-CN" altLang="en-US"/>
                  <a:t>写好。</a:t>
                </a:r>
                <a:endParaRPr lang="en-US" altLang="zh-CN" dirty="0"/>
              </a:p>
            </p:txBody>
          </p:sp>
        </mc:Choice>
        <mc:Fallback xmlns="">
          <p:sp>
            <p:nvSpPr>
              <p:cNvPr id="3" name="内容占位符 2">
                <a:extLst>
                  <a:ext uri="{FF2B5EF4-FFF2-40B4-BE49-F238E27FC236}">
                    <a16:creationId xmlns:a16="http://schemas.microsoft.com/office/drawing/2014/main" id="{ED9472F4-2A2C-4436-BF5C-BCFE02DD815A}"/>
                  </a:ext>
                </a:extLst>
              </p:cNvPr>
              <p:cNvSpPr>
                <a:spLocks noGrp="1" noRot="1" noChangeAspect="1" noMove="1" noResize="1" noEditPoints="1" noAdjustHandles="1" noChangeArrowheads="1" noChangeShapeType="1" noTextEdit="1"/>
              </p:cNvSpPr>
              <p:nvPr>
                <p:ph idx="1"/>
              </p:nvPr>
            </p:nvSpPr>
            <p:spPr>
              <a:blipFill>
                <a:blip r:embed="rId2"/>
                <a:stretch>
                  <a:fillRect l="-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435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6A960-AF21-4F83-84B3-666E5ACBE03F}"/>
              </a:ext>
            </a:extLst>
          </p:cNvPr>
          <p:cNvSpPr>
            <a:spLocks noGrp="1"/>
          </p:cNvSpPr>
          <p:nvPr>
            <p:ph type="title"/>
          </p:nvPr>
        </p:nvSpPr>
        <p:spPr/>
        <p:txBody>
          <a:bodyPr>
            <a:normAutofit/>
          </a:bodyPr>
          <a:lstStyle/>
          <a:p>
            <a:r>
              <a:rPr lang="en-US" altLang="zh-CN" sz="2800" dirty="0"/>
              <a:t>0-1</a:t>
            </a:r>
            <a:r>
              <a:rPr lang="zh-CN" altLang="en-US" sz="2800" dirty="0"/>
              <a:t>背包</a:t>
            </a:r>
            <a:r>
              <a:rPr lang="en-US" altLang="zh-CN" sz="2800" dirty="0"/>
              <a:t>×</a:t>
            </a:r>
            <a:r>
              <a:rPr lang="zh-CN" altLang="en-US" sz="2800" dirty="0"/>
              <a:t>动态规划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3DE2F18-1259-418E-BD31-6C89B2FCB4E1}"/>
                  </a:ext>
                </a:extLst>
              </p:cNvPr>
              <p:cNvSpPr>
                <a:spLocks noGrp="1"/>
              </p:cNvSpPr>
              <p:nvPr>
                <p:ph idx="1"/>
              </p:nvPr>
            </p:nvSpPr>
            <p:spPr/>
            <p:txBody>
              <a:bodyPr>
                <a:normAutofit fontScale="92500" lnSpcReduction="10000"/>
              </a:bodyPr>
              <a:lstStyle/>
              <a:p>
                <a:r>
                  <a:rPr lang="zh-CN" altLang="en-US" dirty="0"/>
                  <a:t>动态规划是上一张的内容，所以不应该是今天的主角，所以草草带过去</a:t>
                </a:r>
                <a:endParaRPr lang="en-US" altLang="zh-CN" dirty="0"/>
              </a:p>
              <a:p>
                <a:r>
                  <a:rPr lang="zh-CN" altLang="en-US" dirty="0"/>
                  <a:t>状态转移方程</a:t>
                </a:r>
                <a:endParaRPr lang="en-US" altLang="zh-CN" dirty="0"/>
              </a:p>
              <a:p>
                <a:r>
                  <a:rPr lang="zh-CN" altLang="en-US" dirty="0"/>
                  <a:t>前</a:t>
                </a:r>
                <a:r>
                  <a:rPr lang="en-US" altLang="zh-CN" dirty="0"/>
                  <a:t>n</a:t>
                </a:r>
                <a:r>
                  <a:rPr lang="zh-CN" altLang="en-US" dirty="0"/>
                  <a:t>个物品，背包大小为</a:t>
                </a:r>
                <a:r>
                  <a:rPr lang="en-US" altLang="zh-CN" dirty="0"/>
                  <a:t>v</a:t>
                </a:r>
                <a:r>
                  <a:rPr lang="zh-CN" altLang="en-US" dirty="0"/>
                  <a:t>的最优解中包含第</a:t>
                </a:r>
                <a:r>
                  <a:rPr lang="en-US" altLang="zh-CN" dirty="0"/>
                  <a:t>n</a:t>
                </a:r>
                <a:r>
                  <a:rPr lang="zh-CN" altLang="en-US" dirty="0"/>
                  <a:t>个物品，一定可以包含前</a:t>
                </a:r>
                <a:r>
                  <a:rPr lang="en-US" altLang="zh-CN" dirty="0"/>
                  <a:t>n-1</a:t>
                </a:r>
                <a:r>
                  <a:rPr lang="zh-CN" altLang="en-US" dirty="0"/>
                  <a:t>个物品，背包大小为</a:t>
                </a:r>
                <a:r>
                  <a:rPr lang="en-US" altLang="zh-CN" dirty="0"/>
                  <a:t>v-c</a:t>
                </a:r>
                <a:r>
                  <a:rPr lang="zh-CN" altLang="en-US" dirty="0"/>
                  <a:t>（</a:t>
                </a:r>
                <a:r>
                  <a:rPr lang="en-US" altLang="zh-CN" dirty="0"/>
                  <a:t>c</a:t>
                </a:r>
                <a:r>
                  <a:rPr lang="zh-CN" altLang="en-US" dirty="0"/>
                  <a:t>为第</a:t>
                </a:r>
                <a:r>
                  <a:rPr lang="en-US" altLang="zh-CN" dirty="0"/>
                  <a:t>n</a:t>
                </a:r>
                <a:r>
                  <a:rPr lang="zh-CN" altLang="en-US" dirty="0"/>
                  <a:t>个物品的大小）的最优解。反证，假如不包括：</a:t>
                </a:r>
                <a:endParaRPr lang="en-US" altLang="zh-CN" dirty="0"/>
              </a:p>
              <a:p>
                <a:r>
                  <a:rPr lang="zh-CN" altLang="en-US" dirty="0"/>
                  <a:t>假设前</a:t>
                </a:r>
                <a:r>
                  <a:rPr lang="en-US" altLang="zh-CN" dirty="0"/>
                  <a:t>n</a:t>
                </a:r>
                <a:r>
                  <a:rPr lang="zh-CN" altLang="en-US" dirty="0"/>
                  <a:t>个物品，背包大小为</a:t>
                </a:r>
                <a:r>
                  <a:rPr lang="en-US" altLang="zh-CN" dirty="0"/>
                  <a:t>v</a:t>
                </a:r>
                <a:r>
                  <a:rPr lang="zh-CN" altLang="en-US" dirty="0"/>
                  <a:t>的最优解是</a:t>
                </a:r>
                <a:r>
                  <a:rPr lang="en-US" altLang="zh-CN" dirty="0"/>
                  <a:t>f[</a:t>
                </a:r>
                <a:r>
                  <a:rPr lang="en-US" altLang="zh-CN" dirty="0" err="1"/>
                  <a:t>v,n</a:t>
                </a:r>
                <a:r>
                  <a:rPr lang="en-US" altLang="zh-CN" dirty="0"/>
                  <a:t>]</a:t>
                </a:r>
                <a:r>
                  <a:rPr lang="zh-CN" altLang="en-US" dirty="0"/>
                  <a:t>，那么去掉第</a:t>
                </a:r>
                <a:r>
                  <a:rPr lang="en-US" altLang="zh-CN" dirty="0"/>
                  <a:t>n</a:t>
                </a:r>
                <a:r>
                  <a:rPr lang="zh-CN" altLang="en-US" dirty="0"/>
                  <a:t>个物品后，</a:t>
                </a:r>
                <a:r>
                  <a:rPr lang="en-US" altLang="zh-CN" dirty="0"/>
                  <a:t>v-c</a:t>
                </a:r>
                <a:r>
                  <a:rPr lang="zh-CN" altLang="en-US" dirty="0"/>
                  <a:t>的背包肯定能装下剩余的物品，剩余的物品总价值也比</a:t>
                </a:r>
                <a:r>
                  <a:rPr lang="en-US" altLang="zh-CN" dirty="0"/>
                  <a:t>f[v-c,n-1]</a:t>
                </a:r>
                <a:r>
                  <a:rPr lang="zh-CN" altLang="en-US" dirty="0"/>
                  <a:t>的方案高。这显然与</a:t>
                </a:r>
                <a:r>
                  <a:rPr lang="en-US" altLang="zh-CN" dirty="0"/>
                  <a:t>f[v-c,n-1]</a:t>
                </a:r>
                <a:r>
                  <a:rPr lang="zh-CN" altLang="en-US" dirty="0"/>
                  <a:t>是前</a:t>
                </a:r>
                <a:r>
                  <a:rPr lang="en-US" altLang="zh-CN" dirty="0"/>
                  <a:t>n-1</a:t>
                </a:r>
                <a:r>
                  <a:rPr lang="zh-CN" altLang="en-US" dirty="0"/>
                  <a:t>个物品，背包大小为</a:t>
                </a:r>
                <a:r>
                  <a:rPr lang="en-US" altLang="zh-CN" dirty="0"/>
                  <a:t>v-c</a:t>
                </a:r>
                <a:r>
                  <a:rPr lang="zh-CN" altLang="en-US" dirty="0"/>
                  <a:t>的最优解的假设相矛盾。</a:t>
                </a:r>
                <a:endParaRPr lang="en-US" altLang="zh-CN" dirty="0"/>
              </a:p>
              <a:p>
                <a:r>
                  <a:rPr lang="zh-CN" altLang="en-US" dirty="0"/>
                  <a:t>不选第</a:t>
                </a:r>
                <a:r>
                  <a:rPr lang="en-US" altLang="zh-CN" dirty="0"/>
                  <a:t>n</a:t>
                </a:r>
                <a:r>
                  <a:rPr lang="zh-CN" altLang="en-US" dirty="0"/>
                  <a:t>个物品的最优子结构的证明也很显然了</a:t>
                </a:r>
                <a:endParaRPr lang="en-US" altLang="zh-CN" dirty="0"/>
              </a:p>
              <a:p>
                <a:r>
                  <a:rPr lang="zh-CN" altLang="en-US" dirty="0"/>
                  <a:t>转移方程</a:t>
                </a:r>
                <a:r>
                  <a:rPr lang="en-US" altLang="zh-CN" dirty="0"/>
                  <a:t>f[v]=max{f[v],f[v-c]+w}</a:t>
                </a:r>
              </a:p>
              <a:p>
                <a:r>
                  <a:rPr lang="zh-CN" altLang="en-US" dirty="0"/>
                  <a:t>由于枚举时物品的跨度只有一，转移方程是向前依赖的，所以可以压缩一维存储空间。</a:t>
                </a:r>
                <a:endParaRPr lang="en-US" altLang="zh-CN" dirty="0"/>
              </a:p>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𝑛𝑣</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33DE2F18-1259-418E-BD31-6C89B2FCB4E1}"/>
                  </a:ext>
                </a:extLst>
              </p:cNvPr>
              <p:cNvSpPr>
                <a:spLocks noGrp="1" noRot="1" noChangeAspect="1" noMove="1" noResize="1" noEditPoints="1" noAdjustHandles="1" noChangeArrowheads="1" noChangeShapeType="1" noTextEdit="1"/>
              </p:cNvSpPr>
              <p:nvPr>
                <p:ph idx="1"/>
              </p:nvPr>
            </p:nvSpPr>
            <p:spPr>
              <a:blipFill>
                <a:blip r:embed="rId2"/>
                <a:stretch>
                  <a:fillRect l="-680" t="-348" b="-1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19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2C1C0-B52C-4087-A6B4-D3F109C52D44}"/>
              </a:ext>
            </a:extLst>
          </p:cNvPr>
          <p:cNvSpPr>
            <a:spLocks noGrp="1"/>
          </p:cNvSpPr>
          <p:nvPr>
            <p:ph type="title"/>
          </p:nvPr>
        </p:nvSpPr>
        <p:spPr/>
        <p:txBody>
          <a:bodyPr>
            <a:normAutofit/>
          </a:bodyPr>
          <a:lstStyle/>
          <a:p>
            <a:r>
              <a:rPr lang="en-US" altLang="zh-CN" sz="3200" dirty="0"/>
              <a:t>0-1</a:t>
            </a:r>
            <a:r>
              <a:rPr lang="zh-CN" altLang="en-US" sz="3200" dirty="0"/>
              <a:t>背包</a:t>
            </a:r>
            <a:r>
              <a:rPr lang="en-US" altLang="zh-CN" sz="3200" dirty="0"/>
              <a:t>×</a:t>
            </a:r>
            <a:r>
              <a:rPr lang="zh-CN" altLang="en-US" sz="3200" dirty="0"/>
              <a:t>贪心法</a:t>
            </a:r>
          </a:p>
        </p:txBody>
      </p:sp>
      <p:sp>
        <p:nvSpPr>
          <p:cNvPr id="3" name="内容占位符 2">
            <a:extLst>
              <a:ext uri="{FF2B5EF4-FFF2-40B4-BE49-F238E27FC236}">
                <a16:creationId xmlns:a16="http://schemas.microsoft.com/office/drawing/2014/main" id="{90569691-EB0E-4DD3-A84E-3A6B40B0F59D}"/>
              </a:ext>
            </a:extLst>
          </p:cNvPr>
          <p:cNvSpPr>
            <a:spLocks noGrp="1"/>
          </p:cNvSpPr>
          <p:nvPr>
            <p:ph idx="1"/>
          </p:nvPr>
        </p:nvSpPr>
        <p:spPr/>
        <p:txBody>
          <a:bodyPr/>
          <a:lstStyle/>
          <a:p>
            <a:r>
              <a:rPr lang="zh-CN" altLang="en-US" dirty="0"/>
              <a:t>贪心策略有很多，但往往都得不到最优解。</a:t>
            </a:r>
            <a:endParaRPr lang="en-US" altLang="zh-CN" dirty="0"/>
          </a:p>
          <a:p>
            <a:r>
              <a:rPr lang="zh-CN" altLang="en-US" dirty="0"/>
              <a:t>单位价值最大</a:t>
            </a:r>
            <a:endParaRPr lang="en-US" altLang="zh-CN" dirty="0"/>
          </a:p>
          <a:p>
            <a:r>
              <a:rPr lang="zh-CN" altLang="en-US" dirty="0"/>
              <a:t>大小最小</a:t>
            </a:r>
            <a:endParaRPr lang="en-US" altLang="zh-CN" dirty="0"/>
          </a:p>
          <a:p>
            <a:r>
              <a:rPr lang="zh-CN" altLang="en-US" dirty="0"/>
              <a:t>价值最大</a:t>
            </a:r>
          </a:p>
        </p:txBody>
      </p:sp>
    </p:spTree>
    <p:extLst>
      <p:ext uri="{BB962C8B-B14F-4D97-AF65-F5344CB8AC3E}">
        <p14:creationId xmlns:p14="http://schemas.microsoft.com/office/powerpoint/2010/main" val="334744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060F4-52BC-485E-8402-6F75694AA012}"/>
              </a:ext>
            </a:extLst>
          </p:cNvPr>
          <p:cNvSpPr>
            <a:spLocks noGrp="1"/>
          </p:cNvSpPr>
          <p:nvPr>
            <p:ph type="title"/>
          </p:nvPr>
        </p:nvSpPr>
        <p:spPr/>
        <p:txBody>
          <a:bodyPr>
            <a:normAutofit/>
          </a:bodyPr>
          <a:lstStyle/>
          <a:p>
            <a:r>
              <a:rPr lang="zh-CN" altLang="en-US" sz="2800" dirty="0"/>
              <a:t>多重背包</a:t>
            </a:r>
            <a:r>
              <a:rPr lang="en-US" altLang="zh-CN" sz="2800" dirty="0"/>
              <a:t>×</a:t>
            </a:r>
            <a:r>
              <a:rPr lang="zh-CN" altLang="en-US" sz="2800" dirty="0"/>
              <a:t>回溯法</a:t>
            </a:r>
          </a:p>
        </p:txBody>
      </p:sp>
      <p:sp>
        <p:nvSpPr>
          <p:cNvPr id="3" name="内容占位符 2">
            <a:extLst>
              <a:ext uri="{FF2B5EF4-FFF2-40B4-BE49-F238E27FC236}">
                <a16:creationId xmlns:a16="http://schemas.microsoft.com/office/drawing/2014/main" id="{A8707DDC-5BED-4584-B16C-DE7B9113708E}"/>
              </a:ext>
            </a:extLst>
          </p:cNvPr>
          <p:cNvSpPr>
            <a:spLocks noGrp="1"/>
          </p:cNvSpPr>
          <p:nvPr>
            <p:ph idx="1"/>
          </p:nvPr>
        </p:nvSpPr>
        <p:spPr/>
        <p:txBody>
          <a:bodyPr/>
          <a:lstStyle/>
          <a:p>
            <a:r>
              <a:rPr lang="zh-CN" altLang="en-US" dirty="0"/>
              <a:t>只需要将每次枚举选还是不选改成枚举选几个就</a:t>
            </a:r>
            <a:r>
              <a:rPr lang="en-US" altLang="zh-CN" dirty="0"/>
              <a:t>OK</a:t>
            </a:r>
            <a:r>
              <a:rPr lang="zh-CN" altLang="en-US" dirty="0"/>
              <a:t>了</a:t>
            </a:r>
          </a:p>
        </p:txBody>
      </p:sp>
    </p:spTree>
    <p:extLst>
      <p:ext uri="{BB962C8B-B14F-4D97-AF65-F5344CB8AC3E}">
        <p14:creationId xmlns:p14="http://schemas.microsoft.com/office/powerpoint/2010/main" val="103528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060F4-52BC-485E-8402-6F75694AA012}"/>
              </a:ext>
            </a:extLst>
          </p:cNvPr>
          <p:cNvSpPr>
            <a:spLocks noGrp="1"/>
          </p:cNvSpPr>
          <p:nvPr>
            <p:ph type="title"/>
          </p:nvPr>
        </p:nvSpPr>
        <p:spPr/>
        <p:txBody>
          <a:bodyPr>
            <a:normAutofit/>
          </a:bodyPr>
          <a:lstStyle/>
          <a:p>
            <a:r>
              <a:rPr lang="zh-CN" altLang="en-US" sz="2400" dirty="0"/>
              <a:t>多重背包</a:t>
            </a:r>
            <a:r>
              <a:rPr lang="en-US" altLang="zh-CN" sz="2400" dirty="0"/>
              <a:t>×</a:t>
            </a:r>
            <a:r>
              <a:rPr lang="zh-CN" altLang="en-US" sz="2400" dirty="0"/>
              <a:t>二进制枚举</a:t>
            </a:r>
          </a:p>
        </p:txBody>
      </p:sp>
      <p:sp>
        <p:nvSpPr>
          <p:cNvPr id="3" name="内容占位符 2">
            <a:extLst>
              <a:ext uri="{FF2B5EF4-FFF2-40B4-BE49-F238E27FC236}">
                <a16:creationId xmlns:a16="http://schemas.microsoft.com/office/drawing/2014/main" id="{A8707DDC-5BED-4584-B16C-DE7B9113708E}"/>
              </a:ext>
            </a:extLst>
          </p:cNvPr>
          <p:cNvSpPr>
            <a:spLocks noGrp="1"/>
          </p:cNvSpPr>
          <p:nvPr>
            <p:ph idx="1"/>
          </p:nvPr>
        </p:nvSpPr>
        <p:spPr/>
        <p:txBody>
          <a:bodyPr/>
          <a:lstStyle/>
          <a:p>
            <a:r>
              <a:rPr lang="zh-CN" altLang="en-US" dirty="0"/>
              <a:t>将每种物品中的</a:t>
            </a:r>
            <a:r>
              <a:rPr lang="en-US" altLang="zh-CN" dirty="0"/>
              <a:t>n</a:t>
            </a:r>
            <a:r>
              <a:rPr lang="zh-CN" altLang="en-US" dirty="0"/>
              <a:t>个物品都拆分成</a:t>
            </a:r>
            <a:r>
              <a:rPr lang="en-US" altLang="zh-CN" dirty="0"/>
              <a:t>n</a:t>
            </a:r>
            <a:r>
              <a:rPr lang="zh-CN" altLang="en-US" dirty="0"/>
              <a:t>种一个物品，转化为</a:t>
            </a:r>
            <a:r>
              <a:rPr lang="en-US" altLang="zh-CN" dirty="0"/>
              <a:t>0-1</a:t>
            </a:r>
            <a:r>
              <a:rPr lang="zh-CN" altLang="en-US" dirty="0"/>
              <a:t>背包问题。复杂度爆炸</a:t>
            </a:r>
            <a:endParaRPr lang="en-US" altLang="zh-CN" dirty="0"/>
          </a:p>
        </p:txBody>
      </p:sp>
    </p:spTree>
    <p:extLst>
      <p:ext uri="{BB962C8B-B14F-4D97-AF65-F5344CB8AC3E}">
        <p14:creationId xmlns:p14="http://schemas.microsoft.com/office/powerpoint/2010/main" val="249130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060F4-52BC-485E-8402-6F75694AA012}"/>
              </a:ext>
            </a:extLst>
          </p:cNvPr>
          <p:cNvSpPr>
            <a:spLocks noGrp="1"/>
          </p:cNvSpPr>
          <p:nvPr>
            <p:ph type="title"/>
          </p:nvPr>
        </p:nvSpPr>
        <p:spPr/>
        <p:txBody>
          <a:bodyPr>
            <a:normAutofit/>
          </a:bodyPr>
          <a:lstStyle/>
          <a:p>
            <a:r>
              <a:rPr lang="zh-CN" altLang="en-US" sz="2800" dirty="0"/>
              <a:t>多重背包</a:t>
            </a:r>
            <a:r>
              <a:rPr lang="en-US" altLang="zh-CN" sz="2800" dirty="0"/>
              <a:t>×</a:t>
            </a:r>
            <a:r>
              <a:rPr lang="zh-CN" altLang="en-US" sz="2800" dirty="0"/>
              <a:t>动态规划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707DDC-5BED-4584-B16C-DE7B9113708E}"/>
                  </a:ext>
                </a:extLst>
              </p:cNvPr>
              <p:cNvSpPr>
                <a:spLocks noGrp="1"/>
              </p:cNvSpPr>
              <p:nvPr>
                <p:ph idx="1"/>
              </p:nvPr>
            </p:nvSpPr>
            <p:spPr/>
            <p:txBody>
              <a:bodyPr/>
              <a:lstStyle/>
              <a:p>
                <a:r>
                  <a:rPr lang="zh-CN" altLang="en-US" dirty="0"/>
                  <a:t>直接搞</a:t>
                </a:r>
                <a:endParaRPr lang="en-US" altLang="zh-CN" dirty="0"/>
              </a:p>
              <a:p>
                <a:r>
                  <a:rPr lang="zh-CN" altLang="en-US" dirty="0"/>
                  <a:t>令</a:t>
                </a:r>
                <a:r>
                  <a:rPr lang="en-US" altLang="zh-CN" dirty="0"/>
                  <a:t>f[v]</a:t>
                </a:r>
                <a:r>
                  <a:rPr lang="zh-CN" altLang="en-US" dirty="0"/>
                  <a:t>表示前</a:t>
                </a:r>
                <a:r>
                  <a:rPr lang="en-US" altLang="zh-CN" dirty="0" err="1"/>
                  <a:t>i</a:t>
                </a:r>
                <a:r>
                  <a:rPr lang="zh-CN" altLang="en-US" dirty="0"/>
                  <a:t>种物品恰放入一个容量为</a:t>
                </a:r>
                <a:r>
                  <a:rPr lang="en-US" altLang="zh-CN" dirty="0"/>
                  <a:t>v</a:t>
                </a:r>
                <a:r>
                  <a:rPr lang="zh-CN" altLang="en-US" dirty="0"/>
                  <a:t>的背包的最大权值，则：</a:t>
                </a:r>
                <a:r>
                  <a:rPr lang="en-US" altLang="zh-CN" dirty="0"/>
                  <a:t>f[v]=max{f[v-k*c]+ k*w|0&lt;=k&lt;=n}</a:t>
                </a:r>
                <a:r>
                  <a:rPr lang="zh-CN" altLang="en-US" dirty="0"/>
                  <a:t>。复杂度是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oMath>
                </a14:m>
                <a:r>
                  <a:rPr lang="en-US" altLang="zh-CN" dirty="0"/>
                  <a:t> </a:t>
                </a:r>
                <a:r>
                  <a:rPr lang="zh-CN" altLang="en-US" dirty="0"/>
                  <a:t>。</a:t>
                </a:r>
                <a:endParaRPr lang="en-US" altLang="zh-CN" dirty="0"/>
              </a:p>
              <a:p>
                <a:r>
                  <a:rPr lang="zh-CN" altLang="en-US" dirty="0"/>
                  <a:t>转化为</a:t>
                </a:r>
                <a:r>
                  <a:rPr lang="en-US" altLang="zh-CN" dirty="0"/>
                  <a:t>0-1</a:t>
                </a:r>
                <a:r>
                  <a:rPr lang="zh-CN" altLang="en-US" dirty="0"/>
                  <a:t>背包，复杂度相同。</a:t>
                </a:r>
                <a:endParaRPr lang="en-US" altLang="zh-CN" dirty="0"/>
              </a:p>
            </p:txBody>
          </p:sp>
        </mc:Choice>
        <mc:Fallback xmlns="">
          <p:sp>
            <p:nvSpPr>
              <p:cNvPr id="3" name="内容占位符 2">
                <a:extLst>
                  <a:ext uri="{FF2B5EF4-FFF2-40B4-BE49-F238E27FC236}">
                    <a16:creationId xmlns:a16="http://schemas.microsoft.com/office/drawing/2014/main" id="{A8707DDC-5BED-4584-B16C-DE7B9113708E}"/>
                  </a:ext>
                </a:extLst>
              </p:cNvPr>
              <p:cNvSpPr>
                <a:spLocks noGrp="1" noRot="1" noChangeAspect="1" noMove="1" noResize="1" noEditPoints="1" noAdjustHandles="1" noChangeArrowheads="1" noChangeShapeType="1" noTextEdit="1"/>
              </p:cNvSpPr>
              <p:nvPr>
                <p:ph idx="1"/>
              </p:nvPr>
            </p:nvSpPr>
            <p:spPr>
              <a:blipFill>
                <a:blip r:embed="rId2"/>
                <a:stretch>
                  <a:fillRect l="-874" r="-3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546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EC4D2-A709-413C-8892-67A255F39E86}"/>
              </a:ext>
            </a:extLst>
          </p:cNvPr>
          <p:cNvSpPr>
            <a:spLocks noGrp="1"/>
          </p:cNvSpPr>
          <p:nvPr>
            <p:ph type="title"/>
          </p:nvPr>
        </p:nvSpPr>
        <p:spPr/>
        <p:txBody>
          <a:bodyPr>
            <a:normAutofit/>
          </a:bodyPr>
          <a:lstStyle/>
          <a:p>
            <a:r>
              <a:rPr lang="zh-CN" altLang="en-US" sz="2800" dirty="0"/>
              <a:t>常见背包问题种类</a:t>
            </a:r>
          </a:p>
        </p:txBody>
      </p:sp>
      <p:sp>
        <p:nvSpPr>
          <p:cNvPr id="3" name="内容占位符 2">
            <a:extLst>
              <a:ext uri="{FF2B5EF4-FFF2-40B4-BE49-F238E27FC236}">
                <a16:creationId xmlns:a16="http://schemas.microsoft.com/office/drawing/2014/main" id="{D51E40A4-7560-4BDC-A9B5-364B6C875DEF}"/>
              </a:ext>
            </a:extLst>
          </p:cNvPr>
          <p:cNvSpPr>
            <a:spLocks noGrp="1"/>
          </p:cNvSpPr>
          <p:nvPr>
            <p:ph idx="1"/>
          </p:nvPr>
        </p:nvSpPr>
        <p:spPr/>
        <p:txBody>
          <a:bodyPr/>
          <a:lstStyle/>
          <a:p>
            <a:r>
              <a:rPr lang="en-US" altLang="zh-CN" dirty="0"/>
              <a:t>0-1</a:t>
            </a:r>
            <a:r>
              <a:rPr lang="zh-CN" altLang="en-US" dirty="0"/>
              <a:t>背包</a:t>
            </a:r>
            <a:endParaRPr lang="en-US" altLang="zh-CN" dirty="0"/>
          </a:p>
          <a:p>
            <a:r>
              <a:rPr lang="zh-CN" altLang="en-US" dirty="0"/>
              <a:t>多重背包</a:t>
            </a:r>
            <a:endParaRPr lang="en-US" altLang="zh-CN" dirty="0"/>
          </a:p>
          <a:p>
            <a:r>
              <a:rPr lang="zh-CN" altLang="en-US" dirty="0"/>
              <a:t>完全背包</a:t>
            </a:r>
            <a:endParaRPr lang="en-US" altLang="zh-CN" dirty="0"/>
          </a:p>
          <a:p>
            <a:r>
              <a:rPr lang="zh-CN" altLang="en-US" dirty="0"/>
              <a:t>物品可连续分割的背包问题</a:t>
            </a:r>
          </a:p>
        </p:txBody>
      </p:sp>
    </p:spTree>
    <p:extLst>
      <p:ext uri="{BB962C8B-B14F-4D97-AF65-F5344CB8AC3E}">
        <p14:creationId xmlns:p14="http://schemas.microsoft.com/office/powerpoint/2010/main" val="206480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060F4-52BC-485E-8402-6F75694AA012}"/>
              </a:ext>
            </a:extLst>
          </p:cNvPr>
          <p:cNvSpPr>
            <a:spLocks noGrp="1"/>
          </p:cNvSpPr>
          <p:nvPr>
            <p:ph type="title"/>
          </p:nvPr>
        </p:nvSpPr>
        <p:spPr/>
        <p:txBody>
          <a:bodyPr>
            <a:normAutofit/>
          </a:bodyPr>
          <a:lstStyle/>
          <a:p>
            <a:r>
              <a:rPr lang="zh-CN" altLang="en-US" sz="2800" dirty="0"/>
              <a:t>多重背包</a:t>
            </a:r>
            <a:r>
              <a:rPr lang="en-US" altLang="zh-CN" sz="2800" dirty="0"/>
              <a:t>×</a:t>
            </a:r>
            <a:r>
              <a:rPr lang="zh-CN" altLang="en-US" sz="2800" dirty="0"/>
              <a:t>动态规划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707DDC-5BED-4584-B16C-DE7B9113708E}"/>
                  </a:ext>
                </a:extLst>
              </p:cNvPr>
              <p:cNvSpPr>
                <a:spLocks noGrp="1"/>
              </p:cNvSpPr>
              <p:nvPr>
                <p:ph idx="1"/>
              </p:nvPr>
            </p:nvSpPr>
            <p:spPr/>
            <p:txBody>
              <a:bodyPr/>
              <a:lstStyle/>
              <a:p>
                <a:r>
                  <a:rPr lang="zh-CN" altLang="en-US" dirty="0"/>
                  <a:t>我们发现转化为</a:t>
                </a:r>
                <a:r>
                  <a:rPr lang="en-US" altLang="zh-CN" dirty="0"/>
                  <a:t>0-1</a:t>
                </a:r>
                <a:r>
                  <a:rPr lang="zh-CN" altLang="en-US" dirty="0"/>
                  <a:t>背包之后会有很多实际上是重复的状态（因为每种物品中间不可分别，你选前</a:t>
                </a:r>
                <a:r>
                  <a:rPr lang="en-US" altLang="zh-CN" dirty="0"/>
                  <a:t>2</a:t>
                </a:r>
                <a:r>
                  <a:rPr lang="zh-CN" altLang="en-US" dirty="0"/>
                  <a:t>个和后</a:t>
                </a:r>
                <a:r>
                  <a:rPr lang="en-US" altLang="zh-CN" dirty="0"/>
                  <a:t>2</a:t>
                </a:r>
                <a:r>
                  <a:rPr lang="zh-CN" altLang="en-US" dirty="0"/>
                  <a:t>个没有区别）</a:t>
                </a:r>
                <a:endParaRPr lang="en-US" altLang="zh-CN" dirty="0"/>
              </a:p>
              <a:p>
                <a:r>
                  <a:rPr lang="zh-CN" altLang="en-US" dirty="0"/>
                  <a:t>我们考虑换一种物品拆分方式。</a:t>
                </a:r>
                <a:endParaRPr lang="en-US" altLang="zh-CN" dirty="0"/>
              </a:p>
              <a:p>
                <a:r>
                  <a:rPr lang="zh-CN" altLang="en-US" dirty="0"/>
                  <a:t>将其拆分为</a:t>
                </a:r>
                <a:r>
                  <a:rPr lang="en-US" altLang="zh-CN" dirty="0"/>
                  <a:t>k</a:t>
                </a:r>
                <a:r>
                  <a:rPr lang="zh-CN" altLang="en-US" dirty="0"/>
                  <a:t>个</a:t>
                </a:r>
                <a14:m>
                  <m:oMath xmlns:m="http://schemas.openxmlformats.org/officeDocument/2006/math">
                    <m:r>
                      <a:rPr lang="zh-CN" altLang="en-US" i="1" dirty="0">
                        <a:latin typeface="Cambria Math" panose="02040503050406030204" pitchFamily="18" charset="0"/>
                      </a:rPr>
                      <m:t>物品，其中第</m:t>
                    </m:r>
                    <m:r>
                      <m:rPr>
                        <m:sty m:val="p"/>
                      </m:rPr>
                      <a:rPr lang="en-US" altLang="zh-CN" i="1" dirty="0">
                        <a:latin typeface="Cambria Math" panose="02040503050406030204" pitchFamily="18" charset="0"/>
                      </a:rPr>
                      <m:t>k</m:t>
                    </m:r>
                    <m:r>
                      <a:rPr lang="zh-CN" altLang="en-US" i="1" dirty="0">
                        <a:latin typeface="Cambria Math" panose="02040503050406030204" pitchFamily="18" charset="0"/>
                      </a:rPr>
                      <m:t>个物品时是</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𝑘</m:t>
                        </m:r>
                      </m:sub>
                    </m:sSub>
                  </m:oMath>
                </a14:m>
                <a:r>
                  <a:rPr lang="zh-CN" altLang="en-US" dirty="0"/>
                  <a:t>个该种物品的组合</a:t>
                </a:r>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smtClean="0">
                            <a:latin typeface="Cambria Math" panose="02040503050406030204" pitchFamily="18" charset="0"/>
                          </a:rPr>
                          <m:t>r</m:t>
                        </m:r>
                      </m:e>
                      <m:sub>
                        <m:r>
                          <a:rPr lang="en-US" altLang="zh-CN" b="0" i="1" dirty="0" smtClean="0">
                            <a:latin typeface="Cambria Math" panose="02040503050406030204" pitchFamily="18" charset="0"/>
                          </a:rPr>
                          <m:t>𝑘</m:t>
                        </m:r>
                      </m:sub>
                    </m:sSub>
                  </m:oMath>
                </a14:m>
                <a:r>
                  <a:rPr lang="en-US" altLang="zh-CN" dirty="0"/>
                  <a:t> =</a:t>
                </a:r>
                <a:r>
                  <a:rPr lang="pt-BR" altLang="zh-CN" dirty="0"/>
                  <a:t>1,2,4,...,2^(k-1),n-2^k+1</a:t>
                </a:r>
              </a:p>
              <a:p>
                <a:r>
                  <a:rPr lang="zh-CN" altLang="en-US" dirty="0"/>
                  <a:t>这些数字可以组合成</a:t>
                </a:r>
                <a:r>
                  <a:rPr lang="en-US" altLang="zh-CN" dirty="0"/>
                  <a:t>0-n</a:t>
                </a:r>
                <a:r>
                  <a:rPr lang="zh-CN" altLang="en-US" dirty="0"/>
                  <a:t>的任何一个数字</a:t>
                </a:r>
                <a:endParaRPr lang="pt-BR" altLang="zh-CN" dirty="0"/>
              </a:p>
              <a:p>
                <a:r>
                  <a:rPr lang="zh-CN" altLang="en-US" dirty="0"/>
                  <a:t>这样</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oMath>
                </a14:m>
                <a:r>
                  <a:rPr lang="zh-CN" altLang="en-US" dirty="0"/>
                  <a:t>个物品，就可以被拆成约</a:t>
                </a:r>
                <a14:m>
                  <m:oMath xmlns:m="http://schemas.openxmlformats.org/officeDocument/2006/math">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t>个数字了，然后再做</a:t>
                </a:r>
                <a:r>
                  <a:rPr lang="en-US" altLang="zh-CN" dirty="0"/>
                  <a:t>0-1</a:t>
                </a:r>
                <a:r>
                  <a:rPr lang="zh-CN" altLang="en-US" dirty="0"/>
                  <a:t>背包的动态规划</a:t>
                </a:r>
                <a:endParaRPr lang="en-US" altLang="zh-CN" dirty="0"/>
              </a:p>
              <a:p>
                <a:r>
                  <a:rPr lang="zh-CN" altLang="en-US" dirty="0"/>
                  <a:t>复杂度降到了</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m:t>
                        </m:r>
                      </m:fName>
                      <m:e>
                        <m:r>
                          <m:rPr>
                            <m:sty m:val="p"/>
                          </m:rPr>
                          <a:rPr lang="en-US" altLang="zh-CN">
                            <a:latin typeface="Cambria Math" panose="02040503050406030204" pitchFamily="18" charset="0"/>
                          </a:rPr>
                          <m:t>log</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e>
                        </m:d>
                      </m:e>
                    </m:func>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A8707DDC-5BED-4584-B16C-DE7B9113708E}"/>
                  </a:ext>
                </a:extLst>
              </p:cNvPr>
              <p:cNvSpPr>
                <a:spLocks noGrp="1" noRot="1" noChangeAspect="1" noMove="1" noResize="1" noEditPoints="1" noAdjustHandles="1" noChangeArrowheads="1" noChangeShapeType="1" noTextEdit="1"/>
              </p:cNvSpPr>
              <p:nvPr>
                <p:ph idx="1"/>
              </p:nvPr>
            </p:nvSpPr>
            <p:spPr>
              <a:blipFill>
                <a:blip r:embed="rId2"/>
                <a:stretch>
                  <a:fillRect l="-874" r="-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970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060F4-52BC-485E-8402-6F75694AA012}"/>
              </a:ext>
            </a:extLst>
          </p:cNvPr>
          <p:cNvSpPr>
            <a:spLocks noGrp="1"/>
          </p:cNvSpPr>
          <p:nvPr>
            <p:ph type="title"/>
          </p:nvPr>
        </p:nvSpPr>
        <p:spPr/>
        <p:txBody>
          <a:bodyPr>
            <a:normAutofit/>
          </a:bodyPr>
          <a:lstStyle/>
          <a:p>
            <a:r>
              <a:rPr lang="zh-CN" altLang="en-US" sz="2800" dirty="0"/>
              <a:t>完全背包→多重背包</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8707DDC-5BED-4584-B16C-DE7B9113708E}"/>
                  </a:ext>
                </a:extLst>
              </p:cNvPr>
              <p:cNvSpPr>
                <a:spLocks noGrp="1"/>
              </p:cNvSpPr>
              <p:nvPr>
                <p:ph idx="1"/>
              </p:nvPr>
            </p:nvSpPr>
            <p:spPr/>
            <p:txBody>
              <a:bodyPr/>
              <a:lstStyle/>
              <a:p>
                <a:r>
                  <a:rPr lang="zh-CN" altLang="en-US" dirty="0"/>
                  <a:t>由于物品是有大小的，所以每种物品的数量必定有上限，所以完全背包问题可以转化为多重背包问题</a:t>
                </a:r>
                <a:endParaRPr lang="en-US" altLang="zh-CN" dirty="0"/>
              </a:p>
              <a:p>
                <a:r>
                  <a:rPr lang="en-US" altLang="zh-CN" dirty="0" err="1"/>
                  <a:t>dp</a:t>
                </a:r>
                <a:r>
                  <a:rPr lang="zh-CN" altLang="en-US" dirty="0"/>
                  <a:t>复杂度最低</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𝑣</m:t>
                    </m:r>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fName>
                      <m:e>
                        <m:r>
                          <m:rPr>
                            <m:sty m:val="p"/>
                          </m:rPr>
                          <a:rPr lang="en-US" altLang="zh-CN">
                            <a:latin typeface="Cambria Math" panose="02040503050406030204" pitchFamily="18" charset="0"/>
                          </a:rPr>
                          <m:t>log</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m:t>
                        </m:r>
                      </m:e>
                    </m:func>
                    <m:r>
                      <a:rPr lang="en-US" altLang="zh-CN" i="1">
                        <a:latin typeface="Cambria Math" panose="02040503050406030204" pitchFamily="18" charset="0"/>
                      </a:rPr>
                      <m:t>)</m:t>
                    </m:r>
                  </m:oMath>
                </a14:m>
                <a:endParaRPr lang="en-US" altLang="zh-CN" dirty="0"/>
              </a:p>
            </p:txBody>
          </p:sp>
        </mc:Choice>
        <mc:Fallback>
          <p:sp>
            <p:nvSpPr>
              <p:cNvPr id="3" name="内容占位符 2">
                <a:extLst>
                  <a:ext uri="{FF2B5EF4-FFF2-40B4-BE49-F238E27FC236}">
                    <a16:creationId xmlns:a16="http://schemas.microsoft.com/office/drawing/2014/main" id="{A8707DDC-5BED-4584-B16C-DE7B9113708E}"/>
                  </a:ext>
                </a:extLst>
              </p:cNvPr>
              <p:cNvSpPr>
                <a:spLocks noGrp="1" noRot="1" noChangeAspect="1" noMove="1" noResize="1" noEditPoints="1" noAdjustHandles="1" noChangeArrowheads="1" noChangeShapeType="1" noTextEdit="1"/>
              </p:cNvSpPr>
              <p:nvPr>
                <p:ph idx="1"/>
              </p:nvPr>
            </p:nvSpPr>
            <p:spPr>
              <a:blipFill>
                <a:blip r:embed="rId2"/>
                <a:stretch>
                  <a:fillRect l="-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533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2F783-9951-4833-BBBE-5235DE23EA9B}"/>
              </a:ext>
            </a:extLst>
          </p:cNvPr>
          <p:cNvSpPr>
            <a:spLocks noGrp="1"/>
          </p:cNvSpPr>
          <p:nvPr>
            <p:ph type="title"/>
          </p:nvPr>
        </p:nvSpPr>
        <p:spPr/>
        <p:txBody>
          <a:bodyPr/>
          <a:lstStyle/>
          <a:p>
            <a:r>
              <a:rPr lang="zh-CN" altLang="en-US" dirty="0"/>
              <a:t>直接对完全背包做</a:t>
            </a:r>
            <a:r>
              <a:rPr lang="en-US" altLang="zh-CN" dirty="0" err="1"/>
              <a:t>dp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2CF360E-B16A-4065-9813-BCF80A989A4E}"/>
                  </a:ext>
                </a:extLst>
              </p:cNvPr>
              <p:cNvSpPr>
                <a:spLocks noGrp="1"/>
              </p:cNvSpPr>
              <p:nvPr>
                <p:ph idx="1"/>
              </p:nvPr>
            </p:nvSpPr>
            <p:spPr/>
            <p:txBody>
              <a:bodyPr/>
              <a:lstStyle/>
              <a:p>
                <a:r>
                  <a:rPr lang="zh-CN" altLang="en-US" dirty="0"/>
                  <a:t>从头考虑，枚举每个物品选了几个（这个和直接转化为多重背包没有区别，略）</a:t>
                </a:r>
                <a:endParaRPr lang="en-US" altLang="zh-CN" dirty="0"/>
              </a:p>
              <a:p>
                <a:r>
                  <a:rPr lang="zh-CN" altLang="en-US" dirty="0"/>
                  <a:t>但实际上，我们并不需要考虑选了几个</a:t>
                </a:r>
                <a:endParaRPr lang="en-US" altLang="zh-CN" dirty="0"/>
              </a:p>
              <a:p>
                <a:r>
                  <a:rPr lang="zh-CN" altLang="en-US" dirty="0"/>
                  <a:t>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 ，只要通过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ub>
                    </m:sSub>
                  </m:oMath>
                </a14:m>
                <a:r>
                  <a:rPr lang="zh-CN" altLang="en-US" dirty="0"/>
                  <a:t>转移就可以了。</a:t>
                </a:r>
                <a:r>
                  <a:rPr lang="en-US" altLang="zh-CN" dirty="0" err="1"/>
                  <a:t>dp</a:t>
                </a:r>
                <a:r>
                  <a:rPr lang="en-US" altLang="zh-CN" dirty="0"/>
                  <a:t> </a:t>
                </a:r>
                <a:r>
                  <a:rPr lang="zh-CN" altLang="en-US" dirty="0"/>
                  <a:t>方程为：</a:t>
                </a:r>
              </a:p>
              <a:p>
                <a:r>
                  <a:rPr lang="en-US" altLang="zh-CN" dirty="0"/>
                  <a:t>f[</a:t>
                </a:r>
                <a:r>
                  <a:rPr lang="en-US" altLang="zh-CN" dirty="0" err="1"/>
                  <a:t>i</a:t>
                </a:r>
                <a:r>
                  <a:rPr lang="en-US" altLang="zh-CN" dirty="0"/>
                  <a:t>][j]=max{f[i-1][j],f[</a:t>
                </a:r>
                <a:r>
                  <a:rPr lang="en-US" altLang="zh-CN" dirty="0" err="1"/>
                  <a:t>i</a:t>
                </a:r>
                <a:r>
                  <a:rPr lang="en-US" altLang="zh-CN" dirty="0"/>
                  <a:t>][j-</a:t>
                </a:r>
                <a:r>
                  <a:rPr lang="en-US" altLang="zh-CN" dirty="0" err="1"/>
                  <a:t>w_i</a:t>
                </a:r>
                <a:r>
                  <a:rPr lang="en-US" altLang="zh-CN" dirty="0"/>
                  <a:t>] + </a:t>
                </a:r>
                <a:r>
                  <a:rPr lang="en-US" altLang="zh-CN" dirty="0" err="1"/>
                  <a:t>v_i</a:t>
                </a:r>
                <a:r>
                  <a:rPr lang="en-US" altLang="zh-CN" dirty="0"/>
                  <a:t>}</a:t>
                </a:r>
              </a:p>
              <a:p>
                <a:r>
                  <a:rPr lang="zh-CN" altLang="en-US" dirty="0"/>
                  <a:t>理由是当我们这样转移时，</a:t>
                </a:r>
                <a:r>
                  <a:rPr lang="en-US" altLang="zh-CN" dirty="0"/>
                  <a:t>f[</a:t>
                </a:r>
                <a:r>
                  <a:rPr lang="en-US" altLang="zh-CN" dirty="0" err="1"/>
                  <a:t>i</a:t>
                </a:r>
                <a:r>
                  <a:rPr lang="en-US" altLang="zh-CN" dirty="0"/>
                  <a:t>][j-</a:t>
                </a:r>
                <a:r>
                  <a:rPr lang="en-US" altLang="zh-CN" dirty="0" err="1"/>
                  <a:t>w_i</a:t>
                </a:r>
                <a:r>
                  <a:rPr lang="en-US" altLang="zh-CN" dirty="0"/>
                  <a:t>]</a:t>
                </a:r>
                <a:r>
                  <a:rPr lang="zh-CN" altLang="en-US" dirty="0"/>
                  <a:t>已经由</a:t>
                </a:r>
                <a:r>
                  <a:rPr lang="en-US" altLang="zh-CN" dirty="0"/>
                  <a:t>f[</a:t>
                </a:r>
                <a:r>
                  <a:rPr lang="en-US" altLang="zh-CN" dirty="0" err="1"/>
                  <a:t>i</a:t>
                </a:r>
                <a:r>
                  <a:rPr lang="en-US" altLang="zh-CN" dirty="0"/>
                  <a:t>][j-2*</a:t>
                </a:r>
                <a:r>
                  <a:rPr lang="en-US" altLang="zh-CN" dirty="0" err="1"/>
                  <a:t>w_i</a:t>
                </a:r>
                <a:r>
                  <a:rPr lang="en-US" altLang="zh-CN" dirty="0"/>
                  <a:t>]</a:t>
                </a:r>
                <a:r>
                  <a:rPr lang="zh-CN" altLang="en-US" dirty="0"/>
                  <a:t>更新过，那么</a:t>
                </a:r>
                <a:r>
                  <a:rPr lang="en-US" altLang="zh-CN" dirty="0" err="1"/>
                  <a:t>i</a:t>
                </a:r>
                <a:r>
                  <a:rPr lang="zh-CN" altLang="en-US" dirty="0"/>
                  <a:t>就是充分考虑了第 件物品所选次数后得到的最优结果。换言之，我们通过局部最优子结构的性质重复使用了之前的枚举过程，优化了枚举的复杂度。</a:t>
                </a:r>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𝑛𝑣</m:t>
                    </m:r>
                    <m:r>
                      <a:rPr lang="en-US" altLang="zh-CN" b="0" i="1" smtClean="0">
                        <a:latin typeface="Cambria Math" panose="02040503050406030204" pitchFamily="18" charset="0"/>
                      </a:rPr>
                      <m:t>)</m:t>
                    </m:r>
                  </m:oMath>
                </a14:m>
                <a:endParaRPr lang="en-US" altLang="zh-CN" dirty="0"/>
              </a:p>
              <a:p>
                <a:r>
                  <a:rPr lang="zh-CN" altLang="en-US" dirty="0"/>
                  <a:t>这个比转多重背包然后二进制拆分物品的方法复杂度更低</a:t>
                </a:r>
              </a:p>
            </p:txBody>
          </p:sp>
        </mc:Choice>
        <mc:Fallback>
          <p:sp>
            <p:nvSpPr>
              <p:cNvPr id="3" name="内容占位符 2">
                <a:extLst>
                  <a:ext uri="{FF2B5EF4-FFF2-40B4-BE49-F238E27FC236}">
                    <a16:creationId xmlns:a16="http://schemas.microsoft.com/office/drawing/2014/main" id="{F2CF360E-B16A-4065-9813-BCF80A989A4E}"/>
                  </a:ext>
                </a:extLst>
              </p:cNvPr>
              <p:cNvSpPr>
                <a:spLocks noGrp="1" noRot="1" noChangeAspect="1" noMove="1" noResize="1" noEditPoints="1" noAdjustHandles="1" noChangeArrowheads="1" noChangeShapeType="1" noTextEdit="1"/>
              </p:cNvSpPr>
              <p:nvPr>
                <p:ph idx="1"/>
              </p:nvPr>
            </p:nvSpPr>
            <p:spPr>
              <a:blipFill>
                <a:blip r:embed="rId2"/>
                <a:stretch>
                  <a:fillRect l="-874" r="-7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322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D3A3-A57B-4960-BA4A-4C7CC6A28204}"/>
              </a:ext>
            </a:extLst>
          </p:cNvPr>
          <p:cNvSpPr>
            <a:spLocks noGrp="1"/>
          </p:cNvSpPr>
          <p:nvPr>
            <p:ph type="title"/>
          </p:nvPr>
        </p:nvSpPr>
        <p:spPr/>
        <p:txBody>
          <a:bodyPr/>
          <a:lstStyle/>
          <a:p>
            <a:r>
              <a:rPr lang="zh-CN" altLang="en-US" dirty="0"/>
              <a:t>物品可连续分割背包问题</a:t>
            </a:r>
          </a:p>
        </p:txBody>
      </p:sp>
      <p:sp>
        <p:nvSpPr>
          <p:cNvPr id="3" name="内容占位符 2">
            <a:extLst>
              <a:ext uri="{FF2B5EF4-FFF2-40B4-BE49-F238E27FC236}">
                <a16:creationId xmlns:a16="http://schemas.microsoft.com/office/drawing/2014/main" id="{4E92B0F3-160B-44A3-AFDC-BBBA7E3500B4}"/>
              </a:ext>
            </a:extLst>
          </p:cNvPr>
          <p:cNvSpPr>
            <a:spLocks noGrp="1"/>
          </p:cNvSpPr>
          <p:nvPr>
            <p:ph idx="1"/>
          </p:nvPr>
        </p:nvSpPr>
        <p:spPr/>
        <p:txBody>
          <a:bodyPr/>
          <a:lstStyle/>
          <a:p>
            <a:r>
              <a:rPr lang="zh-CN" altLang="en-US" dirty="0"/>
              <a:t>由于物品可连续分割，状态空间是连续的，这意味着状态空间是无限的，所以我们就不能使用回溯法了</a:t>
            </a:r>
            <a:endParaRPr lang="en-US" altLang="zh-CN" dirty="0"/>
          </a:p>
          <a:p>
            <a:r>
              <a:rPr lang="en-US" altLang="zh-CN" dirty="0" err="1"/>
              <a:t>Dp</a:t>
            </a:r>
            <a:r>
              <a:rPr lang="zh-CN" altLang="en-US" dirty="0"/>
              <a:t>？</a:t>
            </a:r>
            <a:r>
              <a:rPr lang="en-US" altLang="zh-CN" dirty="0" err="1"/>
              <a:t>dp</a:t>
            </a:r>
            <a:r>
              <a:rPr lang="zh-CN" altLang="en-US" dirty="0"/>
              <a:t>的状态都是离散的，怎么将他和连续的状态进行对应呢？</a:t>
            </a:r>
            <a:endParaRPr lang="en-US" altLang="zh-CN" dirty="0"/>
          </a:p>
          <a:p>
            <a:r>
              <a:rPr lang="zh-CN" altLang="en-US" dirty="0"/>
              <a:t>还好，物品可连续分割带来了新的好处！我们之前不能用贪心的主要问题在于之前选择的物品可能导致本来可以选的高价值物品无法装入背包。现在没有这个问题了，哪怕只剩一丢丢空间，都可以塞下尽可能多的高价值物品。</a:t>
            </a:r>
          </a:p>
        </p:txBody>
      </p:sp>
    </p:spTree>
    <p:extLst>
      <p:ext uri="{BB962C8B-B14F-4D97-AF65-F5344CB8AC3E}">
        <p14:creationId xmlns:p14="http://schemas.microsoft.com/office/powerpoint/2010/main" val="3536045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4D3A3-A57B-4960-BA4A-4C7CC6A28204}"/>
              </a:ext>
            </a:extLst>
          </p:cNvPr>
          <p:cNvSpPr>
            <a:spLocks noGrp="1"/>
          </p:cNvSpPr>
          <p:nvPr>
            <p:ph type="title"/>
          </p:nvPr>
        </p:nvSpPr>
        <p:spPr/>
        <p:txBody>
          <a:bodyPr/>
          <a:lstStyle/>
          <a:p>
            <a:r>
              <a:rPr lang="zh-CN" altLang="en-US" dirty="0"/>
              <a:t>物品可连续分割背包问题</a:t>
            </a:r>
          </a:p>
        </p:txBody>
      </p:sp>
      <p:sp>
        <p:nvSpPr>
          <p:cNvPr id="3" name="内容占位符 2">
            <a:extLst>
              <a:ext uri="{FF2B5EF4-FFF2-40B4-BE49-F238E27FC236}">
                <a16:creationId xmlns:a16="http://schemas.microsoft.com/office/drawing/2014/main" id="{4E92B0F3-160B-44A3-AFDC-BBBA7E3500B4}"/>
              </a:ext>
            </a:extLst>
          </p:cNvPr>
          <p:cNvSpPr>
            <a:spLocks noGrp="1"/>
          </p:cNvSpPr>
          <p:nvPr>
            <p:ph idx="1"/>
          </p:nvPr>
        </p:nvSpPr>
        <p:spPr/>
        <p:txBody>
          <a:bodyPr/>
          <a:lstStyle/>
          <a:p>
            <a:r>
              <a:rPr lang="zh-CN" altLang="en-US" dirty="0"/>
              <a:t>贪心策略很显然了，优先装载单位大小价值最高的物品，装完了就装单位大小价值第二高的物品，以此类推，知道所有物品都被装入背包或者背包被装满。</a:t>
            </a:r>
            <a:endParaRPr lang="en-US" altLang="zh-CN" dirty="0"/>
          </a:p>
          <a:p>
            <a:r>
              <a:rPr lang="zh-CN" altLang="en-US" dirty="0"/>
              <a:t>为什么是对的？假如背包大小小于单位价值最高的物品的体积，那么贪心策略显然是对的。</a:t>
            </a:r>
            <a:endParaRPr lang="en-US" altLang="zh-CN" dirty="0"/>
          </a:p>
          <a:p>
            <a:r>
              <a:rPr lang="zh-CN" altLang="en-US" dirty="0"/>
              <a:t>否则的话，假如最优方案并没有把单位价值最高的物品全装进去，那么假设剩</a:t>
            </a:r>
            <a:r>
              <a:rPr lang="en-US" altLang="zh-CN" dirty="0"/>
              <a:t>r</a:t>
            </a:r>
            <a:r>
              <a:rPr lang="zh-CN" altLang="en-US" dirty="0"/>
              <a:t>单位的物品，我们随便拿掉</a:t>
            </a:r>
            <a:r>
              <a:rPr lang="en-US" altLang="zh-CN" dirty="0"/>
              <a:t>r</a:t>
            </a:r>
            <a:r>
              <a:rPr lang="zh-CN" altLang="en-US" dirty="0"/>
              <a:t>单位不是单价最高的其他物品，然后替换成单价最高的物品。然后很显然，答案变得更优了，与假设矛盾。所以假设不正确，最有方案一定是优先装单价最高的物品的。</a:t>
            </a:r>
            <a:endParaRPr lang="en-US" altLang="zh-CN" dirty="0"/>
          </a:p>
        </p:txBody>
      </p:sp>
    </p:spTree>
    <p:extLst>
      <p:ext uri="{BB962C8B-B14F-4D97-AF65-F5344CB8AC3E}">
        <p14:creationId xmlns:p14="http://schemas.microsoft.com/office/powerpoint/2010/main" val="263777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FAC9D-F100-4A41-99C6-D601DC73BB72}"/>
              </a:ext>
            </a:extLst>
          </p:cNvPr>
          <p:cNvSpPr>
            <a:spLocks noGrp="1"/>
          </p:cNvSpPr>
          <p:nvPr>
            <p:ph type="title"/>
          </p:nvPr>
        </p:nvSpPr>
        <p:spPr/>
        <p:txBody>
          <a:bodyPr/>
          <a:lstStyle/>
          <a:p>
            <a:r>
              <a:rPr lang="zh-CN" altLang="en-US" dirty="0"/>
              <a:t>简单介绍一下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5CA0B47-4EBF-47BD-962C-60933ABC01D1}"/>
                  </a:ext>
                </a:extLst>
              </p:cNvPr>
              <p:cNvSpPr>
                <a:spLocks noGrp="1"/>
              </p:cNvSpPr>
              <p:nvPr>
                <p:ph idx="1"/>
              </p:nvPr>
            </p:nvSpPr>
            <p:spPr>
              <a:xfrm>
                <a:off x="4726379" y="803186"/>
                <a:ext cx="6947065" cy="5248622"/>
              </a:xfrm>
            </p:spPr>
            <p:txBody>
              <a:bodyPr>
                <a:noAutofit/>
              </a:bodyPr>
              <a:lstStyle/>
              <a:p>
                <a:r>
                  <a:rPr lang="en-US" altLang="zh-CN" sz="3600" dirty="0"/>
                  <a:t>0-1</a:t>
                </a:r>
                <a:r>
                  <a:rPr lang="zh-CN" altLang="en-US" sz="3600" dirty="0"/>
                  <a:t>背包，</a:t>
                </a:r>
                <a:r>
                  <a:rPr lang="en-US" altLang="zh-CN" sz="3600" dirty="0"/>
                  <a:t>n</a:t>
                </a:r>
                <a:r>
                  <a:rPr lang="zh-CN" altLang="en-US" sz="3600" dirty="0"/>
                  <a:t>种物品，每种只有一个，价值</a:t>
                </a:r>
                <a14:m>
                  <m:oMath xmlns:m="http://schemas.openxmlformats.org/officeDocument/2006/math">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𝑣</m:t>
                        </m:r>
                      </m:e>
                      <m:sub>
                        <m:r>
                          <a:rPr lang="en-US" altLang="zh-CN" sz="3600" i="1">
                            <a:latin typeface="Cambria Math" panose="02040503050406030204" pitchFamily="18" charset="0"/>
                          </a:rPr>
                          <m:t>𝑖</m:t>
                        </m:r>
                      </m:sub>
                    </m:sSub>
                    <m:r>
                      <a:rPr lang="zh-CN" altLang="en-US" sz="3600" i="1" smtClean="0">
                        <a:latin typeface="Cambria Math" panose="02040503050406030204" pitchFamily="18" charset="0"/>
                      </a:rPr>
                      <m:t>，</m:t>
                    </m:r>
                  </m:oMath>
                </a14:m>
                <a:r>
                  <a:rPr lang="zh-CN" altLang="en-US" sz="3600" dirty="0"/>
                  <a:t>大小</a:t>
                </a:r>
                <a14:m>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𝑤</m:t>
                        </m:r>
                      </m:e>
                      <m:sub>
                        <m:r>
                          <a:rPr lang="en-US" altLang="zh-CN" sz="3600" b="0" i="1" smtClean="0">
                            <a:latin typeface="Cambria Math" panose="02040503050406030204" pitchFamily="18" charset="0"/>
                          </a:rPr>
                          <m:t>𝑖</m:t>
                        </m:r>
                      </m:sub>
                    </m:sSub>
                  </m:oMath>
                </a14:m>
                <a:endParaRPr lang="en-US" altLang="zh-CN" sz="3600" dirty="0"/>
              </a:p>
            </p:txBody>
          </p:sp>
        </mc:Choice>
        <mc:Fallback>
          <p:sp>
            <p:nvSpPr>
              <p:cNvPr id="3" name="内容占位符 2">
                <a:extLst>
                  <a:ext uri="{FF2B5EF4-FFF2-40B4-BE49-F238E27FC236}">
                    <a16:creationId xmlns:a16="http://schemas.microsoft.com/office/drawing/2014/main" id="{D5CA0B47-4EBF-47BD-962C-60933ABC01D1}"/>
                  </a:ext>
                </a:extLst>
              </p:cNvPr>
              <p:cNvSpPr>
                <a:spLocks noGrp="1" noRot="1" noChangeAspect="1" noMove="1" noResize="1" noEditPoints="1" noAdjustHandles="1" noChangeArrowheads="1" noChangeShapeType="1" noTextEdit="1"/>
              </p:cNvSpPr>
              <p:nvPr>
                <p:ph idx="1"/>
              </p:nvPr>
            </p:nvSpPr>
            <p:spPr>
              <a:xfrm>
                <a:off x="4726379" y="803186"/>
                <a:ext cx="6947065" cy="5248622"/>
              </a:xfrm>
              <a:blipFill>
                <a:blip r:embed="rId2"/>
                <a:stretch>
                  <a:fillRect l="-2807" r="-9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75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DEED5-67C5-418F-8CE4-D78A27795840}"/>
              </a:ext>
            </a:extLst>
          </p:cNvPr>
          <p:cNvSpPr>
            <a:spLocks noGrp="1"/>
          </p:cNvSpPr>
          <p:nvPr>
            <p:ph type="title"/>
          </p:nvPr>
        </p:nvSpPr>
        <p:spPr/>
        <p:txBody>
          <a:bodyPr/>
          <a:lstStyle/>
          <a:p>
            <a:r>
              <a:rPr lang="zh-CN" altLang="en-US" dirty="0"/>
              <a:t>简单介绍一下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76DA4B1-A03D-40EC-A92A-B7EAB9F580A3}"/>
                  </a:ext>
                </a:extLst>
              </p:cNvPr>
              <p:cNvSpPr>
                <a:spLocks noGrp="1"/>
              </p:cNvSpPr>
              <p:nvPr>
                <p:ph idx="1"/>
              </p:nvPr>
            </p:nvSpPr>
            <p:spPr/>
            <p:txBody>
              <a:bodyPr>
                <a:normAutofit/>
              </a:bodyPr>
              <a:lstStyle/>
              <a:p>
                <a:r>
                  <a:rPr lang="zh-CN" altLang="en-US" sz="3200" dirty="0"/>
                  <a:t>多重背包，</a:t>
                </a:r>
                <a:r>
                  <a:rPr lang="en-US" altLang="zh-CN" sz="3200" dirty="0"/>
                  <a:t>n</a:t>
                </a:r>
                <a:r>
                  <a:rPr lang="zh-CN" altLang="en-US" sz="3200" dirty="0"/>
                  <a:t>种物品，第</a:t>
                </a:r>
                <a:r>
                  <a:rPr lang="en-US" altLang="zh-CN" sz="3200" dirty="0" err="1"/>
                  <a:t>i</a:t>
                </a:r>
                <a:r>
                  <a:rPr lang="zh-CN" altLang="en-US" sz="3200" dirty="0"/>
                  <a:t>种有</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𝑎</m:t>
                        </m:r>
                      </m:e>
                      <m:sub>
                        <m:r>
                          <a:rPr lang="en-US" altLang="zh-CN" sz="3200" i="1">
                            <a:latin typeface="Cambria Math" panose="02040503050406030204" pitchFamily="18" charset="0"/>
                          </a:rPr>
                          <m:t>𝑖</m:t>
                        </m:r>
                      </m:sub>
                    </m:sSub>
                  </m:oMath>
                </a14:m>
                <a:r>
                  <a:rPr lang="zh-CN" altLang="en-US" sz="3200" dirty="0"/>
                  <a:t>个，价值</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𝑣</m:t>
                        </m:r>
                      </m:e>
                      <m:sub>
                        <m:r>
                          <a:rPr lang="en-US" altLang="zh-CN" sz="3200" i="1">
                            <a:latin typeface="Cambria Math" panose="02040503050406030204" pitchFamily="18" charset="0"/>
                          </a:rPr>
                          <m:t>𝑖</m:t>
                        </m:r>
                      </m:sub>
                    </m:sSub>
                    <m:r>
                      <a:rPr lang="zh-CN" altLang="en-US" sz="3200" i="1">
                        <a:latin typeface="Cambria Math" panose="02040503050406030204" pitchFamily="18" charset="0"/>
                      </a:rPr>
                      <m:t>，</m:t>
                    </m:r>
                    <m:r>
                      <m:rPr>
                        <m:nor/>
                      </m:rPr>
                      <a:rPr lang="zh-CN" altLang="en-US" sz="3200" dirty="0"/>
                      <m:t>大小</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Sub>
                  </m:oMath>
                </a14:m>
                <a:endParaRPr lang="en-US" altLang="zh-CN" sz="3200" dirty="0"/>
              </a:p>
            </p:txBody>
          </p:sp>
        </mc:Choice>
        <mc:Fallback>
          <p:sp>
            <p:nvSpPr>
              <p:cNvPr id="3" name="内容占位符 2">
                <a:extLst>
                  <a:ext uri="{FF2B5EF4-FFF2-40B4-BE49-F238E27FC236}">
                    <a16:creationId xmlns:a16="http://schemas.microsoft.com/office/drawing/2014/main" id="{376DA4B1-A03D-40EC-A92A-B7EAB9F580A3}"/>
                  </a:ext>
                </a:extLst>
              </p:cNvPr>
              <p:cNvSpPr>
                <a:spLocks noGrp="1" noRot="1" noChangeAspect="1" noMove="1" noResize="1" noEditPoints="1" noAdjustHandles="1" noChangeArrowheads="1" noChangeShapeType="1" noTextEdit="1"/>
              </p:cNvSpPr>
              <p:nvPr>
                <p:ph idx="1"/>
              </p:nvPr>
            </p:nvSpPr>
            <p:spPr>
              <a:blipFill>
                <a:blip r:embed="rId2"/>
                <a:stretch>
                  <a:fillRect l="-2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595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A1BA2-7460-45A7-AD7D-8404FFD19088}"/>
              </a:ext>
            </a:extLst>
          </p:cNvPr>
          <p:cNvSpPr>
            <a:spLocks noGrp="1"/>
          </p:cNvSpPr>
          <p:nvPr>
            <p:ph type="title"/>
          </p:nvPr>
        </p:nvSpPr>
        <p:spPr/>
        <p:txBody>
          <a:bodyPr/>
          <a:lstStyle/>
          <a:p>
            <a:r>
              <a:rPr lang="zh-CN" altLang="en-US" dirty="0"/>
              <a:t>简单介绍一下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4671365-6147-471C-B05F-581B5173D7B8}"/>
                  </a:ext>
                </a:extLst>
              </p:cNvPr>
              <p:cNvSpPr>
                <a:spLocks noGrp="1"/>
              </p:cNvSpPr>
              <p:nvPr>
                <p:ph idx="1"/>
              </p:nvPr>
            </p:nvSpPr>
            <p:spPr/>
            <p:txBody>
              <a:bodyPr>
                <a:normAutofit/>
              </a:bodyPr>
              <a:lstStyle/>
              <a:p>
                <a:r>
                  <a:rPr lang="zh-CN" altLang="en-US" sz="3200" dirty="0"/>
                  <a:t>完全背包，</a:t>
                </a:r>
                <a:r>
                  <a:rPr lang="en-US" altLang="zh-CN" sz="3200" dirty="0"/>
                  <a:t>n</a:t>
                </a:r>
                <a:r>
                  <a:rPr lang="zh-CN" altLang="en-US" sz="3200" dirty="0"/>
                  <a:t>种物品，每种都有无限个，价值</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𝑣</m:t>
                        </m:r>
                      </m:e>
                      <m:sub>
                        <m:r>
                          <a:rPr lang="en-US" altLang="zh-CN" sz="3200" i="1">
                            <a:latin typeface="Cambria Math" panose="02040503050406030204" pitchFamily="18" charset="0"/>
                          </a:rPr>
                          <m:t>𝑖</m:t>
                        </m:r>
                      </m:sub>
                    </m:sSub>
                    <m:r>
                      <a:rPr lang="zh-CN" altLang="en-US" sz="3200" i="1">
                        <a:latin typeface="Cambria Math" panose="02040503050406030204" pitchFamily="18" charset="0"/>
                      </a:rPr>
                      <m:t>，</m:t>
                    </m:r>
                    <m:r>
                      <m:rPr>
                        <m:nor/>
                      </m:rPr>
                      <a:rPr lang="zh-CN" altLang="en-US" sz="3200" dirty="0"/>
                      <m:t>大小</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𝑖</m:t>
                        </m:r>
                      </m:sub>
                    </m:sSub>
                  </m:oMath>
                </a14:m>
                <a:endParaRPr lang="en-US" altLang="zh-CN" sz="3200" dirty="0"/>
              </a:p>
            </p:txBody>
          </p:sp>
        </mc:Choice>
        <mc:Fallback>
          <p:sp>
            <p:nvSpPr>
              <p:cNvPr id="3" name="内容占位符 2">
                <a:extLst>
                  <a:ext uri="{FF2B5EF4-FFF2-40B4-BE49-F238E27FC236}">
                    <a16:creationId xmlns:a16="http://schemas.microsoft.com/office/drawing/2014/main" id="{F4671365-6147-471C-B05F-581B5173D7B8}"/>
                  </a:ext>
                </a:extLst>
              </p:cNvPr>
              <p:cNvSpPr>
                <a:spLocks noGrp="1" noRot="1" noChangeAspect="1" noMove="1" noResize="1" noEditPoints="1" noAdjustHandles="1" noChangeArrowheads="1" noChangeShapeType="1" noTextEdit="1"/>
              </p:cNvSpPr>
              <p:nvPr>
                <p:ph idx="1"/>
              </p:nvPr>
            </p:nvSpPr>
            <p:spPr>
              <a:blipFill>
                <a:blip r:embed="rId2"/>
                <a:stretch>
                  <a:fillRect l="-2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226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98D61-5303-4A7A-A8F2-BA9DF1D9FC9F}"/>
              </a:ext>
            </a:extLst>
          </p:cNvPr>
          <p:cNvSpPr>
            <a:spLocks noGrp="1"/>
          </p:cNvSpPr>
          <p:nvPr>
            <p:ph type="title"/>
          </p:nvPr>
        </p:nvSpPr>
        <p:spPr/>
        <p:txBody>
          <a:bodyPr/>
          <a:lstStyle/>
          <a:p>
            <a:r>
              <a:rPr lang="zh-CN" altLang="en-US" dirty="0"/>
              <a:t>简单介绍一下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46ED01C-2780-44D9-9A08-0DB95CC5C498}"/>
                  </a:ext>
                </a:extLst>
              </p:cNvPr>
              <p:cNvSpPr>
                <a:spLocks noGrp="1"/>
              </p:cNvSpPr>
              <p:nvPr>
                <p:ph idx="1"/>
              </p:nvPr>
            </p:nvSpPr>
            <p:spPr/>
            <p:txBody>
              <a:bodyPr>
                <a:normAutofit/>
              </a:bodyPr>
              <a:lstStyle/>
              <a:p>
                <a:r>
                  <a:rPr lang="zh-CN" altLang="en-US" sz="2800" dirty="0"/>
                  <a:t>物品可连续分割背包，</a:t>
                </a:r>
                <a:r>
                  <a:rPr lang="en-US" altLang="zh-CN" sz="2800" dirty="0"/>
                  <a:t>n</a:t>
                </a:r>
                <a:r>
                  <a:rPr lang="zh-CN" altLang="en-US" sz="2800" dirty="0"/>
                  <a:t>种物品，每种物品有</a:t>
                </a:r>
                <a14:m>
                  <m:oMath xmlns:m="http://schemas.openxmlformats.org/officeDocument/2006/math">
                    <m:sSub>
                      <m:sSubPr>
                        <m:ctrlPr>
                          <a:rPr lang="en-US" altLang="zh-CN" sz="2800" i="1" dirty="0">
                            <a:latin typeface="Cambria Math" panose="02040503050406030204" pitchFamily="18" charset="0"/>
                          </a:rPr>
                        </m:ctrlPr>
                      </m:sSubPr>
                      <m:e>
                        <m:r>
                          <m:rPr>
                            <m:sty m:val="p"/>
                          </m:rPr>
                          <a:rPr lang="en-US" altLang="zh-CN" sz="2800" i="1" dirty="0">
                            <a:latin typeface="Cambria Math" panose="02040503050406030204" pitchFamily="18" charset="0"/>
                          </a:rPr>
                          <m:t>a</m:t>
                        </m:r>
                      </m:e>
                      <m:sub>
                        <m:r>
                          <a:rPr lang="en-US" altLang="zh-CN" sz="2800" i="1" dirty="0">
                            <a:latin typeface="Cambria Math" panose="02040503050406030204" pitchFamily="18" charset="0"/>
                          </a:rPr>
                          <m:t>𝑖</m:t>
                        </m:r>
                      </m:sub>
                    </m:sSub>
                  </m:oMath>
                </a14:m>
                <a:r>
                  <a:rPr lang="zh-CN" altLang="en-US" sz="2800" dirty="0"/>
                  <a:t>个单位，物品可以连续分割，每个单位物品具有价值</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𝑖</m:t>
                        </m:r>
                      </m:sub>
                    </m:sSub>
                  </m:oMath>
                </a14:m>
                <a:r>
                  <a:rPr lang="en-US" altLang="zh-CN" sz="2800" dirty="0"/>
                  <a:t> </a:t>
                </a:r>
                <a14:m>
                  <m:oMath xmlns:m="http://schemas.openxmlformats.org/officeDocument/2006/math">
                    <m:r>
                      <a:rPr lang="zh-CN" altLang="en-US" sz="2800" i="1">
                        <a:latin typeface="Cambria Math" panose="02040503050406030204" pitchFamily="18" charset="0"/>
                      </a:rPr>
                      <m:t>，</m:t>
                    </m:r>
                  </m:oMath>
                </a14:m>
                <a:r>
                  <a:rPr lang="zh-CN" altLang="en-US" sz="2800" dirty="0"/>
                  <a:t>大小</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sub>
                    </m:sSub>
                  </m:oMath>
                </a14:m>
                <a:endParaRPr lang="en-US" altLang="zh-CN" sz="2800" dirty="0"/>
              </a:p>
            </p:txBody>
          </p:sp>
        </mc:Choice>
        <mc:Fallback>
          <p:sp>
            <p:nvSpPr>
              <p:cNvPr id="3" name="内容占位符 2">
                <a:extLst>
                  <a:ext uri="{FF2B5EF4-FFF2-40B4-BE49-F238E27FC236}">
                    <a16:creationId xmlns:a16="http://schemas.microsoft.com/office/drawing/2014/main" id="{746ED01C-2780-44D9-9A08-0DB95CC5C498}"/>
                  </a:ext>
                </a:extLst>
              </p:cNvPr>
              <p:cNvSpPr>
                <a:spLocks noGrp="1" noRot="1" noChangeAspect="1" noMove="1" noResize="1" noEditPoints="1" noAdjustHandles="1" noChangeArrowheads="1" noChangeShapeType="1" noTextEdit="1"/>
              </p:cNvSpPr>
              <p:nvPr>
                <p:ph idx="1"/>
              </p:nvPr>
            </p:nvSpPr>
            <p:spPr>
              <a:blipFill>
                <a:blip r:embed="rId2"/>
                <a:stretch>
                  <a:fillRect l="-2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414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50AE1-1597-4E97-B22C-A2075FA78548}"/>
              </a:ext>
            </a:extLst>
          </p:cNvPr>
          <p:cNvSpPr>
            <a:spLocks noGrp="1"/>
          </p:cNvSpPr>
          <p:nvPr>
            <p:ph type="title"/>
          </p:nvPr>
        </p:nvSpPr>
        <p:spPr/>
        <p:txBody>
          <a:bodyPr/>
          <a:lstStyle/>
          <a:p>
            <a:r>
              <a:rPr lang="zh-CN" altLang="en-US" dirty="0"/>
              <a:t>我们的目的</a:t>
            </a:r>
          </a:p>
        </p:txBody>
      </p:sp>
      <p:sp>
        <p:nvSpPr>
          <p:cNvPr id="3" name="内容占位符 2">
            <a:extLst>
              <a:ext uri="{FF2B5EF4-FFF2-40B4-BE49-F238E27FC236}">
                <a16:creationId xmlns:a16="http://schemas.microsoft.com/office/drawing/2014/main" id="{22096EE0-01D9-48BE-971F-B8A9411739C5}"/>
              </a:ext>
            </a:extLst>
          </p:cNvPr>
          <p:cNvSpPr>
            <a:spLocks noGrp="1"/>
          </p:cNvSpPr>
          <p:nvPr>
            <p:ph idx="1"/>
          </p:nvPr>
        </p:nvSpPr>
        <p:spPr/>
        <p:txBody>
          <a:bodyPr>
            <a:normAutofit/>
          </a:bodyPr>
          <a:lstStyle/>
          <a:p>
            <a:r>
              <a:rPr lang="zh-CN" altLang="en-US" sz="2800" dirty="0"/>
              <a:t>在总大小不超过</a:t>
            </a:r>
            <a:r>
              <a:rPr lang="en-US" altLang="zh-CN" sz="2800" dirty="0"/>
              <a:t>v</a:t>
            </a:r>
            <a:r>
              <a:rPr lang="zh-CN" altLang="en-US" sz="2800" dirty="0"/>
              <a:t>的条件下，最大化总价值</a:t>
            </a:r>
            <a:endParaRPr lang="en-US" altLang="zh-CN" sz="2800" dirty="0"/>
          </a:p>
        </p:txBody>
      </p:sp>
    </p:spTree>
    <p:extLst>
      <p:ext uri="{BB962C8B-B14F-4D97-AF65-F5344CB8AC3E}">
        <p14:creationId xmlns:p14="http://schemas.microsoft.com/office/powerpoint/2010/main" val="25175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DAE5F-C27A-46F5-ACC9-C721648127ED}"/>
              </a:ext>
            </a:extLst>
          </p:cNvPr>
          <p:cNvSpPr>
            <a:spLocks noGrp="1"/>
          </p:cNvSpPr>
          <p:nvPr>
            <p:ph type="title"/>
          </p:nvPr>
        </p:nvSpPr>
        <p:spPr/>
        <p:txBody>
          <a:bodyPr/>
          <a:lstStyle/>
          <a:p>
            <a:r>
              <a:rPr lang="zh-CN" altLang="en-US" dirty="0"/>
              <a:t>算法种类</a:t>
            </a:r>
          </a:p>
        </p:txBody>
      </p:sp>
      <p:sp>
        <p:nvSpPr>
          <p:cNvPr id="3" name="内容占位符 2">
            <a:extLst>
              <a:ext uri="{FF2B5EF4-FFF2-40B4-BE49-F238E27FC236}">
                <a16:creationId xmlns:a16="http://schemas.microsoft.com/office/drawing/2014/main" id="{55115035-8D99-48BE-867F-D9C970FF52FB}"/>
              </a:ext>
            </a:extLst>
          </p:cNvPr>
          <p:cNvSpPr>
            <a:spLocks noGrp="1"/>
          </p:cNvSpPr>
          <p:nvPr>
            <p:ph idx="1"/>
          </p:nvPr>
        </p:nvSpPr>
        <p:spPr/>
        <p:txBody>
          <a:bodyPr>
            <a:normAutofit/>
          </a:bodyPr>
          <a:lstStyle/>
          <a:p>
            <a:r>
              <a:rPr lang="zh-CN" altLang="en-US" sz="2800" dirty="0"/>
              <a:t>回溯法暴搜</a:t>
            </a:r>
            <a:endParaRPr lang="en-US" altLang="zh-CN" sz="2800" dirty="0"/>
          </a:p>
          <a:p>
            <a:r>
              <a:rPr lang="zh-CN" altLang="en-US" sz="2800" dirty="0"/>
              <a:t>二进制枚举暴搜</a:t>
            </a:r>
            <a:endParaRPr lang="en-US" altLang="zh-CN" sz="2800" dirty="0"/>
          </a:p>
          <a:p>
            <a:r>
              <a:rPr lang="zh-CN" altLang="en-US" sz="2800" dirty="0"/>
              <a:t>动态规划</a:t>
            </a:r>
            <a:endParaRPr lang="en-US" altLang="zh-CN" sz="2800" dirty="0"/>
          </a:p>
          <a:p>
            <a:r>
              <a:rPr lang="zh-CN" altLang="en-US" sz="2800" dirty="0"/>
              <a:t>贪心法</a:t>
            </a:r>
            <a:endParaRPr lang="en-US" altLang="zh-CN" sz="2800" dirty="0"/>
          </a:p>
        </p:txBody>
      </p:sp>
    </p:spTree>
    <p:extLst>
      <p:ext uri="{BB962C8B-B14F-4D97-AF65-F5344CB8AC3E}">
        <p14:creationId xmlns:p14="http://schemas.microsoft.com/office/powerpoint/2010/main" val="264407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58032FC-4CA2-4204-9E98-322B204EEBE5}"/>
              </a:ext>
            </a:extLst>
          </p:cNvPr>
          <p:cNvSpPr txBox="1">
            <a:spLocks/>
          </p:cNvSpPr>
          <p:nvPr/>
        </p:nvSpPr>
        <p:spPr>
          <a:xfrm>
            <a:off x="2012221" y="553197"/>
            <a:ext cx="6281873" cy="5248622"/>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en-US" altLang="zh-CN" dirty="0"/>
              <a:t>0-1</a:t>
            </a:r>
            <a:r>
              <a:rPr lang="zh-CN" altLang="en-US" dirty="0"/>
              <a:t>背包</a:t>
            </a:r>
            <a:endParaRPr lang="en-US" altLang="zh-CN" dirty="0"/>
          </a:p>
          <a:p>
            <a:r>
              <a:rPr lang="zh-CN" altLang="en-US" dirty="0"/>
              <a:t>多重背包</a:t>
            </a:r>
            <a:endParaRPr lang="en-US" altLang="zh-CN" dirty="0"/>
          </a:p>
          <a:p>
            <a:r>
              <a:rPr lang="zh-CN" altLang="en-US" dirty="0"/>
              <a:t>完全背包</a:t>
            </a:r>
            <a:endParaRPr lang="en-US" altLang="zh-CN" dirty="0"/>
          </a:p>
          <a:p>
            <a:r>
              <a:rPr lang="zh-CN" altLang="en-US" dirty="0"/>
              <a:t>物品可连续分割的背包问题</a:t>
            </a:r>
          </a:p>
        </p:txBody>
      </p:sp>
      <p:sp>
        <p:nvSpPr>
          <p:cNvPr id="6" name="内容占位符 2">
            <a:extLst>
              <a:ext uri="{FF2B5EF4-FFF2-40B4-BE49-F238E27FC236}">
                <a16:creationId xmlns:a16="http://schemas.microsoft.com/office/drawing/2014/main" id="{D2A0BDEB-49A9-4B97-A692-0297BF0A74CD}"/>
              </a:ext>
            </a:extLst>
          </p:cNvPr>
          <p:cNvSpPr txBox="1">
            <a:spLocks/>
          </p:cNvSpPr>
          <p:nvPr/>
        </p:nvSpPr>
        <p:spPr>
          <a:xfrm>
            <a:off x="7632156" y="804689"/>
            <a:ext cx="6281873" cy="5248622"/>
          </a:xfrm>
          <a:prstGeom prst="rect">
            <a:avLst/>
          </a:prstGeom>
        </p:spPr>
        <p:txBody>
          <a:bodyPr anchor="ctr" anchorCtr="0"/>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zh-CN" altLang="en-US" dirty="0"/>
              <a:t>回溯法暴搜</a:t>
            </a:r>
            <a:endParaRPr lang="en-US" altLang="zh-CN" dirty="0"/>
          </a:p>
          <a:p>
            <a:r>
              <a:rPr lang="zh-CN" altLang="en-US" dirty="0"/>
              <a:t>二进制枚举暴搜</a:t>
            </a:r>
            <a:endParaRPr lang="en-US" altLang="zh-CN" dirty="0"/>
          </a:p>
          <a:p>
            <a:r>
              <a:rPr lang="zh-CN" altLang="en-US" dirty="0"/>
              <a:t>动态规划</a:t>
            </a:r>
            <a:endParaRPr lang="en-US" altLang="zh-CN" dirty="0"/>
          </a:p>
          <a:p>
            <a:r>
              <a:rPr lang="zh-CN" altLang="en-US" dirty="0"/>
              <a:t>贪心法</a:t>
            </a:r>
            <a:endParaRPr lang="en-US" altLang="zh-CN" dirty="0"/>
          </a:p>
          <a:p>
            <a:endParaRPr lang="zh-CN" altLang="en-US" dirty="0"/>
          </a:p>
        </p:txBody>
      </p:sp>
      <p:cxnSp>
        <p:nvCxnSpPr>
          <p:cNvPr id="9" name="直接连接符 8">
            <a:extLst>
              <a:ext uri="{FF2B5EF4-FFF2-40B4-BE49-F238E27FC236}">
                <a16:creationId xmlns:a16="http://schemas.microsoft.com/office/drawing/2014/main" id="{B5C05390-2530-4301-A225-6AC8955F9B7A}"/>
              </a:ext>
            </a:extLst>
          </p:cNvPr>
          <p:cNvCxnSpPr/>
          <p:nvPr/>
        </p:nvCxnSpPr>
        <p:spPr>
          <a:xfrm>
            <a:off x="5646944" y="2603597"/>
            <a:ext cx="1270388" cy="1270388"/>
          </a:xfrm>
          <a:prstGeom prst="line">
            <a:avLst/>
          </a:prstGeom>
          <a:ln w="155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1335B5C-B80A-4F42-87DE-6C7A776E021A}"/>
              </a:ext>
            </a:extLst>
          </p:cNvPr>
          <p:cNvCxnSpPr>
            <a:cxnSpLocks/>
          </p:cNvCxnSpPr>
          <p:nvPr/>
        </p:nvCxnSpPr>
        <p:spPr>
          <a:xfrm flipV="1">
            <a:off x="5632984" y="2596617"/>
            <a:ext cx="1270388" cy="1270388"/>
          </a:xfrm>
          <a:prstGeom prst="line">
            <a:avLst/>
          </a:prstGeom>
          <a:ln w="155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213740"/>
      </p:ext>
    </p:extLst>
  </p:cSld>
  <p:clrMapOvr>
    <a:masterClrMapping/>
  </p:clrMapOvr>
</p:sld>
</file>

<file path=ppt/theme/theme1.xml><?xml version="1.0" encoding="utf-8"?>
<a:theme xmlns:a="http://schemas.openxmlformats.org/drawingml/2006/main" name="地图集">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TM16401371[[fn=图集]]</Template>
  <TotalTime>128</TotalTime>
  <Words>1434</Words>
  <Application>Microsoft Office PowerPoint</Application>
  <PresentationFormat>宽屏</PresentationFormat>
  <Paragraphs>103</Paragraphs>
  <Slides>24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宋体</vt:lpstr>
      <vt:lpstr>Calibri Light</vt:lpstr>
      <vt:lpstr>Cambria Math</vt:lpstr>
      <vt:lpstr>Rockwell</vt:lpstr>
      <vt:lpstr>Wingdings</vt:lpstr>
      <vt:lpstr>地图集</vt:lpstr>
      <vt:lpstr>（一部分）背包问题与（一部分）解决算法 的 排列组合</vt:lpstr>
      <vt:lpstr>常见背包问题种类</vt:lpstr>
      <vt:lpstr>简单介绍一下</vt:lpstr>
      <vt:lpstr>简单介绍一下</vt:lpstr>
      <vt:lpstr>简单介绍一下</vt:lpstr>
      <vt:lpstr>简单介绍一下</vt:lpstr>
      <vt:lpstr>我们的目的</vt:lpstr>
      <vt:lpstr>算法种类</vt:lpstr>
      <vt:lpstr>PowerPoint 演示文稿</vt:lpstr>
      <vt:lpstr>0-1背包×回溯法暴搜</vt:lpstr>
      <vt:lpstr>0-1背包×回溯法暴搜</vt:lpstr>
      <vt:lpstr>0-1背包×回溯法暴搜</vt:lpstr>
      <vt:lpstr>0-1背包×回溯法暴搜</vt:lpstr>
      <vt:lpstr>0-1背包×二进制枚举暴搜</vt:lpstr>
      <vt:lpstr>0-1背包×动态规划</vt:lpstr>
      <vt:lpstr>0-1背包×贪心法</vt:lpstr>
      <vt:lpstr>多重背包×回溯法</vt:lpstr>
      <vt:lpstr>多重背包×二进制枚举</vt:lpstr>
      <vt:lpstr>多重背包×动态规划</vt:lpstr>
      <vt:lpstr>多重背包×动态规划</vt:lpstr>
      <vt:lpstr>完全背包→多重背包</vt:lpstr>
      <vt:lpstr>直接对完全背包做dp</vt:lpstr>
      <vt:lpstr>物品可连续分割背包问题</vt:lpstr>
      <vt:lpstr>物品可连续分割背包问题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褚 逸豪</dc:creator>
  <cp:lastModifiedBy>褚 逸豪</cp:lastModifiedBy>
  <cp:revision>20</cp:revision>
  <dcterms:created xsi:type="dcterms:W3CDTF">2019-05-11T12:59:42Z</dcterms:created>
  <dcterms:modified xsi:type="dcterms:W3CDTF">2019-05-15T02:40:31Z</dcterms:modified>
</cp:coreProperties>
</file>