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6" r:id="rId5"/>
    <p:sldId id="259" r:id="rId6"/>
    <p:sldId id="265" r:id="rId7"/>
    <p:sldId id="264"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9" autoAdjust="0"/>
    <p:restoredTop sz="76636" autoAdjust="0"/>
  </p:normalViewPr>
  <p:slideViewPr>
    <p:cSldViewPr snapToGrid="0">
      <p:cViewPr varScale="1">
        <p:scale>
          <a:sx n="78" d="100"/>
          <a:sy n="78" d="100"/>
        </p:scale>
        <p:origin x="993"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A1331A-377E-43C6-8460-DF643E03BA0B}" type="doc">
      <dgm:prSet loTypeId="urn:microsoft.com/office/officeart/2018/2/layout/IconCircle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9CFB96C3-3B1F-4841-AFDA-C7863A285A20}">
      <dgm:prSet/>
      <dgm:spPr/>
      <dgm:t>
        <a:bodyPr/>
        <a:lstStyle/>
        <a:p>
          <a:pPr>
            <a:lnSpc>
              <a:spcPct val="100000"/>
            </a:lnSpc>
          </a:pPr>
          <a:r>
            <a:rPr lang="en-US"/>
            <a:t>Supermarket is offering a new line of organic products</a:t>
          </a:r>
        </a:p>
      </dgm:t>
    </dgm:pt>
    <dgm:pt modelId="{39A8D370-37F5-4C44-9A7A-F6C4428D7761}" type="parTrans" cxnId="{DD91D476-8DB1-4D36-AE6F-088A94C60BB7}">
      <dgm:prSet/>
      <dgm:spPr/>
      <dgm:t>
        <a:bodyPr/>
        <a:lstStyle/>
        <a:p>
          <a:endParaRPr lang="en-US"/>
        </a:p>
      </dgm:t>
    </dgm:pt>
    <dgm:pt modelId="{8E4F4A03-5F1A-4D93-AA46-7C4E766E7BC4}" type="sibTrans" cxnId="{DD91D476-8DB1-4D36-AE6F-088A94C60BB7}">
      <dgm:prSet/>
      <dgm:spPr/>
      <dgm:t>
        <a:bodyPr/>
        <a:lstStyle/>
        <a:p>
          <a:pPr>
            <a:lnSpc>
              <a:spcPct val="100000"/>
            </a:lnSpc>
          </a:pPr>
          <a:endParaRPr lang="en-US"/>
        </a:p>
      </dgm:t>
    </dgm:pt>
    <dgm:pt modelId="{4F79CC18-E1F0-44C2-9FD6-5E8626664E99}">
      <dgm:prSet/>
      <dgm:spPr/>
      <dgm:t>
        <a:bodyPr/>
        <a:lstStyle/>
        <a:p>
          <a:pPr>
            <a:lnSpc>
              <a:spcPct val="100000"/>
            </a:lnSpc>
          </a:pPr>
          <a:r>
            <a:rPr lang="en-US"/>
            <a:t>Identifying key customer segments and increase the sales of organic products</a:t>
          </a:r>
        </a:p>
      </dgm:t>
    </dgm:pt>
    <dgm:pt modelId="{2E053585-E6D8-4878-8E0B-1E6B4A3B49BA}" type="parTrans" cxnId="{C05D4245-3F94-44F9-AD20-40A8EF622159}">
      <dgm:prSet/>
      <dgm:spPr/>
      <dgm:t>
        <a:bodyPr/>
        <a:lstStyle/>
        <a:p>
          <a:endParaRPr lang="en-US"/>
        </a:p>
      </dgm:t>
    </dgm:pt>
    <dgm:pt modelId="{468464F3-ADE0-41AD-92A0-0F482F8F676B}" type="sibTrans" cxnId="{C05D4245-3F94-44F9-AD20-40A8EF622159}">
      <dgm:prSet/>
      <dgm:spPr/>
      <dgm:t>
        <a:bodyPr/>
        <a:lstStyle/>
        <a:p>
          <a:pPr>
            <a:lnSpc>
              <a:spcPct val="100000"/>
            </a:lnSpc>
          </a:pPr>
          <a:endParaRPr lang="en-US"/>
        </a:p>
      </dgm:t>
    </dgm:pt>
    <dgm:pt modelId="{62AEA488-B432-4399-92CF-E88B1AB2C210}">
      <dgm:prSet/>
      <dgm:spPr/>
      <dgm:t>
        <a:bodyPr/>
        <a:lstStyle/>
        <a:p>
          <a:pPr>
            <a:lnSpc>
              <a:spcPct val="100000"/>
            </a:lnSpc>
          </a:pPr>
          <a:r>
            <a:rPr lang="en-US"/>
            <a:t>Organics data set contain 13 variables and over 22,000 observations</a:t>
          </a:r>
        </a:p>
      </dgm:t>
    </dgm:pt>
    <dgm:pt modelId="{B0E717F1-7A51-4BA0-81AE-688D456F9B75}" type="parTrans" cxnId="{A6565403-BD8C-4942-8553-600D6474933B}">
      <dgm:prSet/>
      <dgm:spPr/>
      <dgm:t>
        <a:bodyPr/>
        <a:lstStyle/>
        <a:p>
          <a:endParaRPr lang="en-US"/>
        </a:p>
      </dgm:t>
    </dgm:pt>
    <dgm:pt modelId="{00CFBDE2-B78E-4380-9997-C03F6C03405A}" type="sibTrans" cxnId="{A6565403-BD8C-4942-8553-600D6474933B}">
      <dgm:prSet/>
      <dgm:spPr/>
      <dgm:t>
        <a:bodyPr/>
        <a:lstStyle/>
        <a:p>
          <a:endParaRPr lang="en-US"/>
        </a:p>
      </dgm:t>
    </dgm:pt>
    <dgm:pt modelId="{1E99B203-4AB8-4491-B089-BF3384451609}" type="pres">
      <dgm:prSet presAssocID="{3AA1331A-377E-43C6-8460-DF643E03BA0B}" presName="root" presStyleCnt="0">
        <dgm:presLayoutVars>
          <dgm:dir/>
          <dgm:resizeHandles val="exact"/>
        </dgm:presLayoutVars>
      </dgm:prSet>
      <dgm:spPr/>
    </dgm:pt>
    <dgm:pt modelId="{D2D2ABDB-72CF-4F60-BC09-A01FF65D2786}" type="pres">
      <dgm:prSet presAssocID="{3AA1331A-377E-43C6-8460-DF643E03BA0B}" presName="container" presStyleCnt="0">
        <dgm:presLayoutVars>
          <dgm:dir/>
          <dgm:resizeHandles val="exact"/>
        </dgm:presLayoutVars>
      </dgm:prSet>
      <dgm:spPr/>
    </dgm:pt>
    <dgm:pt modelId="{9B3E3428-155C-4656-8272-6A200466CF94}" type="pres">
      <dgm:prSet presAssocID="{9CFB96C3-3B1F-4841-AFDA-C7863A285A20}" presName="compNode" presStyleCnt="0"/>
      <dgm:spPr/>
    </dgm:pt>
    <dgm:pt modelId="{5012FED3-1FE8-4478-A97D-4B0C3A1FBA77}" type="pres">
      <dgm:prSet presAssocID="{9CFB96C3-3B1F-4841-AFDA-C7863A285A20}" presName="iconBgRect" presStyleLbl="bgShp" presStyleIdx="0" presStyleCnt="3"/>
      <dgm:spPr/>
    </dgm:pt>
    <dgm:pt modelId="{79F88C0C-1FDF-41DE-9B1F-9E03548F4924}" type="pres">
      <dgm:prSet presAssocID="{9CFB96C3-3B1F-4841-AFDA-C7863A285A2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opping cart"/>
        </a:ext>
      </dgm:extLst>
    </dgm:pt>
    <dgm:pt modelId="{79165926-3410-4715-B22D-CDA1D886694D}" type="pres">
      <dgm:prSet presAssocID="{9CFB96C3-3B1F-4841-AFDA-C7863A285A20}" presName="spaceRect" presStyleCnt="0"/>
      <dgm:spPr/>
    </dgm:pt>
    <dgm:pt modelId="{E6F79D5F-8F4F-46AD-8501-6D7707F5FD22}" type="pres">
      <dgm:prSet presAssocID="{9CFB96C3-3B1F-4841-AFDA-C7863A285A20}" presName="textRect" presStyleLbl="revTx" presStyleIdx="0" presStyleCnt="3">
        <dgm:presLayoutVars>
          <dgm:chMax val="1"/>
          <dgm:chPref val="1"/>
        </dgm:presLayoutVars>
      </dgm:prSet>
      <dgm:spPr/>
    </dgm:pt>
    <dgm:pt modelId="{A0E6EA52-0ADD-45C4-80B0-2AD28CE45951}" type="pres">
      <dgm:prSet presAssocID="{8E4F4A03-5F1A-4D93-AA46-7C4E766E7BC4}" presName="sibTrans" presStyleLbl="sibTrans2D1" presStyleIdx="0" presStyleCnt="0"/>
      <dgm:spPr/>
    </dgm:pt>
    <dgm:pt modelId="{28D73D89-A144-4A68-97B6-3635C237B7A6}" type="pres">
      <dgm:prSet presAssocID="{4F79CC18-E1F0-44C2-9FD6-5E8626664E99}" presName="compNode" presStyleCnt="0"/>
      <dgm:spPr/>
    </dgm:pt>
    <dgm:pt modelId="{05D0F911-F13C-43A1-8540-AC3CD46124B5}" type="pres">
      <dgm:prSet presAssocID="{4F79CC18-E1F0-44C2-9FD6-5E8626664E99}" presName="iconBgRect" presStyleLbl="bgShp" presStyleIdx="1" presStyleCnt="3"/>
      <dgm:spPr/>
    </dgm:pt>
    <dgm:pt modelId="{271A5EE8-6C7B-43F2-902D-0C6B16AE0548}" type="pres">
      <dgm:prSet presAssocID="{4F79CC18-E1F0-44C2-9FD6-5E8626664E9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F2604268-3CFB-4DA3-93BC-E29F177147B7}" type="pres">
      <dgm:prSet presAssocID="{4F79CC18-E1F0-44C2-9FD6-5E8626664E99}" presName="spaceRect" presStyleCnt="0"/>
      <dgm:spPr/>
    </dgm:pt>
    <dgm:pt modelId="{312F661C-14CC-4E35-AC4F-46208F07C990}" type="pres">
      <dgm:prSet presAssocID="{4F79CC18-E1F0-44C2-9FD6-5E8626664E99}" presName="textRect" presStyleLbl="revTx" presStyleIdx="1" presStyleCnt="3">
        <dgm:presLayoutVars>
          <dgm:chMax val="1"/>
          <dgm:chPref val="1"/>
        </dgm:presLayoutVars>
      </dgm:prSet>
      <dgm:spPr/>
    </dgm:pt>
    <dgm:pt modelId="{D85F08EC-B8D7-4EEB-A84E-F67E94179481}" type="pres">
      <dgm:prSet presAssocID="{468464F3-ADE0-41AD-92A0-0F482F8F676B}" presName="sibTrans" presStyleLbl="sibTrans2D1" presStyleIdx="0" presStyleCnt="0"/>
      <dgm:spPr/>
    </dgm:pt>
    <dgm:pt modelId="{E9A0A0C4-C32F-495B-8C4B-2CBC35B4F13F}" type="pres">
      <dgm:prSet presAssocID="{62AEA488-B432-4399-92CF-E88B1AB2C210}" presName="compNode" presStyleCnt="0"/>
      <dgm:spPr/>
    </dgm:pt>
    <dgm:pt modelId="{B5C23561-6271-4ABC-8974-1E2538394562}" type="pres">
      <dgm:prSet presAssocID="{62AEA488-B432-4399-92CF-E88B1AB2C210}" presName="iconBgRect" presStyleLbl="bgShp" presStyleIdx="2" presStyleCnt="3"/>
      <dgm:spPr/>
    </dgm:pt>
    <dgm:pt modelId="{8AF1D141-D427-46AC-8B68-8A4E92939207}" type="pres">
      <dgm:prSet presAssocID="{62AEA488-B432-4399-92CF-E88B1AB2C21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977BF86F-2B9B-47C8-90AC-4733D353BC33}" type="pres">
      <dgm:prSet presAssocID="{62AEA488-B432-4399-92CF-E88B1AB2C210}" presName="spaceRect" presStyleCnt="0"/>
      <dgm:spPr/>
    </dgm:pt>
    <dgm:pt modelId="{C22755A5-C830-4F40-A0CC-A6F7AFD064F2}" type="pres">
      <dgm:prSet presAssocID="{62AEA488-B432-4399-92CF-E88B1AB2C210}" presName="textRect" presStyleLbl="revTx" presStyleIdx="2" presStyleCnt="3">
        <dgm:presLayoutVars>
          <dgm:chMax val="1"/>
          <dgm:chPref val="1"/>
        </dgm:presLayoutVars>
      </dgm:prSet>
      <dgm:spPr/>
    </dgm:pt>
  </dgm:ptLst>
  <dgm:cxnLst>
    <dgm:cxn modelId="{A6565403-BD8C-4942-8553-600D6474933B}" srcId="{3AA1331A-377E-43C6-8460-DF643E03BA0B}" destId="{62AEA488-B432-4399-92CF-E88B1AB2C210}" srcOrd="2" destOrd="0" parTransId="{B0E717F1-7A51-4BA0-81AE-688D456F9B75}" sibTransId="{00CFBDE2-B78E-4380-9997-C03F6C03405A}"/>
    <dgm:cxn modelId="{21D48F1C-BE34-43D5-B7BB-728A08AEBF0B}" type="presOf" srcId="{62AEA488-B432-4399-92CF-E88B1AB2C210}" destId="{C22755A5-C830-4F40-A0CC-A6F7AFD064F2}" srcOrd="0" destOrd="0" presId="urn:microsoft.com/office/officeart/2018/2/layout/IconCircleList"/>
    <dgm:cxn modelId="{3208AA1F-D9A0-4267-9668-2694D6C549DB}" type="presOf" srcId="{3AA1331A-377E-43C6-8460-DF643E03BA0B}" destId="{1E99B203-4AB8-4491-B089-BF3384451609}" srcOrd="0" destOrd="0" presId="urn:microsoft.com/office/officeart/2018/2/layout/IconCircleList"/>
    <dgm:cxn modelId="{73A1D244-2781-4F80-867B-C317754AB3DE}" type="presOf" srcId="{468464F3-ADE0-41AD-92A0-0F482F8F676B}" destId="{D85F08EC-B8D7-4EEB-A84E-F67E94179481}" srcOrd="0" destOrd="0" presId="urn:microsoft.com/office/officeart/2018/2/layout/IconCircleList"/>
    <dgm:cxn modelId="{C05D4245-3F94-44F9-AD20-40A8EF622159}" srcId="{3AA1331A-377E-43C6-8460-DF643E03BA0B}" destId="{4F79CC18-E1F0-44C2-9FD6-5E8626664E99}" srcOrd="1" destOrd="0" parTransId="{2E053585-E6D8-4878-8E0B-1E6B4A3B49BA}" sibTransId="{468464F3-ADE0-41AD-92A0-0F482F8F676B}"/>
    <dgm:cxn modelId="{DD91D476-8DB1-4D36-AE6F-088A94C60BB7}" srcId="{3AA1331A-377E-43C6-8460-DF643E03BA0B}" destId="{9CFB96C3-3B1F-4841-AFDA-C7863A285A20}" srcOrd="0" destOrd="0" parTransId="{39A8D370-37F5-4C44-9A7A-F6C4428D7761}" sibTransId="{8E4F4A03-5F1A-4D93-AA46-7C4E766E7BC4}"/>
    <dgm:cxn modelId="{A0B1017A-D131-49CA-95D7-1D80C9121A68}" type="presOf" srcId="{8E4F4A03-5F1A-4D93-AA46-7C4E766E7BC4}" destId="{A0E6EA52-0ADD-45C4-80B0-2AD28CE45951}" srcOrd="0" destOrd="0" presId="urn:microsoft.com/office/officeart/2018/2/layout/IconCircleList"/>
    <dgm:cxn modelId="{AFA89B96-9565-491B-9C95-118A008F7DD6}" type="presOf" srcId="{9CFB96C3-3B1F-4841-AFDA-C7863A285A20}" destId="{E6F79D5F-8F4F-46AD-8501-6D7707F5FD22}" srcOrd="0" destOrd="0" presId="urn:microsoft.com/office/officeart/2018/2/layout/IconCircleList"/>
    <dgm:cxn modelId="{D0FB319C-A992-47F6-8B1A-D1CBC3EE6CAC}" type="presOf" srcId="{4F79CC18-E1F0-44C2-9FD6-5E8626664E99}" destId="{312F661C-14CC-4E35-AC4F-46208F07C990}" srcOrd="0" destOrd="0" presId="urn:microsoft.com/office/officeart/2018/2/layout/IconCircleList"/>
    <dgm:cxn modelId="{21A5971D-A179-4BF0-8964-F2B068D2AA18}" type="presParOf" srcId="{1E99B203-4AB8-4491-B089-BF3384451609}" destId="{D2D2ABDB-72CF-4F60-BC09-A01FF65D2786}" srcOrd="0" destOrd="0" presId="urn:microsoft.com/office/officeart/2018/2/layout/IconCircleList"/>
    <dgm:cxn modelId="{A8F5807C-C945-4E6F-8DC6-280AF94C5CBE}" type="presParOf" srcId="{D2D2ABDB-72CF-4F60-BC09-A01FF65D2786}" destId="{9B3E3428-155C-4656-8272-6A200466CF94}" srcOrd="0" destOrd="0" presId="urn:microsoft.com/office/officeart/2018/2/layout/IconCircleList"/>
    <dgm:cxn modelId="{CC215BAC-6F16-4AF7-9136-5972DE87A0D3}" type="presParOf" srcId="{9B3E3428-155C-4656-8272-6A200466CF94}" destId="{5012FED3-1FE8-4478-A97D-4B0C3A1FBA77}" srcOrd="0" destOrd="0" presId="urn:microsoft.com/office/officeart/2018/2/layout/IconCircleList"/>
    <dgm:cxn modelId="{A339304D-9633-4FD4-B9AA-E263702EB7F7}" type="presParOf" srcId="{9B3E3428-155C-4656-8272-6A200466CF94}" destId="{79F88C0C-1FDF-41DE-9B1F-9E03548F4924}" srcOrd="1" destOrd="0" presId="urn:microsoft.com/office/officeart/2018/2/layout/IconCircleList"/>
    <dgm:cxn modelId="{C2734F05-F05A-47B6-B16E-64975E5BDC3D}" type="presParOf" srcId="{9B3E3428-155C-4656-8272-6A200466CF94}" destId="{79165926-3410-4715-B22D-CDA1D886694D}" srcOrd="2" destOrd="0" presId="urn:microsoft.com/office/officeart/2018/2/layout/IconCircleList"/>
    <dgm:cxn modelId="{7E154B62-8399-4F38-B84D-2CB457381854}" type="presParOf" srcId="{9B3E3428-155C-4656-8272-6A200466CF94}" destId="{E6F79D5F-8F4F-46AD-8501-6D7707F5FD22}" srcOrd="3" destOrd="0" presId="urn:microsoft.com/office/officeart/2018/2/layout/IconCircleList"/>
    <dgm:cxn modelId="{0322327E-1776-41D1-BF8B-ABA45D749BBE}" type="presParOf" srcId="{D2D2ABDB-72CF-4F60-BC09-A01FF65D2786}" destId="{A0E6EA52-0ADD-45C4-80B0-2AD28CE45951}" srcOrd="1" destOrd="0" presId="urn:microsoft.com/office/officeart/2018/2/layout/IconCircleList"/>
    <dgm:cxn modelId="{87729BA0-2C25-4D0C-8FC0-115773993177}" type="presParOf" srcId="{D2D2ABDB-72CF-4F60-BC09-A01FF65D2786}" destId="{28D73D89-A144-4A68-97B6-3635C237B7A6}" srcOrd="2" destOrd="0" presId="urn:microsoft.com/office/officeart/2018/2/layout/IconCircleList"/>
    <dgm:cxn modelId="{F072CE18-C5DF-4A1E-A6C7-F022CB8F077B}" type="presParOf" srcId="{28D73D89-A144-4A68-97B6-3635C237B7A6}" destId="{05D0F911-F13C-43A1-8540-AC3CD46124B5}" srcOrd="0" destOrd="0" presId="urn:microsoft.com/office/officeart/2018/2/layout/IconCircleList"/>
    <dgm:cxn modelId="{EB589997-9462-41E9-A0AA-2D3210E75E1A}" type="presParOf" srcId="{28D73D89-A144-4A68-97B6-3635C237B7A6}" destId="{271A5EE8-6C7B-43F2-902D-0C6B16AE0548}" srcOrd="1" destOrd="0" presId="urn:microsoft.com/office/officeart/2018/2/layout/IconCircleList"/>
    <dgm:cxn modelId="{B7EE0604-E12C-4815-B572-2D9562EE0C13}" type="presParOf" srcId="{28D73D89-A144-4A68-97B6-3635C237B7A6}" destId="{F2604268-3CFB-4DA3-93BC-E29F177147B7}" srcOrd="2" destOrd="0" presId="urn:microsoft.com/office/officeart/2018/2/layout/IconCircleList"/>
    <dgm:cxn modelId="{DA5C1ACC-912D-4086-AD85-79D19B561BF9}" type="presParOf" srcId="{28D73D89-A144-4A68-97B6-3635C237B7A6}" destId="{312F661C-14CC-4E35-AC4F-46208F07C990}" srcOrd="3" destOrd="0" presId="urn:microsoft.com/office/officeart/2018/2/layout/IconCircleList"/>
    <dgm:cxn modelId="{D780C50C-EFFB-4C56-8FBA-61A5C88B84A8}" type="presParOf" srcId="{D2D2ABDB-72CF-4F60-BC09-A01FF65D2786}" destId="{D85F08EC-B8D7-4EEB-A84E-F67E94179481}" srcOrd="3" destOrd="0" presId="urn:microsoft.com/office/officeart/2018/2/layout/IconCircleList"/>
    <dgm:cxn modelId="{FF28BBF4-1440-4C87-9D51-6E3E4B2FD496}" type="presParOf" srcId="{D2D2ABDB-72CF-4F60-BC09-A01FF65D2786}" destId="{E9A0A0C4-C32F-495B-8C4B-2CBC35B4F13F}" srcOrd="4" destOrd="0" presId="urn:microsoft.com/office/officeart/2018/2/layout/IconCircleList"/>
    <dgm:cxn modelId="{F1E8983C-A756-4969-AA57-45A60BCC81BE}" type="presParOf" srcId="{E9A0A0C4-C32F-495B-8C4B-2CBC35B4F13F}" destId="{B5C23561-6271-4ABC-8974-1E2538394562}" srcOrd="0" destOrd="0" presId="urn:microsoft.com/office/officeart/2018/2/layout/IconCircleList"/>
    <dgm:cxn modelId="{D16307DF-F5E8-43BA-A5E5-101CB037F842}" type="presParOf" srcId="{E9A0A0C4-C32F-495B-8C4B-2CBC35B4F13F}" destId="{8AF1D141-D427-46AC-8B68-8A4E92939207}" srcOrd="1" destOrd="0" presId="urn:microsoft.com/office/officeart/2018/2/layout/IconCircleList"/>
    <dgm:cxn modelId="{CD8323BC-AA44-415E-A9B1-740ADB4515D1}" type="presParOf" srcId="{E9A0A0C4-C32F-495B-8C4B-2CBC35B4F13F}" destId="{977BF86F-2B9B-47C8-90AC-4733D353BC33}" srcOrd="2" destOrd="0" presId="urn:microsoft.com/office/officeart/2018/2/layout/IconCircleList"/>
    <dgm:cxn modelId="{6590311C-CB1C-4A8E-8849-22F93736C416}" type="presParOf" srcId="{E9A0A0C4-C32F-495B-8C4B-2CBC35B4F13F}" destId="{C22755A5-C830-4F40-A0CC-A6F7AFD064F2}"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5805EC-F213-4817-8638-06EA25E02577}" type="doc">
      <dgm:prSet loTypeId="urn:microsoft.com/office/officeart/2016/7/layout/HorizontalActionList" loCatId="List" qsTypeId="urn:microsoft.com/office/officeart/2005/8/quickstyle/simple1" qsCatId="simple" csTypeId="urn:microsoft.com/office/officeart/2005/8/colors/colorful5" csCatId="colorful" phldr="1"/>
      <dgm:spPr/>
      <dgm:t>
        <a:bodyPr/>
        <a:lstStyle/>
        <a:p>
          <a:endParaRPr lang="en-US"/>
        </a:p>
      </dgm:t>
    </dgm:pt>
    <dgm:pt modelId="{999FBFCA-E1E0-4C01-A1E2-BF00A26D3BF3}">
      <dgm:prSet/>
      <dgm:spPr/>
      <dgm:t>
        <a:bodyPr/>
        <a:lstStyle/>
        <a:p>
          <a:r>
            <a:rPr lang="en-US"/>
            <a:t>Create</a:t>
          </a:r>
        </a:p>
      </dgm:t>
    </dgm:pt>
    <dgm:pt modelId="{F8D7BE7A-B4B2-4CC3-9897-5A3604FD6DF2}" type="parTrans" cxnId="{1E0778EE-5CCD-48C8-A034-74C199008A11}">
      <dgm:prSet/>
      <dgm:spPr/>
      <dgm:t>
        <a:bodyPr/>
        <a:lstStyle/>
        <a:p>
          <a:endParaRPr lang="en-US"/>
        </a:p>
      </dgm:t>
    </dgm:pt>
    <dgm:pt modelId="{93E0B9C9-AFBB-4501-92E9-B6CFD4455D48}" type="sibTrans" cxnId="{1E0778EE-5CCD-48C8-A034-74C199008A11}">
      <dgm:prSet/>
      <dgm:spPr/>
      <dgm:t>
        <a:bodyPr/>
        <a:lstStyle/>
        <a:p>
          <a:endParaRPr lang="en-US"/>
        </a:p>
      </dgm:t>
    </dgm:pt>
    <dgm:pt modelId="{6EC415F0-4333-4AD4-B1F1-DEC30D3A446F}">
      <dgm:prSet/>
      <dgm:spPr/>
      <dgm:t>
        <a:bodyPr/>
        <a:lstStyle/>
        <a:p>
          <a:r>
            <a:rPr lang="en-US"/>
            <a:t>Create Targeted Marketing Campaigns</a:t>
          </a:r>
        </a:p>
      </dgm:t>
    </dgm:pt>
    <dgm:pt modelId="{27C0C95E-2D6B-4AD8-96AA-7D276A8B6063}" type="parTrans" cxnId="{63B7BF8D-AEC8-4A3A-8DAC-882ABA04E8F3}">
      <dgm:prSet/>
      <dgm:spPr/>
      <dgm:t>
        <a:bodyPr/>
        <a:lstStyle/>
        <a:p>
          <a:endParaRPr lang="en-US"/>
        </a:p>
      </dgm:t>
    </dgm:pt>
    <dgm:pt modelId="{38FB8226-DB92-4B0F-966D-996E0B14383B}" type="sibTrans" cxnId="{63B7BF8D-AEC8-4A3A-8DAC-882ABA04E8F3}">
      <dgm:prSet/>
      <dgm:spPr/>
      <dgm:t>
        <a:bodyPr/>
        <a:lstStyle/>
        <a:p>
          <a:endParaRPr lang="en-US"/>
        </a:p>
      </dgm:t>
    </dgm:pt>
    <dgm:pt modelId="{308E53E8-D797-4572-A78B-C61B8046556E}">
      <dgm:prSet/>
      <dgm:spPr/>
      <dgm:t>
        <a:bodyPr/>
        <a:lstStyle/>
        <a:p>
          <a:r>
            <a:rPr lang="en-US"/>
            <a:t>Provide</a:t>
          </a:r>
        </a:p>
      </dgm:t>
    </dgm:pt>
    <dgm:pt modelId="{CE9A44BC-7AF1-4805-A2B4-8B4EA54087BD}" type="parTrans" cxnId="{D9DF6EA2-5827-47FF-94C5-2FF4E7BBD6AB}">
      <dgm:prSet/>
      <dgm:spPr/>
      <dgm:t>
        <a:bodyPr/>
        <a:lstStyle/>
        <a:p>
          <a:endParaRPr lang="en-US"/>
        </a:p>
      </dgm:t>
    </dgm:pt>
    <dgm:pt modelId="{2E04B7BE-152D-4871-9C26-9F22FC5B3303}" type="sibTrans" cxnId="{D9DF6EA2-5827-47FF-94C5-2FF4E7BBD6AB}">
      <dgm:prSet/>
      <dgm:spPr/>
      <dgm:t>
        <a:bodyPr/>
        <a:lstStyle/>
        <a:p>
          <a:endParaRPr lang="en-US"/>
        </a:p>
      </dgm:t>
    </dgm:pt>
    <dgm:pt modelId="{423504CE-A556-487C-A88A-E526CA22F29C}">
      <dgm:prSet/>
      <dgm:spPr/>
      <dgm:t>
        <a:bodyPr/>
        <a:lstStyle/>
        <a:p>
          <a:r>
            <a:rPr lang="en-US"/>
            <a:t>Provide Exclusive Offers and Loyalty Programs</a:t>
          </a:r>
        </a:p>
      </dgm:t>
    </dgm:pt>
    <dgm:pt modelId="{9FB24B4E-1E5E-4DA0-BB20-2ACF87F95415}" type="parTrans" cxnId="{F8777416-063E-46CF-9E36-3734E5005EE0}">
      <dgm:prSet/>
      <dgm:spPr/>
      <dgm:t>
        <a:bodyPr/>
        <a:lstStyle/>
        <a:p>
          <a:endParaRPr lang="en-US"/>
        </a:p>
      </dgm:t>
    </dgm:pt>
    <dgm:pt modelId="{2D89F9CA-3D43-494C-8C2E-60AAF6775833}" type="sibTrans" cxnId="{F8777416-063E-46CF-9E36-3734E5005EE0}">
      <dgm:prSet/>
      <dgm:spPr/>
      <dgm:t>
        <a:bodyPr/>
        <a:lstStyle/>
        <a:p>
          <a:endParaRPr lang="en-US"/>
        </a:p>
      </dgm:t>
    </dgm:pt>
    <dgm:pt modelId="{0ADA55A1-6AE6-4817-B488-9DAA778A579F}">
      <dgm:prSet/>
      <dgm:spPr/>
      <dgm:t>
        <a:bodyPr/>
        <a:lstStyle/>
        <a:p>
          <a:r>
            <a:rPr lang="en-US" dirty="0"/>
            <a:t>Improve</a:t>
          </a:r>
        </a:p>
      </dgm:t>
    </dgm:pt>
    <dgm:pt modelId="{0520D9B6-CC62-403F-8CAF-5297D14E6B3E}" type="parTrans" cxnId="{97855F91-C4B5-4550-99EC-A2C14DDFCBC5}">
      <dgm:prSet/>
      <dgm:spPr/>
      <dgm:t>
        <a:bodyPr/>
        <a:lstStyle/>
        <a:p>
          <a:endParaRPr lang="en-US"/>
        </a:p>
      </dgm:t>
    </dgm:pt>
    <dgm:pt modelId="{0AA2C555-5A34-4EEF-95F1-F247FA521A59}" type="sibTrans" cxnId="{97855F91-C4B5-4550-99EC-A2C14DDFCBC5}">
      <dgm:prSet/>
      <dgm:spPr/>
      <dgm:t>
        <a:bodyPr/>
        <a:lstStyle/>
        <a:p>
          <a:endParaRPr lang="en-US"/>
        </a:p>
      </dgm:t>
    </dgm:pt>
    <dgm:pt modelId="{D6462ABE-0602-48BA-8243-A1E551E72530}">
      <dgm:prSet/>
      <dgm:spPr/>
      <dgm:t>
        <a:bodyPr/>
        <a:lstStyle/>
        <a:p>
          <a:r>
            <a:rPr lang="en-US"/>
            <a:t>Improve In-Store Placement and Visibility</a:t>
          </a:r>
        </a:p>
      </dgm:t>
    </dgm:pt>
    <dgm:pt modelId="{FB9567FE-B298-4172-99F0-01DCD479904C}" type="parTrans" cxnId="{9D0611C8-11F5-44A4-82C2-7134AE47FD87}">
      <dgm:prSet/>
      <dgm:spPr/>
      <dgm:t>
        <a:bodyPr/>
        <a:lstStyle/>
        <a:p>
          <a:endParaRPr lang="en-US"/>
        </a:p>
      </dgm:t>
    </dgm:pt>
    <dgm:pt modelId="{AA9A593F-E942-413E-A1D7-5556068C0654}" type="sibTrans" cxnId="{9D0611C8-11F5-44A4-82C2-7134AE47FD87}">
      <dgm:prSet/>
      <dgm:spPr/>
      <dgm:t>
        <a:bodyPr/>
        <a:lstStyle/>
        <a:p>
          <a:endParaRPr lang="en-US"/>
        </a:p>
      </dgm:t>
    </dgm:pt>
    <dgm:pt modelId="{B0AD27CC-C959-41CA-8451-20D4FDB73074}" type="pres">
      <dgm:prSet presAssocID="{065805EC-F213-4817-8638-06EA25E02577}" presName="Name0" presStyleCnt="0">
        <dgm:presLayoutVars>
          <dgm:dir/>
          <dgm:animLvl val="lvl"/>
          <dgm:resizeHandles val="exact"/>
        </dgm:presLayoutVars>
      </dgm:prSet>
      <dgm:spPr/>
    </dgm:pt>
    <dgm:pt modelId="{550B0100-8FAA-42B3-A11C-1757EFBDCB3C}" type="pres">
      <dgm:prSet presAssocID="{999FBFCA-E1E0-4C01-A1E2-BF00A26D3BF3}" presName="composite" presStyleCnt="0"/>
      <dgm:spPr/>
    </dgm:pt>
    <dgm:pt modelId="{D1910943-4E1A-41FD-B6DF-ABC25BBCDEBE}" type="pres">
      <dgm:prSet presAssocID="{999FBFCA-E1E0-4C01-A1E2-BF00A26D3BF3}" presName="parTx" presStyleLbl="alignNode1" presStyleIdx="0" presStyleCnt="3">
        <dgm:presLayoutVars>
          <dgm:chMax val="0"/>
          <dgm:chPref val="0"/>
        </dgm:presLayoutVars>
      </dgm:prSet>
      <dgm:spPr/>
    </dgm:pt>
    <dgm:pt modelId="{7418C4E2-6DB2-48A6-B0D0-5BF8AE56E92C}" type="pres">
      <dgm:prSet presAssocID="{999FBFCA-E1E0-4C01-A1E2-BF00A26D3BF3}" presName="desTx" presStyleLbl="alignAccFollowNode1" presStyleIdx="0" presStyleCnt="3">
        <dgm:presLayoutVars/>
      </dgm:prSet>
      <dgm:spPr/>
    </dgm:pt>
    <dgm:pt modelId="{2EDB726D-15EA-4DEF-B7F2-32A536ED5235}" type="pres">
      <dgm:prSet presAssocID="{93E0B9C9-AFBB-4501-92E9-B6CFD4455D48}" presName="space" presStyleCnt="0"/>
      <dgm:spPr/>
    </dgm:pt>
    <dgm:pt modelId="{274EBDF2-792F-4E64-98E7-98EC69862BE0}" type="pres">
      <dgm:prSet presAssocID="{308E53E8-D797-4572-A78B-C61B8046556E}" presName="composite" presStyleCnt="0"/>
      <dgm:spPr/>
    </dgm:pt>
    <dgm:pt modelId="{B9541A07-00AF-4699-B1CA-A1A16ECA9059}" type="pres">
      <dgm:prSet presAssocID="{308E53E8-D797-4572-A78B-C61B8046556E}" presName="parTx" presStyleLbl="alignNode1" presStyleIdx="1" presStyleCnt="3">
        <dgm:presLayoutVars>
          <dgm:chMax val="0"/>
          <dgm:chPref val="0"/>
        </dgm:presLayoutVars>
      </dgm:prSet>
      <dgm:spPr/>
    </dgm:pt>
    <dgm:pt modelId="{BC7F7528-3443-467B-B57B-D4EFB8EA334E}" type="pres">
      <dgm:prSet presAssocID="{308E53E8-D797-4572-A78B-C61B8046556E}" presName="desTx" presStyleLbl="alignAccFollowNode1" presStyleIdx="1" presStyleCnt="3">
        <dgm:presLayoutVars/>
      </dgm:prSet>
      <dgm:spPr/>
    </dgm:pt>
    <dgm:pt modelId="{FC61542B-5150-4D22-8D64-C0EB615A9ED9}" type="pres">
      <dgm:prSet presAssocID="{2E04B7BE-152D-4871-9C26-9F22FC5B3303}" presName="space" presStyleCnt="0"/>
      <dgm:spPr/>
    </dgm:pt>
    <dgm:pt modelId="{D68B445F-03E1-4468-868C-971488CA4040}" type="pres">
      <dgm:prSet presAssocID="{0ADA55A1-6AE6-4817-B488-9DAA778A579F}" presName="composite" presStyleCnt="0"/>
      <dgm:spPr/>
    </dgm:pt>
    <dgm:pt modelId="{B741B48F-BA99-4B90-90B9-4D1D177CACDE}" type="pres">
      <dgm:prSet presAssocID="{0ADA55A1-6AE6-4817-B488-9DAA778A579F}" presName="parTx" presStyleLbl="alignNode1" presStyleIdx="2" presStyleCnt="3">
        <dgm:presLayoutVars>
          <dgm:chMax val="0"/>
          <dgm:chPref val="0"/>
        </dgm:presLayoutVars>
      </dgm:prSet>
      <dgm:spPr/>
    </dgm:pt>
    <dgm:pt modelId="{CBC79E6A-5BE3-4E5B-BF41-E52FFE5A6096}" type="pres">
      <dgm:prSet presAssocID="{0ADA55A1-6AE6-4817-B488-9DAA778A579F}" presName="desTx" presStyleLbl="alignAccFollowNode1" presStyleIdx="2" presStyleCnt="3">
        <dgm:presLayoutVars/>
      </dgm:prSet>
      <dgm:spPr/>
    </dgm:pt>
  </dgm:ptLst>
  <dgm:cxnLst>
    <dgm:cxn modelId="{F8777416-063E-46CF-9E36-3734E5005EE0}" srcId="{308E53E8-D797-4572-A78B-C61B8046556E}" destId="{423504CE-A556-487C-A88A-E526CA22F29C}" srcOrd="0" destOrd="0" parTransId="{9FB24B4E-1E5E-4DA0-BB20-2ACF87F95415}" sibTransId="{2D89F9CA-3D43-494C-8C2E-60AAF6775833}"/>
    <dgm:cxn modelId="{386AD978-6E47-4EB2-BBCA-99EEA7412210}" type="presOf" srcId="{999FBFCA-E1E0-4C01-A1E2-BF00A26D3BF3}" destId="{D1910943-4E1A-41FD-B6DF-ABC25BBCDEBE}" srcOrd="0" destOrd="0" presId="urn:microsoft.com/office/officeart/2016/7/layout/HorizontalActionList"/>
    <dgm:cxn modelId="{63B7BF8D-AEC8-4A3A-8DAC-882ABA04E8F3}" srcId="{999FBFCA-E1E0-4C01-A1E2-BF00A26D3BF3}" destId="{6EC415F0-4333-4AD4-B1F1-DEC30D3A446F}" srcOrd="0" destOrd="0" parTransId="{27C0C95E-2D6B-4AD8-96AA-7D276A8B6063}" sibTransId="{38FB8226-DB92-4B0F-966D-996E0B14383B}"/>
    <dgm:cxn modelId="{97855F91-C4B5-4550-99EC-A2C14DDFCBC5}" srcId="{065805EC-F213-4817-8638-06EA25E02577}" destId="{0ADA55A1-6AE6-4817-B488-9DAA778A579F}" srcOrd="2" destOrd="0" parTransId="{0520D9B6-CC62-403F-8CAF-5297D14E6B3E}" sibTransId="{0AA2C555-5A34-4EEF-95F1-F247FA521A59}"/>
    <dgm:cxn modelId="{26395198-62B3-4F44-8E83-6F29C9BD1324}" type="presOf" srcId="{D6462ABE-0602-48BA-8243-A1E551E72530}" destId="{CBC79E6A-5BE3-4E5B-BF41-E52FFE5A6096}" srcOrd="0" destOrd="0" presId="urn:microsoft.com/office/officeart/2016/7/layout/HorizontalActionList"/>
    <dgm:cxn modelId="{FAAFF399-0A58-465D-BA6A-88567DE0E1A8}" type="presOf" srcId="{423504CE-A556-487C-A88A-E526CA22F29C}" destId="{BC7F7528-3443-467B-B57B-D4EFB8EA334E}" srcOrd="0" destOrd="0" presId="urn:microsoft.com/office/officeart/2016/7/layout/HorizontalActionList"/>
    <dgm:cxn modelId="{D9DF6EA2-5827-47FF-94C5-2FF4E7BBD6AB}" srcId="{065805EC-F213-4817-8638-06EA25E02577}" destId="{308E53E8-D797-4572-A78B-C61B8046556E}" srcOrd="1" destOrd="0" parTransId="{CE9A44BC-7AF1-4805-A2B4-8B4EA54087BD}" sibTransId="{2E04B7BE-152D-4871-9C26-9F22FC5B3303}"/>
    <dgm:cxn modelId="{301904AB-843A-4CD2-A7A7-81E68F72F638}" type="presOf" srcId="{6EC415F0-4333-4AD4-B1F1-DEC30D3A446F}" destId="{7418C4E2-6DB2-48A6-B0D0-5BF8AE56E92C}" srcOrd="0" destOrd="0" presId="urn:microsoft.com/office/officeart/2016/7/layout/HorizontalActionList"/>
    <dgm:cxn modelId="{18B0E3B4-EF35-4271-90A9-6FFEC03CCD7B}" type="presOf" srcId="{0ADA55A1-6AE6-4817-B488-9DAA778A579F}" destId="{B741B48F-BA99-4B90-90B9-4D1D177CACDE}" srcOrd="0" destOrd="0" presId="urn:microsoft.com/office/officeart/2016/7/layout/HorizontalActionList"/>
    <dgm:cxn modelId="{9D0611C8-11F5-44A4-82C2-7134AE47FD87}" srcId="{0ADA55A1-6AE6-4817-B488-9DAA778A579F}" destId="{D6462ABE-0602-48BA-8243-A1E551E72530}" srcOrd="0" destOrd="0" parTransId="{FB9567FE-B298-4172-99F0-01DCD479904C}" sibTransId="{AA9A593F-E942-413E-A1D7-5556068C0654}"/>
    <dgm:cxn modelId="{EA10D7ED-5BBB-429A-87B5-697DC0E18F22}" type="presOf" srcId="{308E53E8-D797-4572-A78B-C61B8046556E}" destId="{B9541A07-00AF-4699-B1CA-A1A16ECA9059}" srcOrd="0" destOrd="0" presId="urn:microsoft.com/office/officeart/2016/7/layout/HorizontalActionList"/>
    <dgm:cxn modelId="{1E0778EE-5CCD-48C8-A034-74C199008A11}" srcId="{065805EC-F213-4817-8638-06EA25E02577}" destId="{999FBFCA-E1E0-4C01-A1E2-BF00A26D3BF3}" srcOrd="0" destOrd="0" parTransId="{F8D7BE7A-B4B2-4CC3-9897-5A3604FD6DF2}" sibTransId="{93E0B9C9-AFBB-4501-92E9-B6CFD4455D48}"/>
    <dgm:cxn modelId="{030CF1F8-CD35-434D-A2D6-9168755041EA}" type="presOf" srcId="{065805EC-F213-4817-8638-06EA25E02577}" destId="{B0AD27CC-C959-41CA-8451-20D4FDB73074}" srcOrd="0" destOrd="0" presId="urn:microsoft.com/office/officeart/2016/7/layout/HorizontalActionList"/>
    <dgm:cxn modelId="{7BD1413F-669D-4852-9671-80CB3362DBB6}" type="presParOf" srcId="{B0AD27CC-C959-41CA-8451-20D4FDB73074}" destId="{550B0100-8FAA-42B3-A11C-1757EFBDCB3C}" srcOrd="0" destOrd="0" presId="urn:microsoft.com/office/officeart/2016/7/layout/HorizontalActionList"/>
    <dgm:cxn modelId="{CCBBCA17-1F2B-448C-842B-049EA88D5530}" type="presParOf" srcId="{550B0100-8FAA-42B3-A11C-1757EFBDCB3C}" destId="{D1910943-4E1A-41FD-B6DF-ABC25BBCDEBE}" srcOrd="0" destOrd="0" presId="urn:microsoft.com/office/officeart/2016/7/layout/HorizontalActionList"/>
    <dgm:cxn modelId="{6BF9D9A1-16B8-4916-AEFD-3DA73809C727}" type="presParOf" srcId="{550B0100-8FAA-42B3-A11C-1757EFBDCB3C}" destId="{7418C4E2-6DB2-48A6-B0D0-5BF8AE56E92C}" srcOrd="1" destOrd="0" presId="urn:microsoft.com/office/officeart/2016/7/layout/HorizontalActionList"/>
    <dgm:cxn modelId="{999FCE79-6C22-4FE8-8B20-12F8077F66DB}" type="presParOf" srcId="{B0AD27CC-C959-41CA-8451-20D4FDB73074}" destId="{2EDB726D-15EA-4DEF-B7F2-32A536ED5235}" srcOrd="1" destOrd="0" presId="urn:microsoft.com/office/officeart/2016/7/layout/HorizontalActionList"/>
    <dgm:cxn modelId="{8780C3BF-3423-4EEE-87C2-63B9B0A0685E}" type="presParOf" srcId="{B0AD27CC-C959-41CA-8451-20D4FDB73074}" destId="{274EBDF2-792F-4E64-98E7-98EC69862BE0}" srcOrd="2" destOrd="0" presId="urn:microsoft.com/office/officeart/2016/7/layout/HorizontalActionList"/>
    <dgm:cxn modelId="{9F4A9BF3-0B7C-4628-8C61-AD0E48E4D474}" type="presParOf" srcId="{274EBDF2-792F-4E64-98E7-98EC69862BE0}" destId="{B9541A07-00AF-4699-B1CA-A1A16ECA9059}" srcOrd="0" destOrd="0" presId="urn:microsoft.com/office/officeart/2016/7/layout/HorizontalActionList"/>
    <dgm:cxn modelId="{99F14A1E-3BDB-4774-9928-0261E0D0C0C1}" type="presParOf" srcId="{274EBDF2-792F-4E64-98E7-98EC69862BE0}" destId="{BC7F7528-3443-467B-B57B-D4EFB8EA334E}" srcOrd="1" destOrd="0" presId="urn:microsoft.com/office/officeart/2016/7/layout/HorizontalActionList"/>
    <dgm:cxn modelId="{478223AC-A3D5-48B5-846F-3357D743D756}" type="presParOf" srcId="{B0AD27CC-C959-41CA-8451-20D4FDB73074}" destId="{FC61542B-5150-4D22-8D64-C0EB615A9ED9}" srcOrd="3" destOrd="0" presId="urn:microsoft.com/office/officeart/2016/7/layout/HorizontalActionList"/>
    <dgm:cxn modelId="{DA70324F-1DDD-4715-ABFD-5E6FFB191B4B}" type="presParOf" srcId="{B0AD27CC-C959-41CA-8451-20D4FDB73074}" destId="{D68B445F-03E1-4468-868C-971488CA4040}" srcOrd="4" destOrd="0" presId="urn:microsoft.com/office/officeart/2016/7/layout/HorizontalActionList"/>
    <dgm:cxn modelId="{A70C1032-97C8-4B9B-85C1-FBA27E18F138}" type="presParOf" srcId="{D68B445F-03E1-4468-868C-971488CA4040}" destId="{B741B48F-BA99-4B90-90B9-4D1D177CACDE}" srcOrd="0" destOrd="0" presId="urn:microsoft.com/office/officeart/2016/7/layout/HorizontalActionList"/>
    <dgm:cxn modelId="{C5012150-EB10-4567-A07B-692B02F6E6EE}" type="presParOf" srcId="{D68B445F-03E1-4468-868C-971488CA4040}" destId="{CBC79E6A-5BE3-4E5B-BF41-E52FFE5A6096}"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2FED3-1FE8-4478-A97D-4B0C3A1FBA77}">
      <dsp:nvSpPr>
        <dsp:cNvPr id="0" name=""/>
        <dsp:cNvSpPr/>
      </dsp:nvSpPr>
      <dsp:spPr>
        <a:xfrm>
          <a:off x="82613" y="1727648"/>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F88C0C-1FDF-41DE-9B1F-9E03548F4924}">
      <dsp:nvSpPr>
        <dsp:cNvPr id="0" name=""/>
        <dsp:cNvSpPr/>
      </dsp:nvSpPr>
      <dsp:spPr>
        <a:xfrm>
          <a:off x="271034" y="191607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F79D5F-8F4F-46AD-8501-6D7707F5FD22}">
      <dsp:nvSpPr>
        <dsp:cNvPr id="0" name=""/>
        <dsp:cNvSpPr/>
      </dsp:nvSpPr>
      <dsp:spPr>
        <a:xfrm>
          <a:off x="1172126" y="1727648"/>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Supermarket is offering a new line of organic products</a:t>
          </a:r>
        </a:p>
      </dsp:txBody>
      <dsp:txXfrm>
        <a:off x="1172126" y="1727648"/>
        <a:ext cx="2114937" cy="897246"/>
      </dsp:txXfrm>
    </dsp:sp>
    <dsp:sp modelId="{05D0F911-F13C-43A1-8540-AC3CD46124B5}">
      <dsp:nvSpPr>
        <dsp:cNvPr id="0" name=""/>
        <dsp:cNvSpPr/>
      </dsp:nvSpPr>
      <dsp:spPr>
        <a:xfrm>
          <a:off x="3655575" y="1727648"/>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1A5EE8-6C7B-43F2-902D-0C6B16AE0548}">
      <dsp:nvSpPr>
        <dsp:cNvPr id="0" name=""/>
        <dsp:cNvSpPr/>
      </dsp:nvSpPr>
      <dsp:spPr>
        <a:xfrm>
          <a:off x="3843996" y="191607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2F661C-14CC-4E35-AC4F-46208F07C990}">
      <dsp:nvSpPr>
        <dsp:cNvPr id="0" name=""/>
        <dsp:cNvSpPr/>
      </dsp:nvSpPr>
      <dsp:spPr>
        <a:xfrm>
          <a:off x="4745088" y="1727648"/>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Identifying key customer segments and increase the sales of organic products</a:t>
          </a:r>
        </a:p>
      </dsp:txBody>
      <dsp:txXfrm>
        <a:off x="4745088" y="1727648"/>
        <a:ext cx="2114937" cy="897246"/>
      </dsp:txXfrm>
    </dsp:sp>
    <dsp:sp modelId="{B5C23561-6271-4ABC-8974-1E2538394562}">
      <dsp:nvSpPr>
        <dsp:cNvPr id="0" name=""/>
        <dsp:cNvSpPr/>
      </dsp:nvSpPr>
      <dsp:spPr>
        <a:xfrm>
          <a:off x="7228536" y="1727648"/>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F1D141-D427-46AC-8B68-8A4E92939207}">
      <dsp:nvSpPr>
        <dsp:cNvPr id="0" name=""/>
        <dsp:cNvSpPr/>
      </dsp:nvSpPr>
      <dsp:spPr>
        <a:xfrm>
          <a:off x="7416958" y="191607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2755A5-C830-4F40-A0CC-A6F7AFD064F2}">
      <dsp:nvSpPr>
        <dsp:cNvPr id="0" name=""/>
        <dsp:cNvSpPr/>
      </dsp:nvSpPr>
      <dsp:spPr>
        <a:xfrm>
          <a:off x="8318049" y="1727648"/>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Organics data set contain 13 variables and over 22,000 observations</a:t>
          </a:r>
        </a:p>
      </dsp:txBody>
      <dsp:txXfrm>
        <a:off x="8318049" y="1727648"/>
        <a:ext cx="2114937" cy="897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910943-4E1A-41FD-B6DF-ABC25BBCDEBE}">
      <dsp:nvSpPr>
        <dsp:cNvPr id="0" name=""/>
        <dsp:cNvSpPr/>
      </dsp:nvSpPr>
      <dsp:spPr>
        <a:xfrm>
          <a:off x="10090" y="771340"/>
          <a:ext cx="3426543" cy="1027963"/>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1511300">
            <a:lnSpc>
              <a:spcPct val="90000"/>
            </a:lnSpc>
            <a:spcBef>
              <a:spcPct val="0"/>
            </a:spcBef>
            <a:spcAft>
              <a:spcPct val="35000"/>
            </a:spcAft>
            <a:buNone/>
          </a:pPr>
          <a:r>
            <a:rPr lang="en-US" sz="3400" kern="1200"/>
            <a:t>Create</a:t>
          </a:r>
        </a:p>
      </dsp:txBody>
      <dsp:txXfrm>
        <a:off x="10090" y="771340"/>
        <a:ext cx="3426543" cy="1027963"/>
      </dsp:txXfrm>
    </dsp:sp>
    <dsp:sp modelId="{7418C4E2-6DB2-48A6-B0D0-5BF8AE56E92C}">
      <dsp:nvSpPr>
        <dsp:cNvPr id="0" name=""/>
        <dsp:cNvSpPr/>
      </dsp:nvSpPr>
      <dsp:spPr>
        <a:xfrm>
          <a:off x="10090" y="1799303"/>
          <a:ext cx="3426543" cy="1780694"/>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l" defTabSz="1155700">
            <a:lnSpc>
              <a:spcPct val="90000"/>
            </a:lnSpc>
            <a:spcBef>
              <a:spcPct val="0"/>
            </a:spcBef>
            <a:spcAft>
              <a:spcPct val="35000"/>
            </a:spcAft>
            <a:buNone/>
          </a:pPr>
          <a:r>
            <a:rPr lang="en-US" sz="2600" kern="1200"/>
            <a:t>Create Targeted Marketing Campaigns</a:t>
          </a:r>
        </a:p>
      </dsp:txBody>
      <dsp:txXfrm>
        <a:off x="10090" y="1799303"/>
        <a:ext cx="3426543" cy="1780694"/>
      </dsp:txXfrm>
    </dsp:sp>
    <dsp:sp modelId="{B9541A07-00AF-4699-B1CA-A1A16ECA9059}">
      <dsp:nvSpPr>
        <dsp:cNvPr id="0" name=""/>
        <dsp:cNvSpPr/>
      </dsp:nvSpPr>
      <dsp:spPr>
        <a:xfrm>
          <a:off x="3544528" y="771340"/>
          <a:ext cx="3426543" cy="1027963"/>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1511300">
            <a:lnSpc>
              <a:spcPct val="90000"/>
            </a:lnSpc>
            <a:spcBef>
              <a:spcPct val="0"/>
            </a:spcBef>
            <a:spcAft>
              <a:spcPct val="35000"/>
            </a:spcAft>
            <a:buNone/>
          </a:pPr>
          <a:r>
            <a:rPr lang="en-US" sz="3400" kern="1200"/>
            <a:t>Provide</a:t>
          </a:r>
        </a:p>
      </dsp:txBody>
      <dsp:txXfrm>
        <a:off x="3544528" y="771340"/>
        <a:ext cx="3426543" cy="1027963"/>
      </dsp:txXfrm>
    </dsp:sp>
    <dsp:sp modelId="{BC7F7528-3443-467B-B57B-D4EFB8EA334E}">
      <dsp:nvSpPr>
        <dsp:cNvPr id="0" name=""/>
        <dsp:cNvSpPr/>
      </dsp:nvSpPr>
      <dsp:spPr>
        <a:xfrm>
          <a:off x="3544528" y="1799303"/>
          <a:ext cx="3426543" cy="1780694"/>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l" defTabSz="1155700">
            <a:lnSpc>
              <a:spcPct val="90000"/>
            </a:lnSpc>
            <a:spcBef>
              <a:spcPct val="0"/>
            </a:spcBef>
            <a:spcAft>
              <a:spcPct val="35000"/>
            </a:spcAft>
            <a:buNone/>
          </a:pPr>
          <a:r>
            <a:rPr lang="en-US" sz="2600" kern="1200"/>
            <a:t>Provide Exclusive Offers and Loyalty Programs</a:t>
          </a:r>
        </a:p>
      </dsp:txBody>
      <dsp:txXfrm>
        <a:off x="3544528" y="1799303"/>
        <a:ext cx="3426543" cy="1780694"/>
      </dsp:txXfrm>
    </dsp:sp>
    <dsp:sp modelId="{B741B48F-BA99-4B90-90B9-4D1D177CACDE}">
      <dsp:nvSpPr>
        <dsp:cNvPr id="0" name=""/>
        <dsp:cNvSpPr/>
      </dsp:nvSpPr>
      <dsp:spPr>
        <a:xfrm>
          <a:off x="7078966" y="771340"/>
          <a:ext cx="3426543" cy="1027963"/>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1511300">
            <a:lnSpc>
              <a:spcPct val="90000"/>
            </a:lnSpc>
            <a:spcBef>
              <a:spcPct val="0"/>
            </a:spcBef>
            <a:spcAft>
              <a:spcPct val="35000"/>
            </a:spcAft>
            <a:buNone/>
          </a:pPr>
          <a:r>
            <a:rPr lang="en-US" sz="3400" kern="1200" dirty="0"/>
            <a:t>Improve</a:t>
          </a:r>
        </a:p>
      </dsp:txBody>
      <dsp:txXfrm>
        <a:off x="7078966" y="771340"/>
        <a:ext cx="3426543" cy="1027963"/>
      </dsp:txXfrm>
    </dsp:sp>
    <dsp:sp modelId="{CBC79E6A-5BE3-4E5B-BF41-E52FFE5A6096}">
      <dsp:nvSpPr>
        <dsp:cNvPr id="0" name=""/>
        <dsp:cNvSpPr/>
      </dsp:nvSpPr>
      <dsp:spPr>
        <a:xfrm>
          <a:off x="7078966" y="1799303"/>
          <a:ext cx="3426543" cy="1780694"/>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l" defTabSz="1155700">
            <a:lnSpc>
              <a:spcPct val="90000"/>
            </a:lnSpc>
            <a:spcBef>
              <a:spcPct val="0"/>
            </a:spcBef>
            <a:spcAft>
              <a:spcPct val="35000"/>
            </a:spcAft>
            <a:buNone/>
          </a:pPr>
          <a:r>
            <a:rPr lang="en-US" sz="2600" kern="1200"/>
            <a:t>Improve In-Store Placement and Visibility</a:t>
          </a:r>
        </a:p>
      </dsp:txBody>
      <dsp:txXfrm>
        <a:off x="7078966" y="1799303"/>
        <a:ext cx="3426543" cy="178069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A0B268-DBF7-4067-B2A2-5A2B9BF84BF4}" type="datetimeFigureOut">
              <a:rPr lang="en-US" smtClean="0"/>
              <a:t>11/20/2023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340BAB-7A78-44AC-A6F3-11012D6ADC8E}" type="slidenum">
              <a:rPr lang="en-US" smtClean="0"/>
              <a:t>‹#›</a:t>
            </a:fld>
            <a:endParaRPr lang="en-US"/>
          </a:p>
        </p:txBody>
      </p:sp>
    </p:spTree>
    <p:extLst>
      <p:ext uri="{BB962C8B-B14F-4D97-AF65-F5344CB8AC3E}">
        <p14:creationId xmlns:p14="http://schemas.microsoft.com/office/powerpoint/2010/main" val="766845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340BAB-7A78-44AC-A6F3-11012D6ADC8E}" type="slidenum">
              <a:rPr lang="en-US" smtClean="0"/>
              <a:t>1</a:t>
            </a:fld>
            <a:endParaRPr lang="en-US"/>
          </a:p>
        </p:txBody>
      </p:sp>
    </p:spTree>
    <p:extLst>
      <p:ext uri="{BB962C8B-B14F-4D97-AF65-F5344CB8AC3E}">
        <p14:creationId xmlns:p14="http://schemas.microsoft.com/office/powerpoint/2010/main" val="2484857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our supermarket has recently launched a new line of organic products and we want to understand our customers' preferences better. To achieve this, we use customer loyalty program data that includes whether these customers purchased any of the organic products through our customer loyalty program. By analyzing the data collected on the participants' purchases, as outlined in the 'organics.csv' file, we aim to gain valuable insights. Our primary objective is to identify the customers who are most likely to purchase these organic products. This analysis will allow us to create a comprehensive profile of the typical organic product purchaser. Through this loyalty program initiative and our analytical efforts, we hope to bring our offerings in line with our customers' preferences and improve our market position in the organic product sector.</a:t>
            </a:r>
          </a:p>
        </p:txBody>
      </p:sp>
      <p:sp>
        <p:nvSpPr>
          <p:cNvPr id="4" name="Slide Number Placeholder 3"/>
          <p:cNvSpPr>
            <a:spLocks noGrp="1"/>
          </p:cNvSpPr>
          <p:nvPr>
            <p:ph type="sldNum" sz="quarter" idx="5"/>
          </p:nvPr>
        </p:nvSpPr>
        <p:spPr/>
        <p:txBody>
          <a:bodyPr/>
          <a:lstStyle/>
          <a:p>
            <a:fld id="{FD340BAB-7A78-44AC-A6F3-11012D6ADC8E}" type="slidenum">
              <a:rPr lang="en-US" smtClean="0"/>
              <a:t>2</a:t>
            </a:fld>
            <a:endParaRPr lang="en-US"/>
          </a:p>
        </p:txBody>
      </p:sp>
    </p:spTree>
    <p:extLst>
      <p:ext uri="{BB962C8B-B14F-4D97-AF65-F5344CB8AC3E}">
        <p14:creationId xmlns:p14="http://schemas.microsoft.com/office/powerpoint/2010/main" val="3429515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Based on these graphs, we have noticed that there are significant differences between customers who purchase organic products and those who do not in terms of gender, affluence grade, and age.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females are more likely to purchase organic products compared to males and those with unknown gender.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Second, customers with higher affluence grades are also more inclined to purchase organic products.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Lastly, younger customers tend to purchase organic products more frequently compared to older customers.</a:t>
            </a:r>
          </a:p>
        </p:txBody>
      </p:sp>
      <p:sp>
        <p:nvSpPr>
          <p:cNvPr id="4" name="Slide Number Placeholder 3"/>
          <p:cNvSpPr>
            <a:spLocks noGrp="1"/>
          </p:cNvSpPr>
          <p:nvPr>
            <p:ph type="sldNum" sz="quarter" idx="5"/>
          </p:nvPr>
        </p:nvSpPr>
        <p:spPr/>
        <p:txBody>
          <a:bodyPr/>
          <a:lstStyle/>
          <a:p>
            <a:fld id="{FD340BAB-7A78-44AC-A6F3-11012D6ADC8E}" type="slidenum">
              <a:rPr lang="en-US" smtClean="0"/>
              <a:t>3</a:t>
            </a:fld>
            <a:endParaRPr lang="en-US"/>
          </a:p>
        </p:txBody>
      </p:sp>
    </p:spTree>
    <p:extLst>
      <p:ext uri="{BB962C8B-B14F-4D97-AF65-F5344CB8AC3E}">
        <p14:creationId xmlns:p14="http://schemas.microsoft.com/office/powerpoint/2010/main" val="3371206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noticeable differences in the percentage of customers who purchase organic products across the different loyalty status groups.</a:t>
            </a:r>
          </a:p>
          <a:p>
            <a:r>
              <a:rPr lang="en-US" dirty="0"/>
              <a:t>For example, the percentage of platinum customers who purchase organic products is lower than that of the other three customer types.</a:t>
            </a:r>
          </a:p>
          <a:p>
            <a:r>
              <a:rPr lang="en-US" dirty="0"/>
              <a:t>The percentage of customers who purchase organic products is higher among silver and tin customers than gold and platinum customers.</a:t>
            </a:r>
          </a:p>
        </p:txBody>
      </p:sp>
      <p:sp>
        <p:nvSpPr>
          <p:cNvPr id="4" name="Slide Number Placeholder 3"/>
          <p:cNvSpPr>
            <a:spLocks noGrp="1"/>
          </p:cNvSpPr>
          <p:nvPr>
            <p:ph type="sldNum" sz="quarter" idx="5"/>
          </p:nvPr>
        </p:nvSpPr>
        <p:spPr/>
        <p:txBody>
          <a:bodyPr/>
          <a:lstStyle/>
          <a:p>
            <a:fld id="{FD340BAB-7A78-44AC-A6F3-11012D6ADC8E}" type="slidenum">
              <a:rPr lang="en-US" smtClean="0"/>
              <a:t>4</a:t>
            </a:fld>
            <a:endParaRPr lang="en-US"/>
          </a:p>
        </p:txBody>
      </p:sp>
    </p:spTree>
    <p:extLst>
      <p:ext uri="{BB962C8B-B14F-4D97-AF65-F5344CB8AC3E}">
        <p14:creationId xmlns:p14="http://schemas.microsoft.com/office/powerpoint/2010/main" val="539937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classify customers who are likely to purchase organic products, I created several models using classification algorithms such as logistic regression and decision tree. Since our main objective is to choose a model that can accurately predict customers who are more likely to buy organic products, I preferred a higher recall rate. Therefore, I decided to choose the decision tree model as it had the highest recall rate among all the models. With this model, we were able to identify approximately 41% of customers who would buy organic products. Additionally, this model has a relatively high accuracy rate, which means that we can make correct predictions about 81% of the time. Moreover, with an ROC score of 0.8, it suggests that the model has a strong ability to classify customers who bought organic products and those who didn't.</a:t>
            </a:r>
          </a:p>
        </p:txBody>
      </p:sp>
      <p:sp>
        <p:nvSpPr>
          <p:cNvPr id="4" name="Slide Number Placeholder 3"/>
          <p:cNvSpPr>
            <a:spLocks noGrp="1"/>
          </p:cNvSpPr>
          <p:nvPr>
            <p:ph type="sldNum" sz="quarter" idx="5"/>
          </p:nvPr>
        </p:nvSpPr>
        <p:spPr/>
        <p:txBody>
          <a:bodyPr/>
          <a:lstStyle/>
          <a:p>
            <a:fld id="{FD340BAB-7A78-44AC-A6F3-11012D6ADC8E}" type="slidenum">
              <a:rPr lang="en-US" smtClean="0"/>
              <a:t>5</a:t>
            </a:fld>
            <a:endParaRPr lang="en-US"/>
          </a:p>
        </p:txBody>
      </p:sp>
    </p:spTree>
    <p:extLst>
      <p:ext uri="{BB962C8B-B14F-4D97-AF65-F5344CB8AC3E}">
        <p14:creationId xmlns:p14="http://schemas.microsoft.com/office/powerpoint/2010/main" val="3401284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final model, the top 5 important factors have the most impact on a customer’s likelihood to purchase organic products are</a:t>
            </a:r>
          </a:p>
          <a:p>
            <a:r>
              <a:rPr lang="en-US" sz="1200" dirty="0" err="1"/>
              <a:t>DemAffl</a:t>
            </a:r>
            <a:r>
              <a:rPr lang="en-US" sz="1200" dirty="0"/>
              <a:t> : Affluence grade</a:t>
            </a:r>
          </a:p>
          <a:p>
            <a:r>
              <a:rPr lang="en-US" sz="1200" dirty="0" err="1"/>
              <a:t>DemAge</a:t>
            </a:r>
            <a:r>
              <a:rPr lang="en-US" sz="1200" dirty="0"/>
              <a:t> : Age</a:t>
            </a:r>
          </a:p>
          <a:p>
            <a:r>
              <a:rPr lang="en-US" sz="1200" dirty="0" err="1"/>
              <a:t>DemGender</a:t>
            </a:r>
            <a:r>
              <a:rPr lang="en-US" sz="1200" dirty="0"/>
              <a:t> : Gender</a:t>
            </a:r>
          </a:p>
          <a:p>
            <a:r>
              <a:rPr lang="en-US" sz="1200" dirty="0" err="1"/>
              <a:t>Promspend</a:t>
            </a:r>
            <a:r>
              <a:rPr lang="en-US" sz="1200" dirty="0"/>
              <a:t> :	Total amount spent in the store this year</a:t>
            </a:r>
          </a:p>
          <a:p>
            <a:r>
              <a:rPr lang="en-US" sz="1200" dirty="0" err="1"/>
              <a:t>Promtime</a:t>
            </a:r>
            <a:r>
              <a:rPr lang="en-US" sz="1200" dirty="0"/>
              <a:t> : Time as loyalty card member.</a:t>
            </a:r>
          </a:p>
          <a:p>
            <a:endParaRPr lang="en-US" dirty="0"/>
          </a:p>
        </p:txBody>
      </p:sp>
      <p:sp>
        <p:nvSpPr>
          <p:cNvPr id="4" name="Slide Number Placeholder 3"/>
          <p:cNvSpPr>
            <a:spLocks noGrp="1"/>
          </p:cNvSpPr>
          <p:nvPr>
            <p:ph type="sldNum" sz="quarter" idx="5"/>
          </p:nvPr>
        </p:nvSpPr>
        <p:spPr/>
        <p:txBody>
          <a:bodyPr/>
          <a:lstStyle/>
          <a:p>
            <a:fld id="{FD340BAB-7A78-44AC-A6F3-11012D6ADC8E}" type="slidenum">
              <a:rPr lang="en-US" smtClean="0"/>
              <a:t>6</a:t>
            </a:fld>
            <a:endParaRPr lang="en-US"/>
          </a:p>
        </p:txBody>
      </p:sp>
    </p:spTree>
    <p:extLst>
      <p:ext uri="{BB962C8B-B14F-4D97-AF65-F5344CB8AC3E}">
        <p14:creationId xmlns:p14="http://schemas.microsoft.com/office/powerpoint/2010/main" val="2603708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Combine with the model we choose and the graphs we previous showed on Exploratory Analysis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found that the customers who are female and young with higher affluence grades are typical organic product customers.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Further, </a:t>
            </a:r>
            <a:r>
              <a:rPr lang="en-US" altLang="zh-CN" sz="1200" dirty="0"/>
              <a:t>o</a:t>
            </a:r>
            <a:r>
              <a:rPr lang="en-US" sz="1200" dirty="0"/>
              <a:t>ur final model also validates the profile of this type of customer. </a:t>
            </a:r>
            <a:r>
              <a:rPr lang="en-US" b="0" i="0" dirty="0">
                <a:solidFill>
                  <a:srgbClr val="222222"/>
                </a:solidFill>
                <a:effectLst/>
                <a:latin typeface="Arial" panose="020B0604020202020204" pitchFamily="34" charset="0"/>
              </a:rPr>
              <a:t>Based on the decision tree analysis, the final model indicates that customers who are under 44.5 years of age, have an affluence grade between 14.5 and 18.5, have spent less than $2367.505 in the store this year, and have been loyalty card members for less than 6.282 years have an 94.7% chance of purchasing organics. ( Based on the node in the model)</a:t>
            </a:r>
            <a:endParaRPr lang="en-US" sz="1200" dirty="0"/>
          </a:p>
          <a:p>
            <a:endParaRPr lang="en-US" dirty="0"/>
          </a:p>
        </p:txBody>
      </p:sp>
      <p:sp>
        <p:nvSpPr>
          <p:cNvPr id="4" name="Slide Number Placeholder 3"/>
          <p:cNvSpPr>
            <a:spLocks noGrp="1"/>
          </p:cNvSpPr>
          <p:nvPr>
            <p:ph type="sldNum" sz="quarter" idx="5"/>
          </p:nvPr>
        </p:nvSpPr>
        <p:spPr/>
        <p:txBody>
          <a:bodyPr/>
          <a:lstStyle/>
          <a:p>
            <a:fld id="{FD340BAB-7A78-44AC-A6F3-11012D6ADC8E}" type="slidenum">
              <a:rPr lang="en-US" smtClean="0"/>
              <a:t>7</a:t>
            </a:fld>
            <a:endParaRPr lang="en-US"/>
          </a:p>
        </p:txBody>
      </p:sp>
    </p:spTree>
    <p:extLst>
      <p:ext uri="{BB962C8B-B14F-4D97-AF65-F5344CB8AC3E}">
        <p14:creationId xmlns:p14="http://schemas.microsoft.com/office/powerpoint/2010/main" val="1114146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recommendations to increase the sales of organic products among target demographic. </a:t>
            </a:r>
          </a:p>
          <a:p>
            <a:r>
              <a:rPr lang="en-US" dirty="0"/>
              <a:t>Firstly, we could create tailored marketing strategies that focus on female and young customers with higher affluence grades.</a:t>
            </a:r>
          </a:p>
          <a:p>
            <a:r>
              <a:rPr lang="en-US" dirty="0"/>
              <a:t>Secondly, we could introduce exclusive offers such as special discounts specifically designed for  customer who are most likely to buy organics.</a:t>
            </a:r>
          </a:p>
          <a:p>
            <a:r>
              <a:rPr lang="en-US" dirty="0"/>
              <a:t>Lastly, we could designate specific sections or aisles in the store that prominently display organic products aimed at this target demographic to improve in-store placement and visibility.</a:t>
            </a:r>
          </a:p>
        </p:txBody>
      </p:sp>
      <p:sp>
        <p:nvSpPr>
          <p:cNvPr id="4" name="Slide Number Placeholder 3"/>
          <p:cNvSpPr>
            <a:spLocks noGrp="1"/>
          </p:cNvSpPr>
          <p:nvPr>
            <p:ph type="sldNum" sz="quarter" idx="5"/>
          </p:nvPr>
        </p:nvSpPr>
        <p:spPr/>
        <p:txBody>
          <a:bodyPr/>
          <a:lstStyle/>
          <a:p>
            <a:fld id="{FD340BAB-7A78-44AC-A6F3-11012D6ADC8E}" type="slidenum">
              <a:rPr lang="en-US" smtClean="0"/>
              <a:t>8</a:t>
            </a:fld>
            <a:endParaRPr lang="en-US"/>
          </a:p>
        </p:txBody>
      </p:sp>
    </p:spTree>
    <p:extLst>
      <p:ext uri="{BB962C8B-B14F-4D97-AF65-F5344CB8AC3E}">
        <p14:creationId xmlns:p14="http://schemas.microsoft.com/office/powerpoint/2010/main" val="176763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62B96-EDBD-E9FB-F69A-1A1D8B4A18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11411E-6380-2BE5-E5AA-5FCCA67D7B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C1723E-B29F-7E45-768B-072742E652EE}"/>
              </a:ext>
            </a:extLst>
          </p:cNvPr>
          <p:cNvSpPr>
            <a:spLocks noGrp="1"/>
          </p:cNvSpPr>
          <p:nvPr>
            <p:ph type="dt" sz="half" idx="10"/>
          </p:nvPr>
        </p:nvSpPr>
        <p:spPr/>
        <p:txBody>
          <a:bodyPr/>
          <a:lstStyle/>
          <a:p>
            <a:fld id="{F4074EEE-1F82-43F9-BE6D-65524D56801A}" type="datetimeFigureOut">
              <a:rPr lang="en-US" smtClean="0"/>
              <a:t>11/20/2023</a:t>
            </a:fld>
            <a:endParaRPr lang="en-US"/>
          </a:p>
        </p:txBody>
      </p:sp>
      <p:sp>
        <p:nvSpPr>
          <p:cNvPr id="5" name="Footer Placeholder 4">
            <a:extLst>
              <a:ext uri="{FF2B5EF4-FFF2-40B4-BE49-F238E27FC236}">
                <a16:creationId xmlns:a16="http://schemas.microsoft.com/office/drawing/2014/main" id="{357106A3-7C01-FEC9-7CF5-2B322C1745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8F6BB8-D437-C49A-EE52-19EC9C0D6DD9}"/>
              </a:ext>
            </a:extLst>
          </p:cNvPr>
          <p:cNvSpPr>
            <a:spLocks noGrp="1"/>
          </p:cNvSpPr>
          <p:nvPr>
            <p:ph type="sldNum" sz="quarter" idx="12"/>
          </p:nvPr>
        </p:nvSpPr>
        <p:spPr/>
        <p:txBody>
          <a:bodyPr/>
          <a:lstStyle/>
          <a:p>
            <a:fld id="{FC3FB460-613B-440E-B862-4B96DCEDADBD}" type="slidenum">
              <a:rPr lang="en-US" smtClean="0"/>
              <a:t>‹#›</a:t>
            </a:fld>
            <a:endParaRPr lang="en-US"/>
          </a:p>
        </p:txBody>
      </p:sp>
    </p:spTree>
    <p:extLst>
      <p:ext uri="{BB962C8B-B14F-4D97-AF65-F5344CB8AC3E}">
        <p14:creationId xmlns:p14="http://schemas.microsoft.com/office/powerpoint/2010/main" val="3317298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4882C-5075-952B-0D89-FBAA07ECB4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B3EF42-79C3-F446-BC4C-02E71BD5DA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930172-25E4-DD75-80DD-9798C1B1C562}"/>
              </a:ext>
            </a:extLst>
          </p:cNvPr>
          <p:cNvSpPr>
            <a:spLocks noGrp="1"/>
          </p:cNvSpPr>
          <p:nvPr>
            <p:ph type="dt" sz="half" idx="10"/>
          </p:nvPr>
        </p:nvSpPr>
        <p:spPr/>
        <p:txBody>
          <a:bodyPr/>
          <a:lstStyle/>
          <a:p>
            <a:fld id="{F4074EEE-1F82-43F9-BE6D-65524D56801A}" type="datetimeFigureOut">
              <a:rPr lang="en-US" smtClean="0"/>
              <a:t>11/20/2023</a:t>
            </a:fld>
            <a:endParaRPr lang="en-US"/>
          </a:p>
        </p:txBody>
      </p:sp>
      <p:sp>
        <p:nvSpPr>
          <p:cNvPr id="5" name="Footer Placeholder 4">
            <a:extLst>
              <a:ext uri="{FF2B5EF4-FFF2-40B4-BE49-F238E27FC236}">
                <a16:creationId xmlns:a16="http://schemas.microsoft.com/office/drawing/2014/main" id="{F41F3C97-8DB5-0ED3-2107-E8FB22E0A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CDD6A-D4E2-5DE3-D298-D70228D6C2A7}"/>
              </a:ext>
            </a:extLst>
          </p:cNvPr>
          <p:cNvSpPr>
            <a:spLocks noGrp="1"/>
          </p:cNvSpPr>
          <p:nvPr>
            <p:ph type="sldNum" sz="quarter" idx="12"/>
          </p:nvPr>
        </p:nvSpPr>
        <p:spPr/>
        <p:txBody>
          <a:bodyPr/>
          <a:lstStyle/>
          <a:p>
            <a:fld id="{FC3FB460-613B-440E-B862-4B96DCEDADBD}" type="slidenum">
              <a:rPr lang="en-US" smtClean="0"/>
              <a:t>‹#›</a:t>
            </a:fld>
            <a:endParaRPr lang="en-US"/>
          </a:p>
        </p:txBody>
      </p:sp>
    </p:spTree>
    <p:extLst>
      <p:ext uri="{BB962C8B-B14F-4D97-AF65-F5344CB8AC3E}">
        <p14:creationId xmlns:p14="http://schemas.microsoft.com/office/powerpoint/2010/main" val="265807313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377CAC-A2B1-535A-0153-2DB16746CF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DD73AE-853E-07A0-9DB1-93D68D004B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EE629-371B-DB23-EF56-FEEC267D9DB3}"/>
              </a:ext>
            </a:extLst>
          </p:cNvPr>
          <p:cNvSpPr>
            <a:spLocks noGrp="1"/>
          </p:cNvSpPr>
          <p:nvPr>
            <p:ph type="dt" sz="half" idx="10"/>
          </p:nvPr>
        </p:nvSpPr>
        <p:spPr/>
        <p:txBody>
          <a:bodyPr/>
          <a:lstStyle/>
          <a:p>
            <a:fld id="{F4074EEE-1F82-43F9-BE6D-65524D56801A}" type="datetimeFigureOut">
              <a:rPr lang="en-US" smtClean="0"/>
              <a:t>11/20/2023</a:t>
            </a:fld>
            <a:endParaRPr lang="en-US"/>
          </a:p>
        </p:txBody>
      </p:sp>
      <p:sp>
        <p:nvSpPr>
          <p:cNvPr id="5" name="Footer Placeholder 4">
            <a:extLst>
              <a:ext uri="{FF2B5EF4-FFF2-40B4-BE49-F238E27FC236}">
                <a16:creationId xmlns:a16="http://schemas.microsoft.com/office/drawing/2014/main" id="{277A85F8-CF84-459F-90B0-2AF3771FFE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F1867-A4F6-B7D6-9DA8-C28F757CDF8B}"/>
              </a:ext>
            </a:extLst>
          </p:cNvPr>
          <p:cNvSpPr>
            <a:spLocks noGrp="1"/>
          </p:cNvSpPr>
          <p:nvPr>
            <p:ph type="sldNum" sz="quarter" idx="12"/>
          </p:nvPr>
        </p:nvSpPr>
        <p:spPr/>
        <p:txBody>
          <a:bodyPr/>
          <a:lstStyle/>
          <a:p>
            <a:fld id="{FC3FB460-613B-440E-B862-4B96DCEDADBD}" type="slidenum">
              <a:rPr lang="en-US" smtClean="0"/>
              <a:t>‹#›</a:t>
            </a:fld>
            <a:endParaRPr lang="en-US"/>
          </a:p>
        </p:txBody>
      </p:sp>
    </p:spTree>
    <p:extLst>
      <p:ext uri="{BB962C8B-B14F-4D97-AF65-F5344CB8AC3E}">
        <p14:creationId xmlns:p14="http://schemas.microsoft.com/office/powerpoint/2010/main" val="262179600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0C4C811-6196-09F9-C153-513ACE59E30C}"/>
              </a:ext>
            </a:extLst>
          </p:cNvPr>
          <p:cNvSpPr>
            <a:spLocks noGrp="1"/>
          </p:cNvSpPr>
          <p:nvPr>
            <p:ph type="dt" sz="half" idx="10"/>
          </p:nvPr>
        </p:nvSpPr>
        <p:spPr/>
        <p:txBody>
          <a:bodyPr/>
          <a:lstStyle/>
          <a:p>
            <a:fld id="{F4074EEE-1F82-43F9-BE6D-65524D56801A}" type="datetimeFigureOut">
              <a:rPr lang="en-US" smtClean="0"/>
              <a:t>11/20/2023</a:t>
            </a:fld>
            <a:endParaRPr lang="en-US"/>
          </a:p>
        </p:txBody>
      </p:sp>
      <p:sp>
        <p:nvSpPr>
          <p:cNvPr id="4" name="Footer Placeholder 3">
            <a:extLst>
              <a:ext uri="{FF2B5EF4-FFF2-40B4-BE49-F238E27FC236}">
                <a16:creationId xmlns:a16="http://schemas.microsoft.com/office/drawing/2014/main" id="{27ADBD25-A9BC-E272-5C0C-CA16F422D0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1942C4-E77F-F082-7C3B-B50711D01726}"/>
              </a:ext>
            </a:extLst>
          </p:cNvPr>
          <p:cNvSpPr>
            <a:spLocks noGrp="1"/>
          </p:cNvSpPr>
          <p:nvPr>
            <p:ph type="sldNum" sz="quarter" idx="12"/>
          </p:nvPr>
        </p:nvSpPr>
        <p:spPr/>
        <p:txBody>
          <a:bodyPr/>
          <a:lstStyle/>
          <a:p>
            <a:fld id="{FC3FB460-613B-440E-B862-4B96DCEDADBD}" type="slidenum">
              <a:rPr lang="en-US" smtClean="0"/>
              <a:t>‹#›</a:t>
            </a:fld>
            <a:endParaRPr lang="en-US"/>
          </a:p>
        </p:txBody>
      </p:sp>
    </p:spTree>
    <p:extLst>
      <p:ext uri="{BB962C8B-B14F-4D97-AF65-F5344CB8AC3E}">
        <p14:creationId xmlns:p14="http://schemas.microsoft.com/office/powerpoint/2010/main" val="2669217092"/>
      </p:ext>
    </p:extLst>
  </p:cSld>
  <p:clrMapOvr>
    <a:masterClrMapping/>
  </p:clrMapOvr>
  <p:extLst>
    <p:ext uri="{DCECCB84-F9BA-43D5-87BE-67443E8EF086}">
      <p15:sldGuideLst xmlns:p15="http://schemas.microsoft.com/office/powerpoint/2012/main">
        <p15:guide id="1" orient="horz" pos="1440" userDrawn="1">
          <p15:clr>
            <a:srgbClr val="FBAE40"/>
          </p15:clr>
        </p15:guide>
        <p15:guide id="2" pos="5112" userDrawn="1">
          <p15:clr>
            <a:srgbClr val="FBAE40"/>
          </p15:clr>
        </p15:guide>
        <p15:guide id="3" pos="2568" userDrawn="1">
          <p15:clr>
            <a:srgbClr val="FBAE40"/>
          </p15:clr>
        </p15:guide>
        <p15:guide id="4" orient="horz"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FBC78-8354-460E-4194-91D33F4F15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4C7CC3-45E5-45B5-8D50-827802DF54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AB3C3B-62BB-4153-3754-EAF46E46307B}"/>
              </a:ext>
            </a:extLst>
          </p:cNvPr>
          <p:cNvSpPr>
            <a:spLocks noGrp="1"/>
          </p:cNvSpPr>
          <p:nvPr>
            <p:ph type="dt" sz="half" idx="10"/>
          </p:nvPr>
        </p:nvSpPr>
        <p:spPr/>
        <p:txBody>
          <a:bodyPr/>
          <a:lstStyle/>
          <a:p>
            <a:fld id="{F4074EEE-1F82-43F9-BE6D-65524D56801A}" type="datetimeFigureOut">
              <a:rPr lang="en-US" smtClean="0"/>
              <a:t>11/20/2023</a:t>
            </a:fld>
            <a:endParaRPr lang="en-US"/>
          </a:p>
        </p:txBody>
      </p:sp>
      <p:sp>
        <p:nvSpPr>
          <p:cNvPr id="5" name="Footer Placeholder 4">
            <a:extLst>
              <a:ext uri="{FF2B5EF4-FFF2-40B4-BE49-F238E27FC236}">
                <a16:creationId xmlns:a16="http://schemas.microsoft.com/office/drawing/2014/main" id="{D9762490-C508-E551-EF5D-4D7DFAB401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BA1AA0-622F-41AE-1E55-75CEEB51E87F}"/>
              </a:ext>
            </a:extLst>
          </p:cNvPr>
          <p:cNvSpPr>
            <a:spLocks noGrp="1"/>
          </p:cNvSpPr>
          <p:nvPr>
            <p:ph type="sldNum" sz="quarter" idx="12"/>
          </p:nvPr>
        </p:nvSpPr>
        <p:spPr/>
        <p:txBody>
          <a:bodyPr/>
          <a:lstStyle/>
          <a:p>
            <a:fld id="{FC3FB460-613B-440E-B862-4B96DCEDADBD}" type="slidenum">
              <a:rPr lang="en-US" smtClean="0"/>
              <a:t>‹#›</a:t>
            </a:fld>
            <a:endParaRPr lang="en-US"/>
          </a:p>
        </p:txBody>
      </p:sp>
    </p:spTree>
    <p:extLst>
      <p:ext uri="{BB962C8B-B14F-4D97-AF65-F5344CB8AC3E}">
        <p14:creationId xmlns:p14="http://schemas.microsoft.com/office/powerpoint/2010/main" val="323197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4FA5A-CDB2-E3D4-99BF-03870B7867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13BA90-054C-BB65-15EE-7A2AFF0307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D76557-97D7-05B0-D83A-255DBC7E2E62}"/>
              </a:ext>
            </a:extLst>
          </p:cNvPr>
          <p:cNvSpPr>
            <a:spLocks noGrp="1"/>
          </p:cNvSpPr>
          <p:nvPr>
            <p:ph type="dt" sz="half" idx="10"/>
          </p:nvPr>
        </p:nvSpPr>
        <p:spPr/>
        <p:txBody>
          <a:bodyPr/>
          <a:lstStyle/>
          <a:p>
            <a:fld id="{F4074EEE-1F82-43F9-BE6D-65524D56801A}" type="datetimeFigureOut">
              <a:rPr lang="en-US" smtClean="0"/>
              <a:t>11/20/2023</a:t>
            </a:fld>
            <a:endParaRPr lang="en-US"/>
          </a:p>
        </p:txBody>
      </p:sp>
      <p:sp>
        <p:nvSpPr>
          <p:cNvPr id="5" name="Footer Placeholder 4">
            <a:extLst>
              <a:ext uri="{FF2B5EF4-FFF2-40B4-BE49-F238E27FC236}">
                <a16:creationId xmlns:a16="http://schemas.microsoft.com/office/drawing/2014/main" id="{B80D1472-3B5C-9097-C919-7F569F45E6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29D1C6-FC48-3F3B-E5A8-4D11295BDAD4}"/>
              </a:ext>
            </a:extLst>
          </p:cNvPr>
          <p:cNvSpPr>
            <a:spLocks noGrp="1"/>
          </p:cNvSpPr>
          <p:nvPr>
            <p:ph type="sldNum" sz="quarter" idx="12"/>
          </p:nvPr>
        </p:nvSpPr>
        <p:spPr/>
        <p:txBody>
          <a:bodyPr/>
          <a:lstStyle/>
          <a:p>
            <a:fld id="{FC3FB460-613B-440E-B862-4B96DCEDADBD}" type="slidenum">
              <a:rPr lang="en-US" smtClean="0"/>
              <a:t>‹#›</a:t>
            </a:fld>
            <a:endParaRPr lang="en-US"/>
          </a:p>
        </p:txBody>
      </p:sp>
    </p:spTree>
    <p:extLst>
      <p:ext uri="{BB962C8B-B14F-4D97-AF65-F5344CB8AC3E}">
        <p14:creationId xmlns:p14="http://schemas.microsoft.com/office/powerpoint/2010/main" val="1733168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D8A02-DAB0-9E6D-7882-ED5731DFFE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945165-B10B-C4DF-983D-48A68A48C2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D6D9FC-70DC-5271-8098-7816DB8CAA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FCD7F0-93E4-D74C-A129-3642166D0078}"/>
              </a:ext>
            </a:extLst>
          </p:cNvPr>
          <p:cNvSpPr>
            <a:spLocks noGrp="1"/>
          </p:cNvSpPr>
          <p:nvPr>
            <p:ph type="dt" sz="half" idx="10"/>
          </p:nvPr>
        </p:nvSpPr>
        <p:spPr/>
        <p:txBody>
          <a:bodyPr/>
          <a:lstStyle/>
          <a:p>
            <a:fld id="{F4074EEE-1F82-43F9-BE6D-65524D56801A}" type="datetimeFigureOut">
              <a:rPr lang="en-US" smtClean="0"/>
              <a:t>11/20/2023</a:t>
            </a:fld>
            <a:endParaRPr lang="en-US"/>
          </a:p>
        </p:txBody>
      </p:sp>
      <p:sp>
        <p:nvSpPr>
          <p:cNvPr id="6" name="Footer Placeholder 5">
            <a:extLst>
              <a:ext uri="{FF2B5EF4-FFF2-40B4-BE49-F238E27FC236}">
                <a16:creationId xmlns:a16="http://schemas.microsoft.com/office/drawing/2014/main" id="{3CB129FD-FB48-B936-EB1D-9F98913458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7636D0-00F3-EB56-3829-FD66BB559C79}"/>
              </a:ext>
            </a:extLst>
          </p:cNvPr>
          <p:cNvSpPr>
            <a:spLocks noGrp="1"/>
          </p:cNvSpPr>
          <p:nvPr>
            <p:ph type="sldNum" sz="quarter" idx="12"/>
          </p:nvPr>
        </p:nvSpPr>
        <p:spPr/>
        <p:txBody>
          <a:bodyPr/>
          <a:lstStyle/>
          <a:p>
            <a:fld id="{FC3FB460-613B-440E-B862-4B96DCEDADBD}" type="slidenum">
              <a:rPr lang="en-US" smtClean="0"/>
              <a:t>‹#›</a:t>
            </a:fld>
            <a:endParaRPr lang="en-US"/>
          </a:p>
        </p:txBody>
      </p:sp>
    </p:spTree>
    <p:extLst>
      <p:ext uri="{BB962C8B-B14F-4D97-AF65-F5344CB8AC3E}">
        <p14:creationId xmlns:p14="http://schemas.microsoft.com/office/powerpoint/2010/main" val="1513887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162D6-0248-A744-D707-5F867EEB97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216F45-1BD6-AF29-8ADC-B54DB055A4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951C87-B778-BC7B-34FF-7F545C177D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57C231-6FFD-9027-00CD-58AB1A2B55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87AE84-F628-83AA-80A6-70CE5E80DC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A4D900-1D51-6864-55FD-81C3D9AF3FF8}"/>
              </a:ext>
            </a:extLst>
          </p:cNvPr>
          <p:cNvSpPr>
            <a:spLocks noGrp="1"/>
          </p:cNvSpPr>
          <p:nvPr>
            <p:ph type="dt" sz="half" idx="10"/>
          </p:nvPr>
        </p:nvSpPr>
        <p:spPr/>
        <p:txBody>
          <a:bodyPr/>
          <a:lstStyle/>
          <a:p>
            <a:fld id="{F4074EEE-1F82-43F9-BE6D-65524D56801A}" type="datetimeFigureOut">
              <a:rPr lang="en-US" smtClean="0"/>
              <a:t>11/20/2023</a:t>
            </a:fld>
            <a:endParaRPr lang="en-US"/>
          </a:p>
        </p:txBody>
      </p:sp>
      <p:sp>
        <p:nvSpPr>
          <p:cNvPr id="8" name="Footer Placeholder 7">
            <a:extLst>
              <a:ext uri="{FF2B5EF4-FFF2-40B4-BE49-F238E27FC236}">
                <a16:creationId xmlns:a16="http://schemas.microsoft.com/office/drawing/2014/main" id="{6F202929-D944-40DF-D654-779AAE7E30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2EF83D-2691-70E9-6250-484ADBFF8894}"/>
              </a:ext>
            </a:extLst>
          </p:cNvPr>
          <p:cNvSpPr>
            <a:spLocks noGrp="1"/>
          </p:cNvSpPr>
          <p:nvPr>
            <p:ph type="sldNum" sz="quarter" idx="12"/>
          </p:nvPr>
        </p:nvSpPr>
        <p:spPr/>
        <p:txBody>
          <a:bodyPr/>
          <a:lstStyle/>
          <a:p>
            <a:fld id="{FC3FB460-613B-440E-B862-4B96DCEDADBD}" type="slidenum">
              <a:rPr lang="en-US" smtClean="0"/>
              <a:t>‹#›</a:t>
            </a:fld>
            <a:endParaRPr lang="en-US"/>
          </a:p>
        </p:txBody>
      </p:sp>
    </p:spTree>
    <p:extLst>
      <p:ext uri="{BB962C8B-B14F-4D97-AF65-F5344CB8AC3E}">
        <p14:creationId xmlns:p14="http://schemas.microsoft.com/office/powerpoint/2010/main" val="2323378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F4BEF-E56A-7ED6-0FDB-408A825C78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8C1F99-03ED-D229-804A-2D39603F0352}"/>
              </a:ext>
            </a:extLst>
          </p:cNvPr>
          <p:cNvSpPr>
            <a:spLocks noGrp="1"/>
          </p:cNvSpPr>
          <p:nvPr>
            <p:ph type="dt" sz="half" idx="10"/>
          </p:nvPr>
        </p:nvSpPr>
        <p:spPr/>
        <p:txBody>
          <a:bodyPr/>
          <a:lstStyle/>
          <a:p>
            <a:fld id="{F4074EEE-1F82-43F9-BE6D-65524D56801A}" type="datetimeFigureOut">
              <a:rPr lang="en-US" smtClean="0"/>
              <a:t>11/20/2023</a:t>
            </a:fld>
            <a:endParaRPr lang="en-US"/>
          </a:p>
        </p:txBody>
      </p:sp>
      <p:sp>
        <p:nvSpPr>
          <p:cNvPr id="4" name="Footer Placeholder 3">
            <a:extLst>
              <a:ext uri="{FF2B5EF4-FFF2-40B4-BE49-F238E27FC236}">
                <a16:creationId xmlns:a16="http://schemas.microsoft.com/office/drawing/2014/main" id="{574ED3F5-BCCC-4702-2F77-308504DAD2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29F06A-EBCB-C0F0-D0EF-E553C630BEB8}"/>
              </a:ext>
            </a:extLst>
          </p:cNvPr>
          <p:cNvSpPr>
            <a:spLocks noGrp="1"/>
          </p:cNvSpPr>
          <p:nvPr>
            <p:ph type="sldNum" sz="quarter" idx="12"/>
          </p:nvPr>
        </p:nvSpPr>
        <p:spPr/>
        <p:txBody>
          <a:bodyPr/>
          <a:lstStyle/>
          <a:p>
            <a:fld id="{FC3FB460-613B-440E-B862-4B96DCEDADBD}" type="slidenum">
              <a:rPr lang="en-US" smtClean="0"/>
              <a:t>‹#›</a:t>
            </a:fld>
            <a:endParaRPr lang="en-US"/>
          </a:p>
        </p:txBody>
      </p:sp>
    </p:spTree>
    <p:extLst>
      <p:ext uri="{BB962C8B-B14F-4D97-AF65-F5344CB8AC3E}">
        <p14:creationId xmlns:p14="http://schemas.microsoft.com/office/powerpoint/2010/main" val="930604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633916-78C9-7A7D-5354-9918A8036F73}"/>
              </a:ext>
            </a:extLst>
          </p:cNvPr>
          <p:cNvSpPr>
            <a:spLocks noGrp="1"/>
          </p:cNvSpPr>
          <p:nvPr>
            <p:ph type="dt" sz="half" idx="10"/>
          </p:nvPr>
        </p:nvSpPr>
        <p:spPr/>
        <p:txBody>
          <a:bodyPr/>
          <a:lstStyle/>
          <a:p>
            <a:fld id="{F4074EEE-1F82-43F9-BE6D-65524D56801A}" type="datetimeFigureOut">
              <a:rPr lang="en-US" smtClean="0"/>
              <a:t>11/20/2023</a:t>
            </a:fld>
            <a:endParaRPr lang="en-US"/>
          </a:p>
        </p:txBody>
      </p:sp>
      <p:sp>
        <p:nvSpPr>
          <p:cNvPr id="3" name="Footer Placeholder 2">
            <a:extLst>
              <a:ext uri="{FF2B5EF4-FFF2-40B4-BE49-F238E27FC236}">
                <a16:creationId xmlns:a16="http://schemas.microsoft.com/office/drawing/2014/main" id="{BB51947B-67A0-DDFC-DE3A-DFBFA11585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99A4E8-94FA-5389-5047-EB50DB46188D}"/>
              </a:ext>
            </a:extLst>
          </p:cNvPr>
          <p:cNvSpPr>
            <a:spLocks noGrp="1"/>
          </p:cNvSpPr>
          <p:nvPr>
            <p:ph type="sldNum" sz="quarter" idx="12"/>
          </p:nvPr>
        </p:nvSpPr>
        <p:spPr/>
        <p:txBody>
          <a:bodyPr/>
          <a:lstStyle/>
          <a:p>
            <a:fld id="{FC3FB460-613B-440E-B862-4B96DCEDADBD}" type="slidenum">
              <a:rPr lang="en-US" smtClean="0"/>
              <a:t>‹#›</a:t>
            </a:fld>
            <a:endParaRPr lang="en-US"/>
          </a:p>
        </p:txBody>
      </p:sp>
    </p:spTree>
    <p:extLst>
      <p:ext uri="{BB962C8B-B14F-4D97-AF65-F5344CB8AC3E}">
        <p14:creationId xmlns:p14="http://schemas.microsoft.com/office/powerpoint/2010/main" val="28408510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C08BA-D84E-BB8E-11EB-9F1E12C7B6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8532AC-EC16-E460-2E63-71E8098489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E94882-8EDF-30B8-EEA7-F6C8BC9086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15FC14-D226-28B1-5121-9E38D3AB6306}"/>
              </a:ext>
            </a:extLst>
          </p:cNvPr>
          <p:cNvSpPr>
            <a:spLocks noGrp="1"/>
          </p:cNvSpPr>
          <p:nvPr>
            <p:ph type="dt" sz="half" idx="10"/>
          </p:nvPr>
        </p:nvSpPr>
        <p:spPr/>
        <p:txBody>
          <a:bodyPr/>
          <a:lstStyle/>
          <a:p>
            <a:fld id="{F4074EEE-1F82-43F9-BE6D-65524D56801A}" type="datetimeFigureOut">
              <a:rPr lang="en-US" smtClean="0"/>
              <a:t>11/20/2023</a:t>
            </a:fld>
            <a:endParaRPr lang="en-US"/>
          </a:p>
        </p:txBody>
      </p:sp>
      <p:sp>
        <p:nvSpPr>
          <p:cNvPr id="6" name="Footer Placeholder 5">
            <a:extLst>
              <a:ext uri="{FF2B5EF4-FFF2-40B4-BE49-F238E27FC236}">
                <a16:creationId xmlns:a16="http://schemas.microsoft.com/office/drawing/2014/main" id="{B3B00E44-AB80-09D2-D68D-6B669FEA6B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2D3995-3E26-0660-C915-1BCA550BD777}"/>
              </a:ext>
            </a:extLst>
          </p:cNvPr>
          <p:cNvSpPr>
            <a:spLocks noGrp="1"/>
          </p:cNvSpPr>
          <p:nvPr>
            <p:ph type="sldNum" sz="quarter" idx="12"/>
          </p:nvPr>
        </p:nvSpPr>
        <p:spPr/>
        <p:txBody>
          <a:bodyPr/>
          <a:lstStyle/>
          <a:p>
            <a:fld id="{FC3FB460-613B-440E-B862-4B96DCEDADBD}" type="slidenum">
              <a:rPr lang="en-US" smtClean="0"/>
              <a:t>‹#›</a:t>
            </a:fld>
            <a:endParaRPr lang="en-US"/>
          </a:p>
        </p:txBody>
      </p:sp>
    </p:spTree>
    <p:extLst>
      <p:ext uri="{BB962C8B-B14F-4D97-AF65-F5344CB8AC3E}">
        <p14:creationId xmlns:p14="http://schemas.microsoft.com/office/powerpoint/2010/main" val="954531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492AE-3CC9-E91D-A952-E09E7A6FC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EA2333-420F-DD3C-E264-31942C6B5E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B1ADE0-EE77-2ED7-78DF-D7374B7CC1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72A9F7-824E-A30C-9BEF-3F31635464D0}"/>
              </a:ext>
            </a:extLst>
          </p:cNvPr>
          <p:cNvSpPr>
            <a:spLocks noGrp="1"/>
          </p:cNvSpPr>
          <p:nvPr>
            <p:ph type="dt" sz="half" idx="10"/>
          </p:nvPr>
        </p:nvSpPr>
        <p:spPr/>
        <p:txBody>
          <a:bodyPr/>
          <a:lstStyle/>
          <a:p>
            <a:fld id="{F4074EEE-1F82-43F9-BE6D-65524D56801A}" type="datetimeFigureOut">
              <a:rPr lang="en-US" smtClean="0"/>
              <a:t>11/20/2023</a:t>
            </a:fld>
            <a:endParaRPr lang="en-US"/>
          </a:p>
        </p:txBody>
      </p:sp>
      <p:sp>
        <p:nvSpPr>
          <p:cNvPr id="6" name="Footer Placeholder 5">
            <a:extLst>
              <a:ext uri="{FF2B5EF4-FFF2-40B4-BE49-F238E27FC236}">
                <a16:creationId xmlns:a16="http://schemas.microsoft.com/office/drawing/2014/main" id="{060F9E20-BDD2-9D3C-EF5B-ED9F19B2CE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BBAE30-C08E-BE41-D272-49B191B93ABF}"/>
              </a:ext>
            </a:extLst>
          </p:cNvPr>
          <p:cNvSpPr>
            <a:spLocks noGrp="1"/>
          </p:cNvSpPr>
          <p:nvPr>
            <p:ph type="sldNum" sz="quarter" idx="12"/>
          </p:nvPr>
        </p:nvSpPr>
        <p:spPr/>
        <p:txBody>
          <a:bodyPr/>
          <a:lstStyle/>
          <a:p>
            <a:fld id="{FC3FB460-613B-440E-B862-4B96DCEDADBD}" type="slidenum">
              <a:rPr lang="en-US" smtClean="0"/>
              <a:t>‹#›</a:t>
            </a:fld>
            <a:endParaRPr lang="en-US"/>
          </a:p>
        </p:txBody>
      </p:sp>
    </p:spTree>
    <p:extLst>
      <p:ext uri="{BB962C8B-B14F-4D97-AF65-F5344CB8AC3E}">
        <p14:creationId xmlns:p14="http://schemas.microsoft.com/office/powerpoint/2010/main" val="2319338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8C17D1-B9A6-8F42-638D-ACCD0DE839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632DDD-EEE1-377E-335A-CD3B0B49E7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443159-35DA-2BE1-0D6E-EC153181A0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74EEE-1F82-43F9-BE6D-65524D56801A}" type="datetimeFigureOut">
              <a:rPr lang="en-US" smtClean="0"/>
              <a:t>11/20/2023</a:t>
            </a:fld>
            <a:endParaRPr lang="en-US"/>
          </a:p>
        </p:txBody>
      </p:sp>
      <p:sp>
        <p:nvSpPr>
          <p:cNvPr id="5" name="Footer Placeholder 4">
            <a:extLst>
              <a:ext uri="{FF2B5EF4-FFF2-40B4-BE49-F238E27FC236}">
                <a16:creationId xmlns:a16="http://schemas.microsoft.com/office/drawing/2014/main" id="{9AC46AE7-7CF5-7D47-7DB7-D26739CEE8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A66A6C-8348-D175-4684-A982AF1FC7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FB460-613B-440E-B862-4B96DCEDADBD}" type="slidenum">
              <a:rPr lang="en-US" smtClean="0"/>
              <a:t>‹#›</a:t>
            </a:fld>
            <a:endParaRPr lang="en-US"/>
          </a:p>
        </p:txBody>
      </p:sp>
    </p:spTree>
    <p:extLst>
      <p:ext uri="{BB962C8B-B14F-4D97-AF65-F5344CB8AC3E}">
        <p14:creationId xmlns:p14="http://schemas.microsoft.com/office/powerpoint/2010/main" val="44657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fferent types of vegetables">
            <a:extLst>
              <a:ext uri="{FF2B5EF4-FFF2-40B4-BE49-F238E27FC236}">
                <a16:creationId xmlns:a16="http://schemas.microsoft.com/office/drawing/2014/main" id="{3BAFCCDD-ECC9-FF38-9DA4-A74007EE682F}"/>
              </a:ext>
            </a:extLst>
          </p:cNvPr>
          <p:cNvPicPr>
            <a:picLocks noChangeAspect="1"/>
          </p:cNvPicPr>
          <p:nvPr/>
        </p:nvPicPr>
        <p:blipFill rotWithShape="1">
          <a:blip r:embed="rId3">
            <a:duotone>
              <a:prstClr val="black"/>
              <a:schemeClr val="bg1">
                <a:tint val="45000"/>
                <a:satMod val="400000"/>
              </a:schemeClr>
            </a:duotone>
            <a:alphaModFix amt="10000"/>
          </a:blip>
          <a:srcRect t="10469" b="5261"/>
          <a:stretch/>
        </p:blipFill>
        <p:spPr>
          <a:xfrm>
            <a:off x="20" y="10"/>
            <a:ext cx="12191981" cy="6857989"/>
          </a:xfrm>
          <a:prstGeom prst="rect">
            <a:avLst/>
          </a:prstGeom>
        </p:spPr>
      </p:pic>
      <p:sp>
        <p:nvSpPr>
          <p:cNvPr id="2" name="Title 1">
            <a:extLst>
              <a:ext uri="{FF2B5EF4-FFF2-40B4-BE49-F238E27FC236}">
                <a16:creationId xmlns:a16="http://schemas.microsoft.com/office/drawing/2014/main" id="{8251FB6F-6B5E-23E1-4E1B-6136BC3D441D}"/>
              </a:ext>
            </a:extLst>
          </p:cNvPr>
          <p:cNvSpPr>
            <a:spLocks noGrp="1"/>
          </p:cNvSpPr>
          <p:nvPr>
            <p:ph type="ctrTitle"/>
          </p:nvPr>
        </p:nvSpPr>
        <p:spPr>
          <a:xfrm>
            <a:off x="732568" y="1169982"/>
            <a:ext cx="10717186" cy="2736390"/>
          </a:xfrm>
        </p:spPr>
        <p:txBody>
          <a:bodyPr anchor="b">
            <a:normAutofit/>
          </a:bodyPr>
          <a:lstStyle/>
          <a:p>
            <a:pPr algn="l"/>
            <a:r>
              <a:rPr lang="en-US" sz="4800"/>
              <a:t>Increasing Organic Product Sales: </a:t>
            </a:r>
            <a:br>
              <a:rPr lang="en-US" sz="4800"/>
            </a:br>
            <a:r>
              <a:rPr lang="en-US" sz="4800"/>
              <a:t>Customers Analysis and Recommendations</a:t>
            </a:r>
            <a:endParaRPr lang="en-US" sz="4800" dirty="0"/>
          </a:p>
        </p:txBody>
      </p:sp>
      <p:sp>
        <p:nvSpPr>
          <p:cNvPr id="3" name="Subtitle 2">
            <a:extLst>
              <a:ext uri="{FF2B5EF4-FFF2-40B4-BE49-F238E27FC236}">
                <a16:creationId xmlns:a16="http://schemas.microsoft.com/office/drawing/2014/main" id="{4534A46D-C613-BB68-A044-A3F0E16A6EE4}"/>
              </a:ext>
            </a:extLst>
          </p:cNvPr>
          <p:cNvSpPr>
            <a:spLocks noGrp="1"/>
          </p:cNvSpPr>
          <p:nvPr>
            <p:ph type="subTitle" idx="1"/>
          </p:nvPr>
        </p:nvSpPr>
        <p:spPr>
          <a:xfrm>
            <a:off x="732567" y="4067745"/>
            <a:ext cx="10530318" cy="1949813"/>
          </a:xfrm>
        </p:spPr>
        <p:txBody>
          <a:bodyPr anchor="t">
            <a:normAutofit/>
          </a:bodyPr>
          <a:lstStyle/>
          <a:p>
            <a:pPr algn="l"/>
            <a:r>
              <a:rPr lang="en-US" sz="2200"/>
              <a:t>Yanghua Zhang</a:t>
            </a:r>
          </a:p>
          <a:p>
            <a:pPr algn="l"/>
            <a:r>
              <a:rPr lang="en-US" sz="2200"/>
              <a:t>11-20-2023</a:t>
            </a:r>
            <a:endParaRPr lang="en-US" sz="2200" dirty="0"/>
          </a:p>
        </p:txBody>
      </p:sp>
      <p:cxnSp>
        <p:nvCxnSpPr>
          <p:cNvPr id="66" name="Straight Connector 65">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71" name="Straight Connector 70">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4004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F91F3A-6229-8950-1471-1A559BBBDC41}"/>
              </a:ext>
            </a:extLst>
          </p:cNvPr>
          <p:cNvSpPr>
            <a:spLocks noGrp="1"/>
          </p:cNvSpPr>
          <p:nvPr>
            <p:ph type="title"/>
          </p:nvPr>
        </p:nvSpPr>
        <p:spPr>
          <a:xfrm>
            <a:off x="838200" y="557188"/>
            <a:ext cx="10515600" cy="1133499"/>
          </a:xfrm>
        </p:spPr>
        <p:txBody>
          <a:bodyPr>
            <a:normAutofit/>
          </a:bodyPr>
          <a:lstStyle/>
          <a:p>
            <a:pPr algn="ctr"/>
            <a:r>
              <a:rPr lang="en-US" sz="5200"/>
              <a:t>Introduction</a:t>
            </a:r>
          </a:p>
        </p:txBody>
      </p:sp>
      <p:graphicFrame>
        <p:nvGraphicFramePr>
          <p:cNvPr id="81" name="Content Placeholder 2">
            <a:extLst>
              <a:ext uri="{FF2B5EF4-FFF2-40B4-BE49-F238E27FC236}">
                <a16:creationId xmlns:a16="http://schemas.microsoft.com/office/drawing/2014/main" id="{50415B3D-00CA-C98E-6788-4520B86540AC}"/>
              </a:ext>
            </a:extLst>
          </p:cNvPr>
          <p:cNvGraphicFramePr>
            <a:graphicFrameLocks noGrp="1"/>
          </p:cNvGraphicFramePr>
          <p:nvPr>
            <p:ph idx="1"/>
            <p:extLst>
              <p:ext uri="{D42A27DB-BD31-4B8C-83A1-F6EECF244321}">
                <p14:modId xmlns:p14="http://schemas.microsoft.com/office/powerpoint/2010/main" val="351455976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960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1" name="Rectangle 2060">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63" name="Rectangle 2062">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7C5D7C-733C-AC2C-71A1-F3132A9AC1B6}"/>
              </a:ext>
            </a:extLst>
          </p:cNvPr>
          <p:cNvSpPr>
            <a:spLocks noGrp="1"/>
          </p:cNvSpPr>
          <p:nvPr>
            <p:ph type="title"/>
          </p:nvPr>
        </p:nvSpPr>
        <p:spPr>
          <a:xfrm>
            <a:off x="841248" y="510047"/>
            <a:ext cx="3300984" cy="1645920"/>
          </a:xfrm>
        </p:spPr>
        <p:txBody>
          <a:bodyPr>
            <a:normAutofit/>
          </a:bodyPr>
          <a:lstStyle/>
          <a:p>
            <a:r>
              <a:rPr lang="en-US" sz="2800"/>
              <a:t>Exploratory Analysis Overview</a:t>
            </a:r>
            <a:endParaRPr lang="en-US" sz="2800" dirty="0"/>
          </a:p>
        </p:txBody>
      </p:sp>
      <p:sp>
        <p:nvSpPr>
          <p:cNvPr id="2065" name="Rectangle 2064">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67" name="Rectangle 2066">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8" name="Content Placeholder 2057">
            <a:extLst>
              <a:ext uri="{FF2B5EF4-FFF2-40B4-BE49-F238E27FC236}">
                <a16:creationId xmlns:a16="http://schemas.microsoft.com/office/drawing/2014/main" id="{618F125D-19D0-5698-A30F-E50E64FE8A22}"/>
              </a:ext>
            </a:extLst>
          </p:cNvPr>
          <p:cNvSpPr>
            <a:spLocks noGrp="1"/>
          </p:cNvSpPr>
          <p:nvPr>
            <p:ph idx="1"/>
          </p:nvPr>
        </p:nvSpPr>
        <p:spPr>
          <a:xfrm>
            <a:off x="4581144" y="510047"/>
            <a:ext cx="6858000" cy="1645920"/>
          </a:xfrm>
        </p:spPr>
        <p:txBody>
          <a:bodyPr anchor="ctr">
            <a:normAutofit lnSpcReduction="10000"/>
          </a:bodyPr>
          <a:lstStyle/>
          <a:p>
            <a:pPr marL="0" indent="0">
              <a:buNone/>
            </a:pPr>
            <a:r>
              <a:rPr lang="en-US" sz="1800"/>
              <a:t>Noticeable differences between customers who purchase organic products and those who do not in terms of</a:t>
            </a:r>
          </a:p>
          <a:p>
            <a:r>
              <a:rPr lang="en-US" sz="1800"/>
              <a:t>Gender</a:t>
            </a:r>
          </a:p>
          <a:p>
            <a:r>
              <a:rPr lang="en-US" sz="1800"/>
              <a:t>Affluence grade</a:t>
            </a:r>
          </a:p>
          <a:p>
            <a:r>
              <a:rPr lang="en-US" sz="1800"/>
              <a:t>Age</a:t>
            </a:r>
            <a:endParaRPr lang="en-US" sz="1800" dirty="0"/>
          </a:p>
        </p:txBody>
      </p:sp>
      <p:pic>
        <p:nvPicPr>
          <p:cNvPr id="2050" name="Picture 2">
            <a:extLst>
              <a:ext uri="{FF2B5EF4-FFF2-40B4-BE49-F238E27FC236}">
                <a16:creationId xmlns:a16="http://schemas.microsoft.com/office/drawing/2014/main" id="{4E1E0840-0BD3-B880-EC31-9E8D9BEB992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4416" y="3070281"/>
            <a:ext cx="3487020" cy="27896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B550D91-2131-F7DD-1241-094FFDD59B9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234196" y="3084220"/>
            <a:ext cx="3809029" cy="268536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7D58A784-AB0D-6237-4E5C-EC2B65DEE3CE}"/>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137415" y="3162600"/>
            <a:ext cx="3584448" cy="2527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161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3" name="Freeform: Shape 103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5" name="Freeform: Shape 103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2CE2DC-F699-9F5F-8F6D-AF05840F0F6F}"/>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600" kern="1200">
                <a:solidFill>
                  <a:schemeClr val="tx1"/>
                </a:solidFill>
                <a:latin typeface="+mj-lt"/>
                <a:ea typeface="+mj-ea"/>
                <a:cs typeface="+mj-cs"/>
              </a:rPr>
              <a:t>Exploratory Analysis Overview</a:t>
            </a:r>
            <a:br>
              <a:rPr lang="en-US" sz="2600" kern="1200">
                <a:solidFill>
                  <a:schemeClr val="tx1"/>
                </a:solidFill>
                <a:latin typeface="+mj-lt"/>
                <a:ea typeface="+mj-ea"/>
                <a:cs typeface="+mj-cs"/>
              </a:rPr>
            </a:br>
            <a:endParaRPr lang="en-US" sz="2600" kern="1200">
              <a:solidFill>
                <a:schemeClr val="tx1"/>
              </a:solidFill>
              <a:latin typeface="+mj-lt"/>
              <a:ea typeface="+mj-ea"/>
              <a:cs typeface="+mj-cs"/>
            </a:endParaRPr>
          </a:p>
        </p:txBody>
      </p:sp>
      <p:sp>
        <p:nvSpPr>
          <p:cNvPr id="1037" name="Rectangle 103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9" name="Rectangle 103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78099B0-F44A-9E66-7D41-2A895FDBBE2B}"/>
              </a:ext>
            </a:extLst>
          </p:cNvPr>
          <p:cNvSpPr txBox="1"/>
          <p:nvPr/>
        </p:nvSpPr>
        <p:spPr>
          <a:xfrm>
            <a:off x="371094" y="2718054"/>
            <a:ext cx="3438906" cy="3207258"/>
          </a:xfrm>
          <a:prstGeom prst="rect">
            <a:avLst/>
          </a:prstGeom>
        </p:spPr>
        <p:txBody>
          <a:bodyPr vert="horz" lIns="91440" tIns="45720" rIns="91440" bIns="45720" rtlCol="0" anchor="t">
            <a:normAutofit/>
          </a:bodyPr>
          <a:lstStyle/>
          <a:p>
            <a:pPr>
              <a:lnSpc>
                <a:spcPct val="90000"/>
              </a:lnSpc>
              <a:spcAft>
                <a:spcPts val="600"/>
              </a:spcAft>
            </a:pPr>
            <a:r>
              <a:rPr lang="en-US" sz="1700" dirty="0"/>
              <a:t>Organic Product Purchase Rates by Loyalty Status Groups</a:t>
            </a:r>
          </a:p>
          <a:p>
            <a:pPr>
              <a:lnSpc>
                <a:spcPct val="90000"/>
              </a:lnSpc>
              <a:spcAft>
                <a:spcPts val="600"/>
              </a:spcAft>
            </a:pPr>
            <a:endParaRPr lang="en-US" sz="1700" dirty="0"/>
          </a:p>
          <a:p>
            <a:pPr indent="-228600">
              <a:lnSpc>
                <a:spcPct val="90000"/>
              </a:lnSpc>
              <a:spcAft>
                <a:spcPts val="600"/>
              </a:spcAft>
              <a:buFont typeface="Arial" panose="020B0604020202020204" pitchFamily="34" charset="0"/>
              <a:buChar char="•"/>
            </a:pPr>
            <a:r>
              <a:rPr lang="en-US" sz="1700" dirty="0"/>
              <a:t>Noticeable differences in the percentage of customers who purchase organic products across the different loyalty status groups.</a:t>
            </a:r>
          </a:p>
          <a:p>
            <a:pPr indent="-228600">
              <a:lnSpc>
                <a:spcPct val="90000"/>
              </a:lnSpc>
              <a:spcAft>
                <a:spcPts val="600"/>
              </a:spcAft>
              <a:buFont typeface="Arial" panose="020B0604020202020204" pitchFamily="34" charset="0"/>
              <a:buChar char="•"/>
            </a:pPr>
            <a:endParaRPr lang="en-US" sz="1700" dirty="0"/>
          </a:p>
        </p:txBody>
      </p:sp>
      <p:pic>
        <p:nvPicPr>
          <p:cNvPr id="1026" name="Picture 2">
            <a:extLst>
              <a:ext uri="{FF2B5EF4-FFF2-40B4-BE49-F238E27FC236}">
                <a16:creationId xmlns:a16="http://schemas.microsoft.com/office/drawing/2014/main" id="{1AD7DB60-D6DF-E64F-1334-92B64AA1183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064633" y="841248"/>
            <a:ext cx="6595109" cy="5276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950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2B8B69E-6219-5C72-23B9-8AB43B755F14}"/>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 Model Summary</a:t>
            </a:r>
          </a:p>
        </p:txBody>
      </p:sp>
      <p:sp>
        <p:nvSpPr>
          <p:cNvPr id="27" name="Rectangle 2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9" name="Rectangle 2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TextBox 5">
            <a:extLst>
              <a:ext uri="{FF2B5EF4-FFF2-40B4-BE49-F238E27FC236}">
                <a16:creationId xmlns:a16="http://schemas.microsoft.com/office/drawing/2014/main" id="{A23212F5-686A-B5B3-B738-FA04D8D91215}"/>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Make correct prediction at 81% of time. </a:t>
            </a:r>
          </a:p>
          <a:p>
            <a:pPr indent="-228600">
              <a:lnSpc>
                <a:spcPct val="90000"/>
              </a:lnSpc>
              <a:spcAft>
                <a:spcPts val="600"/>
              </a:spcAft>
              <a:buFont typeface="Arial" panose="020B0604020202020204" pitchFamily="34" charset="0"/>
              <a:buChar char="•"/>
            </a:pPr>
            <a:r>
              <a:rPr lang="en-US" dirty="0"/>
              <a:t>About 41% proportion of organic purchased was identified correctly</a:t>
            </a:r>
          </a:p>
        </p:txBody>
      </p:sp>
      <p:graphicFrame>
        <p:nvGraphicFramePr>
          <p:cNvPr id="4" name="Content Placeholder 3">
            <a:extLst>
              <a:ext uri="{FF2B5EF4-FFF2-40B4-BE49-F238E27FC236}">
                <a16:creationId xmlns:a16="http://schemas.microsoft.com/office/drawing/2014/main" id="{74DFE0C9-9384-EB11-9C92-0E7BC96B9734}"/>
              </a:ext>
            </a:extLst>
          </p:cNvPr>
          <p:cNvGraphicFramePr>
            <a:graphicFrameLocks noGrp="1"/>
          </p:cNvGraphicFramePr>
          <p:nvPr>
            <p:ph idx="1"/>
            <p:extLst>
              <p:ext uri="{D42A27DB-BD31-4B8C-83A1-F6EECF244321}">
                <p14:modId xmlns:p14="http://schemas.microsoft.com/office/powerpoint/2010/main" val="1663775017"/>
              </p:ext>
            </p:extLst>
          </p:nvPr>
        </p:nvGraphicFramePr>
        <p:xfrm>
          <a:off x="557784" y="3399362"/>
          <a:ext cx="11164829" cy="2153252"/>
        </p:xfrm>
        <a:graphic>
          <a:graphicData uri="http://schemas.openxmlformats.org/drawingml/2006/table">
            <a:tbl>
              <a:tblPr firstRow="1" bandRow="1">
                <a:tableStyleId>{5C22544A-7EE6-4342-B048-85BDC9FD1C3A}</a:tableStyleId>
              </a:tblPr>
              <a:tblGrid>
                <a:gridCol w="1099182">
                  <a:extLst>
                    <a:ext uri="{9D8B030D-6E8A-4147-A177-3AD203B41FA5}">
                      <a16:colId xmlns:a16="http://schemas.microsoft.com/office/drawing/2014/main" val="1577488456"/>
                    </a:ext>
                  </a:extLst>
                </a:gridCol>
                <a:gridCol w="1276922">
                  <a:extLst>
                    <a:ext uri="{9D8B030D-6E8A-4147-A177-3AD203B41FA5}">
                      <a16:colId xmlns:a16="http://schemas.microsoft.com/office/drawing/2014/main" val="1022148998"/>
                    </a:ext>
                  </a:extLst>
                </a:gridCol>
                <a:gridCol w="1472833">
                  <a:extLst>
                    <a:ext uri="{9D8B030D-6E8A-4147-A177-3AD203B41FA5}">
                      <a16:colId xmlns:a16="http://schemas.microsoft.com/office/drawing/2014/main" val="63958060"/>
                    </a:ext>
                  </a:extLst>
                </a:gridCol>
                <a:gridCol w="1218747">
                  <a:extLst>
                    <a:ext uri="{9D8B030D-6E8A-4147-A177-3AD203B41FA5}">
                      <a16:colId xmlns:a16="http://schemas.microsoft.com/office/drawing/2014/main" val="1527609124"/>
                    </a:ext>
                  </a:extLst>
                </a:gridCol>
                <a:gridCol w="1092556">
                  <a:extLst>
                    <a:ext uri="{9D8B030D-6E8A-4147-A177-3AD203B41FA5}">
                      <a16:colId xmlns:a16="http://schemas.microsoft.com/office/drawing/2014/main" val="4117690195"/>
                    </a:ext>
                  </a:extLst>
                </a:gridCol>
                <a:gridCol w="1409738">
                  <a:extLst>
                    <a:ext uri="{9D8B030D-6E8A-4147-A177-3AD203B41FA5}">
                      <a16:colId xmlns:a16="http://schemas.microsoft.com/office/drawing/2014/main" val="272377156"/>
                    </a:ext>
                  </a:extLst>
                </a:gridCol>
                <a:gridCol w="1409738">
                  <a:extLst>
                    <a:ext uri="{9D8B030D-6E8A-4147-A177-3AD203B41FA5}">
                      <a16:colId xmlns:a16="http://schemas.microsoft.com/office/drawing/2014/main" val="244455698"/>
                    </a:ext>
                  </a:extLst>
                </a:gridCol>
                <a:gridCol w="1155652">
                  <a:extLst>
                    <a:ext uri="{9D8B030D-6E8A-4147-A177-3AD203B41FA5}">
                      <a16:colId xmlns:a16="http://schemas.microsoft.com/office/drawing/2014/main" val="2580527272"/>
                    </a:ext>
                  </a:extLst>
                </a:gridCol>
                <a:gridCol w="1029461">
                  <a:extLst>
                    <a:ext uri="{9D8B030D-6E8A-4147-A177-3AD203B41FA5}">
                      <a16:colId xmlns:a16="http://schemas.microsoft.com/office/drawing/2014/main" val="9231892"/>
                    </a:ext>
                  </a:extLst>
                </a:gridCol>
              </a:tblGrid>
              <a:tr h="274866">
                <a:tc>
                  <a:txBody>
                    <a:bodyPr/>
                    <a:lstStyle/>
                    <a:p>
                      <a:pPr algn="ctr" fontAlgn="ctr"/>
                      <a:r>
                        <a:rPr lang="en-US" sz="1500" u="none" strike="noStrike">
                          <a:effectLst/>
                        </a:rPr>
                        <a:t> </a:t>
                      </a:r>
                      <a:endParaRPr lang="en-US" sz="1500" b="0" i="0" u="none" strike="noStrike">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a:effectLst/>
                        </a:rPr>
                        <a:t>Accuracy(Train)</a:t>
                      </a:r>
                      <a:endParaRPr lang="en-US" sz="1500" b="0" i="0" u="none" strike="noStrike">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a:effectLst/>
                        </a:rPr>
                        <a:t>Precision(Train)</a:t>
                      </a:r>
                      <a:endParaRPr lang="en-US" sz="1500" b="0" i="0" u="none" strike="noStrike">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a:effectLst/>
                        </a:rPr>
                        <a:t>Recall(Train)</a:t>
                      </a:r>
                      <a:endParaRPr lang="en-US" sz="1500" b="0" i="0" u="none" strike="noStrike">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a:effectLst/>
                        </a:rPr>
                        <a:t>AUC(Train)</a:t>
                      </a:r>
                      <a:endParaRPr lang="en-US" sz="1500" b="0" i="0" u="none" strike="noStrike">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a:effectLst/>
                        </a:rPr>
                        <a:t>Accuracy(Test)</a:t>
                      </a:r>
                      <a:endParaRPr lang="en-US" sz="1500" b="0" i="0" u="none" strike="noStrike">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a:effectLst/>
                        </a:rPr>
                        <a:t>Precision(Test)</a:t>
                      </a:r>
                      <a:endParaRPr lang="en-US" sz="1500" b="0" i="0" u="none" strike="noStrike">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a:effectLst/>
                        </a:rPr>
                        <a:t>Recall(Test)</a:t>
                      </a:r>
                      <a:endParaRPr lang="en-US" sz="1500" b="0" i="0" u="none" strike="noStrike">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a:effectLst/>
                        </a:rPr>
                        <a:t>AUC(Test)</a:t>
                      </a:r>
                      <a:endParaRPr lang="en-US" sz="1500" b="0" i="0" u="none" strike="noStrike">
                        <a:solidFill>
                          <a:srgbClr val="000000"/>
                        </a:solidFill>
                        <a:effectLst/>
                        <a:latin typeface="Calibri" panose="020F0502020204030204" pitchFamily="34" charset="0"/>
                      </a:endParaRPr>
                    </a:p>
                  </a:txBody>
                  <a:tcPr marL="6387" marR="6387" marT="6387" marB="0" anchor="ctr"/>
                </a:tc>
                <a:extLst>
                  <a:ext uri="{0D108BD9-81ED-4DB2-BD59-A6C34878D82A}">
                    <a16:rowId xmlns:a16="http://schemas.microsoft.com/office/drawing/2014/main" val="1195186123"/>
                  </a:ext>
                </a:extLst>
              </a:tr>
              <a:tr h="274866">
                <a:tc>
                  <a:txBody>
                    <a:bodyPr/>
                    <a:lstStyle/>
                    <a:p>
                      <a:pPr algn="ctr" fontAlgn="ctr"/>
                      <a:r>
                        <a:rPr lang="en-US" sz="1500" u="none" strike="noStrike">
                          <a:effectLst/>
                        </a:rPr>
                        <a:t>Full</a:t>
                      </a:r>
                      <a:endParaRPr lang="en-US" sz="1500" b="0" i="0" u="none" strike="noStrike">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a:effectLst/>
                        </a:rPr>
                        <a:t>0.8003</a:t>
                      </a:r>
                      <a:endParaRPr lang="en-US" sz="1500" b="0" i="0" u="none" strike="noStrike">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a:effectLst/>
                        </a:rPr>
                        <a:t>0.6897</a:t>
                      </a:r>
                      <a:endParaRPr lang="en-US" sz="1500" b="0" i="0" u="none" strike="noStrike">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a:effectLst/>
                        </a:rPr>
                        <a:t>0.3525</a:t>
                      </a:r>
                      <a:endParaRPr lang="en-US" sz="1500" b="0" i="0" u="none" strike="noStrike">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a:effectLst/>
                        </a:rPr>
                        <a:t>0.7856</a:t>
                      </a:r>
                      <a:endParaRPr lang="en-US" sz="1500" b="0" i="0" u="none" strike="noStrike">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a:effectLst/>
                        </a:rPr>
                        <a:t>0.8089</a:t>
                      </a:r>
                      <a:endParaRPr lang="en-US" sz="1500" b="0" i="0" u="none" strike="noStrike">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a:effectLst/>
                        </a:rPr>
                        <a:t>0.7143</a:t>
                      </a:r>
                      <a:endParaRPr lang="en-US" sz="1500" b="0" i="0" u="none" strike="noStrike">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a:effectLst/>
                        </a:rPr>
                        <a:t>0.3814</a:t>
                      </a:r>
                      <a:endParaRPr lang="en-US" sz="1500" b="0" i="0" u="none" strike="noStrike">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a:effectLst/>
                        </a:rPr>
                        <a:t>0.7909</a:t>
                      </a:r>
                      <a:endParaRPr lang="en-US" sz="1500" b="0" i="0" u="none" strike="noStrike">
                        <a:solidFill>
                          <a:srgbClr val="000000"/>
                        </a:solidFill>
                        <a:effectLst/>
                        <a:latin typeface="Calibri" panose="020F0502020204030204" pitchFamily="34" charset="0"/>
                      </a:endParaRPr>
                    </a:p>
                  </a:txBody>
                  <a:tcPr marL="6387" marR="6387" marT="6387" marB="0" anchor="ctr"/>
                </a:tc>
                <a:extLst>
                  <a:ext uri="{0D108BD9-81ED-4DB2-BD59-A6C34878D82A}">
                    <a16:rowId xmlns:a16="http://schemas.microsoft.com/office/drawing/2014/main" val="3732638322"/>
                  </a:ext>
                </a:extLst>
              </a:tr>
              <a:tr h="274866">
                <a:tc>
                  <a:txBody>
                    <a:bodyPr/>
                    <a:lstStyle/>
                    <a:p>
                      <a:pPr algn="ctr" fontAlgn="ctr"/>
                      <a:r>
                        <a:rPr lang="en-US" sz="1500" u="none" strike="noStrike">
                          <a:effectLst/>
                        </a:rPr>
                        <a:t>Stepwise</a:t>
                      </a:r>
                      <a:endParaRPr lang="en-US" sz="1500" b="0" i="0" u="none" strike="noStrike">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a:effectLst/>
                        </a:rPr>
                        <a:t>0.7998</a:t>
                      </a:r>
                      <a:endParaRPr lang="en-US" sz="1500" b="0" i="0" u="none" strike="noStrike">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a:effectLst/>
                        </a:rPr>
                        <a:t>0.6921</a:t>
                      </a:r>
                      <a:endParaRPr lang="en-US" sz="1500" b="0" i="0" u="none" strike="noStrike">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a:effectLst/>
                        </a:rPr>
                        <a:t>0.3454</a:t>
                      </a:r>
                      <a:endParaRPr lang="en-US" sz="1500" b="0" i="0" u="none" strike="noStrike">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a:effectLst/>
                        </a:rPr>
                        <a:t>0.7849</a:t>
                      </a:r>
                      <a:endParaRPr lang="en-US" sz="1500" b="0" i="0" u="none" strike="noStrike">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a:effectLst/>
                        </a:rPr>
                        <a:t>0.8107</a:t>
                      </a:r>
                      <a:endParaRPr lang="en-US" sz="1500" b="0" i="0" u="none" strike="noStrike">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a:effectLst/>
                        </a:rPr>
                        <a:t>0.7226</a:t>
                      </a:r>
                      <a:endParaRPr lang="en-US" sz="1500" b="0" i="0" u="none" strike="noStrike">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a:effectLst/>
                        </a:rPr>
                        <a:t>0.3832</a:t>
                      </a:r>
                      <a:endParaRPr lang="en-US" sz="1500" b="0" i="0" u="none" strike="noStrike">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a:effectLst/>
                        </a:rPr>
                        <a:t>0.7911</a:t>
                      </a:r>
                      <a:endParaRPr lang="en-US" sz="1500" b="0" i="0" u="none" strike="noStrike">
                        <a:solidFill>
                          <a:srgbClr val="000000"/>
                        </a:solidFill>
                        <a:effectLst/>
                        <a:latin typeface="Calibri" panose="020F0502020204030204" pitchFamily="34" charset="0"/>
                      </a:endParaRPr>
                    </a:p>
                  </a:txBody>
                  <a:tcPr marL="6387" marR="6387" marT="6387" marB="0" anchor="ctr"/>
                </a:tc>
                <a:extLst>
                  <a:ext uri="{0D108BD9-81ED-4DB2-BD59-A6C34878D82A}">
                    <a16:rowId xmlns:a16="http://schemas.microsoft.com/office/drawing/2014/main" val="2065187707"/>
                  </a:ext>
                </a:extLst>
              </a:tr>
              <a:tr h="274866">
                <a:tc>
                  <a:txBody>
                    <a:bodyPr/>
                    <a:lstStyle/>
                    <a:p>
                      <a:pPr algn="ctr" fontAlgn="ctr"/>
                      <a:r>
                        <a:rPr lang="en-US" sz="1500" u="none" strike="noStrike">
                          <a:effectLst/>
                        </a:rPr>
                        <a:t>L1(0.1)</a:t>
                      </a:r>
                      <a:endParaRPr lang="en-US" sz="1500" b="0" i="0" u="none" strike="noStrike">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dirty="0">
                          <a:effectLst/>
                        </a:rPr>
                        <a:t>0.8005</a:t>
                      </a:r>
                      <a:endParaRPr lang="en-US" sz="1500" b="0" i="0" u="none" strike="noStrike" dirty="0">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dirty="0">
                          <a:effectLst/>
                        </a:rPr>
                        <a:t>0.6931</a:t>
                      </a:r>
                      <a:endParaRPr lang="en-US" sz="1500" b="0" i="0" u="none" strike="noStrike" dirty="0">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dirty="0">
                          <a:effectLst/>
                        </a:rPr>
                        <a:t>0.3488</a:t>
                      </a:r>
                      <a:endParaRPr lang="en-US" sz="1500" b="0" i="0" u="none" strike="noStrike" dirty="0">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a:effectLst/>
                        </a:rPr>
                        <a:t>0.7850</a:t>
                      </a:r>
                      <a:endParaRPr lang="en-US" sz="1500" b="0" i="0" u="none" strike="noStrike">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dirty="0">
                          <a:effectLst/>
                        </a:rPr>
                        <a:t>0.8104</a:t>
                      </a:r>
                      <a:endParaRPr lang="en-US" sz="1500" b="0" i="0" u="none" strike="noStrike" dirty="0">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dirty="0">
                          <a:effectLst/>
                        </a:rPr>
                        <a:t>0.7230</a:t>
                      </a:r>
                      <a:endParaRPr lang="en-US" sz="1500" b="0" i="0" u="none" strike="noStrike" dirty="0">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dirty="0">
                          <a:effectLst/>
                        </a:rPr>
                        <a:t>0.3808</a:t>
                      </a:r>
                      <a:endParaRPr lang="en-US" sz="1500" b="0" i="0" u="none" strike="noStrike" dirty="0">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dirty="0">
                          <a:effectLst/>
                        </a:rPr>
                        <a:t>0.7909</a:t>
                      </a:r>
                      <a:endParaRPr lang="en-US" sz="1500" b="0" i="0" u="none" strike="noStrike" dirty="0">
                        <a:solidFill>
                          <a:srgbClr val="000000"/>
                        </a:solidFill>
                        <a:effectLst/>
                        <a:latin typeface="Calibri" panose="020F0502020204030204" pitchFamily="34" charset="0"/>
                      </a:endParaRPr>
                    </a:p>
                  </a:txBody>
                  <a:tcPr marL="6387" marR="6387" marT="6387" marB="0" anchor="ctr"/>
                </a:tc>
                <a:extLst>
                  <a:ext uri="{0D108BD9-81ED-4DB2-BD59-A6C34878D82A}">
                    <a16:rowId xmlns:a16="http://schemas.microsoft.com/office/drawing/2014/main" val="3410863968"/>
                  </a:ext>
                </a:extLst>
              </a:tr>
              <a:tr h="274866">
                <a:tc>
                  <a:txBody>
                    <a:bodyPr/>
                    <a:lstStyle/>
                    <a:p>
                      <a:pPr algn="ctr" fontAlgn="ctr"/>
                      <a:r>
                        <a:rPr lang="en-US" sz="1500" u="none" strike="noStrike">
                          <a:effectLst/>
                        </a:rPr>
                        <a:t>L1(0.01)</a:t>
                      </a:r>
                      <a:endParaRPr lang="en-US" sz="1500" b="0" i="0" u="none" strike="noStrike">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dirty="0">
                          <a:effectLst/>
                        </a:rPr>
                        <a:t>0.8001</a:t>
                      </a:r>
                      <a:endParaRPr lang="en-US" sz="1500" b="0" i="0" u="none" strike="noStrike" dirty="0">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dirty="0">
                          <a:effectLst/>
                        </a:rPr>
                        <a:t>0.7018</a:t>
                      </a:r>
                      <a:endParaRPr lang="en-US" sz="1500" b="0" i="0" u="none" strike="noStrike" dirty="0">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dirty="0">
                          <a:effectLst/>
                        </a:rPr>
                        <a:t>0.3353</a:t>
                      </a:r>
                      <a:endParaRPr lang="en-US" sz="1500" b="0" i="0" u="none" strike="noStrike" dirty="0">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a:effectLst/>
                        </a:rPr>
                        <a:t>0.7781</a:t>
                      </a:r>
                      <a:endParaRPr lang="en-US" sz="1500" b="0" i="0" u="none" strike="noStrike">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dirty="0">
                          <a:effectLst/>
                        </a:rPr>
                        <a:t>0.8089</a:t>
                      </a:r>
                      <a:endParaRPr lang="en-US" sz="1500" b="0" i="0" u="none" strike="noStrike" dirty="0">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dirty="0">
                          <a:effectLst/>
                        </a:rPr>
                        <a:t>0.7299</a:t>
                      </a:r>
                      <a:endParaRPr lang="en-US" sz="1500" b="0" i="0" u="none" strike="noStrike" dirty="0">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a:effectLst/>
                        </a:rPr>
                        <a:t>0.3632</a:t>
                      </a:r>
                      <a:endParaRPr lang="en-US" sz="1500" b="0" i="0" u="none" strike="noStrike">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a:effectLst/>
                        </a:rPr>
                        <a:t>0.7837</a:t>
                      </a:r>
                      <a:endParaRPr lang="en-US" sz="1500" b="0" i="0" u="none" strike="noStrike">
                        <a:solidFill>
                          <a:srgbClr val="000000"/>
                        </a:solidFill>
                        <a:effectLst/>
                        <a:latin typeface="Calibri" panose="020F0502020204030204" pitchFamily="34" charset="0"/>
                      </a:endParaRPr>
                    </a:p>
                  </a:txBody>
                  <a:tcPr marL="6387" marR="6387" marT="6387" marB="0" anchor="ctr"/>
                </a:tc>
                <a:extLst>
                  <a:ext uri="{0D108BD9-81ED-4DB2-BD59-A6C34878D82A}">
                    <a16:rowId xmlns:a16="http://schemas.microsoft.com/office/drawing/2014/main" val="739752394"/>
                  </a:ext>
                </a:extLst>
              </a:tr>
              <a:tr h="274866">
                <a:tc>
                  <a:txBody>
                    <a:bodyPr/>
                    <a:lstStyle/>
                    <a:p>
                      <a:pPr algn="ctr" fontAlgn="ctr"/>
                      <a:r>
                        <a:rPr lang="en-US" sz="1500" u="none" strike="noStrike">
                          <a:effectLst/>
                        </a:rPr>
                        <a:t>L2</a:t>
                      </a:r>
                      <a:endParaRPr lang="en-US" sz="1500" b="0" i="0" u="none" strike="noStrike">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a:effectLst/>
                        </a:rPr>
                        <a:t>0.7994</a:t>
                      </a:r>
                      <a:endParaRPr lang="en-US" sz="1500" b="0" i="0" u="none" strike="noStrike">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a:effectLst/>
                        </a:rPr>
                        <a:t>0.6967</a:t>
                      </a:r>
                      <a:endParaRPr lang="en-US" sz="1500" b="0" i="0" u="none" strike="noStrike">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a:effectLst/>
                        </a:rPr>
                        <a:t>0.3369</a:t>
                      </a:r>
                      <a:endParaRPr lang="en-US" sz="1500" b="0" i="0" u="none" strike="noStrike">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a:effectLst/>
                        </a:rPr>
                        <a:t>0.7762</a:t>
                      </a:r>
                      <a:endParaRPr lang="en-US" sz="1500" b="0" i="0" u="none" strike="noStrike">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a:effectLst/>
                        </a:rPr>
                        <a:t>0.8080</a:t>
                      </a:r>
                      <a:endParaRPr lang="en-US" sz="1500" b="0" i="0" u="none" strike="noStrike">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a:effectLst/>
                        </a:rPr>
                        <a:t>0.7241</a:t>
                      </a:r>
                      <a:endParaRPr lang="en-US" sz="1500" b="0" i="0" u="none" strike="noStrike">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a:effectLst/>
                        </a:rPr>
                        <a:t>0.3638</a:t>
                      </a:r>
                      <a:endParaRPr lang="en-US" sz="1500" b="0" i="0" u="none" strike="noStrike">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a:effectLst/>
                        </a:rPr>
                        <a:t>0.7807</a:t>
                      </a:r>
                      <a:endParaRPr lang="en-US" sz="1500" b="0" i="0" u="none" strike="noStrike">
                        <a:solidFill>
                          <a:srgbClr val="000000"/>
                        </a:solidFill>
                        <a:effectLst/>
                        <a:latin typeface="Calibri" panose="020F0502020204030204" pitchFamily="34" charset="0"/>
                      </a:endParaRPr>
                    </a:p>
                  </a:txBody>
                  <a:tcPr marL="6387" marR="6387" marT="6387" marB="0" anchor="ctr"/>
                </a:tc>
                <a:extLst>
                  <a:ext uri="{0D108BD9-81ED-4DB2-BD59-A6C34878D82A}">
                    <a16:rowId xmlns:a16="http://schemas.microsoft.com/office/drawing/2014/main" val="3801034853"/>
                  </a:ext>
                </a:extLst>
              </a:tr>
              <a:tr h="504056">
                <a:tc>
                  <a:txBody>
                    <a:bodyPr/>
                    <a:lstStyle/>
                    <a:p>
                      <a:pPr algn="ctr" fontAlgn="ctr"/>
                      <a:r>
                        <a:rPr lang="en-US" sz="1500" u="none" strike="noStrike" dirty="0">
                          <a:effectLst/>
                        </a:rPr>
                        <a:t>Decision Tree</a:t>
                      </a:r>
                      <a:endParaRPr lang="en-US" sz="1500" b="0" i="0" u="none" strike="noStrike" dirty="0">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a:effectLst/>
                        </a:rPr>
                        <a:t>0.8091</a:t>
                      </a:r>
                      <a:endParaRPr lang="en-US" sz="1500" b="0" i="0" u="none" strike="noStrike">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a:effectLst/>
                        </a:rPr>
                        <a:t>0.6991</a:t>
                      </a:r>
                      <a:endParaRPr lang="en-US" sz="1500" b="0" i="0" u="none" strike="noStrike">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a:effectLst/>
                        </a:rPr>
                        <a:t>0.4023</a:t>
                      </a:r>
                      <a:endParaRPr lang="en-US" sz="1500" b="0" i="0" u="none" strike="noStrike">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a:effectLst/>
                        </a:rPr>
                        <a:t>0.8079</a:t>
                      </a:r>
                      <a:endParaRPr lang="en-US" sz="1500" b="0" i="0" u="none" strike="noStrike">
                        <a:solidFill>
                          <a:srgbClr val="000000"/>
                        </a:solidFill>
                        <a:effectLst/>
                        <a:latin typeface="Calibri" panose="020F0502020204030204" pitchFamily="34" charset="0"/>
                      </a:endParaRPr>
                    </a:p>
                  </a:txBody>
                  <a:tcPr marL="6387" marR="6387" marT="6387" marB="0" anchor="ctr"/>
                </a:tc>
                <a:tc>
                  <a:txBody>
                    <a:bodyPr/>
                    <a:lstStyle/>
                    <a:p>
                      <a:pPr algn="ctr" fontAlgn="ctr"/>
                      <a:r>
                        <a:rPr lang="en-US" sz="1500" u="none" strike="noStrike" dirty="0">
                          <a:effectLst/>
                          <a:highlight>
                            <a:srgbClr val="FFFF00"/>
                          </a:highlight>
                        </a:rPr>
                        <a:t>0.8095</a:t>
                      </a:r>
                      <a:endParaRPr lang="en-US" sz="1500" b="0" i="0" u="none" strike="noStrike" dirty="0">
                        <a:solidFill>
                          <a:srgbClr val="000000"/>
                        </a:solidFill>
                        <a:effectLst/>
                        <a:highlight>
                          <a:srgbClr val="FFFF00"/>
                        </a:highlight>
                        <a:latin typeface="Calibri" panose="020F0502020204030204" pitchFamily="34" charset="0"/>
                      </a:endParaRPr>
                    </a:p>
                  </a:txBody>
                  <a:tcPr marL="6387" marR="6387" marT="6387" marB="0" anchor="ctr"/>
                </a:tc>
                <a:tc>
                  <a:txBody>
                    <a:bodyPr/>
                    <a:lstStyle/>
                    <a:p>
                      <a:pPr algn="ctr" fontAlgn="ctr"/>
                      <a:r>
                        <a:rPr lang="en-US" sz="1500" u="none" strike="noStrike" dirty="0">
                          <a:effectLst/>
                          <a:highlight>
                            <a:srgbClr val="FFFF00"/>
                          </a:highlight>
                        </a:rPr>
                        <a:t>0.6985</a:t>
                      </a:r>
                      <a:endParaRPr lang="en-US" sz="1500" b="0" i="0" u="none" strike="noStrike" dirty="0">
                        <a:solidFill>
                          <a:srgbClr val="000000"/>
                        </a:solidFill>
                        <a:effectLst/>
                        <a:highlight>
                          <a:srgbClr val="FFFF00"/>
                        </a:highlight>
                        <a:latin typeface="Calibri" panose="020F0502020204030204" pitchFamily="34" charset="0"/>
                      </a:endParaRPr>
                    </a:p>
                  </a:txBody>
                  <a:tcPr marL="6387" marR="6387" marT="6387" marB="0" anchor="ctr"/>
                </a:tc>
                <a:tc>
                  <a:txBody>
                    <a:bodyPr/>
                    <a:lstStyle/>
                    <a:p>
                      <a:pPr algn="ctr" fontAlgn="ctr"/>
                      <a:r>
                        <a:rPr lang="en-US" sz="1500" u="none" strike="noStrike">
                          <a:effectLst/>
                          <a:highlight>
                            <a:srgbClr val="FFFF00"/>
                          </a:highlight>
                        </a:rPr>
                        <a:t>0.4068</a:t>
                      </a:r>
                      <a:endParaRPr lang="en-US" sz="1500" b="0" i="0" u="none" strike="noStrike">
                        <a:solidFill>
                          <a:srgbClr val="000000"/>
                        </a:solidFill>
                        <a:effectLst/>
                        <a:highlight>
                          <a:srgbClr val="FFFF00"/>
                        </a:highlight>
                        <a:latin typeface="Calibri" panose="020F0502020204030204" pitchFamily="34" charset="0"/>
                      </a:endParaRPr>
                    </a:p>
                  </a:txBody>
                  <a:tcPr marL="6387" marR="6387" marT="6387" marB="0" anchor="ctr"/>
                </a:tc>
                <a:tc>
                  <a:txBody>
                    <a:bodyPr/>
                    <a:lstStyle/>
                    <a:p>
                      <a:pPr algn="ctr" fontAlgn="ctr"/>
                      <a:r>
                        <a:rPr lang="en-US" sz="1500" u="none" strike="noStrike" dirty="0">
                          <a:effectLst/>
                          <a:highlight>
                            <a:srgbClr val="FFFF00"/>
                          </a:highlight>
                        </a:rPr>
                        <a:t>0.8044</a:t>
                      </a:r>
                      <a:endParaRPr lang="en-US" sz="1500" b="0" i="0" u="none" strike="noStrike" dirty="0">
                        <a:solidFill>
                          <a:srgbClr val="000000"/>
                        </a:solidFill>
                        <a:effectLst/>
                        <a:highlight>
                          <a:srgbClr val="FFFF00"/>
                        </a:highlight>
                        <a:latin typeface="Calibri" panose="020F0502020204030204" pitchFamily="34" charset="0"/>
                      </a:endParaRPr>
                    </a:p>
                  </a:txBody>
                  <a:tcPr marL="6387" marR="6387" marT="6387" marB="0" anchor="ctr"/>
                </a:tc>
                <a:extLst>
                  <a:ext uri="{0D108BD9-81ED-4DB2-BD59-A6C34878D82A}">
                    <a16:rowId xmlns:a16="http://schemas.microsoft.com/office/drawing/2014/main" val="3979525721"/>
                  </a:ext>
                </a:extLst>
              </a:tr>
            </a:tbl>
          </a:graphicData>
        </a:graphic>
      </p:graphicFrame>
      <p:sp>
        <p:nvSpPr>
          <p:cNvPr id="5" name="Rectangle: Rounded Corners 4">
            <a:extLst>
              <a:ext uri="{FF2B5EF4-FFF2-40B4-BE49-F238E27FC236}">
                <a16:creationId xmlns:a16="http://schemas.microsoft.com/office/drawing/2014/main" id="{4222CEAA-94A3-BA12-52B8-BE01E519BEE6}"/>
              </a:ext>
            </a:extLst>
          </p:cNvPr>
          <p:cNvSpPr/>
          <p:nvPr/>
        </p:nvSpPr>
        <p:spPr>
          <a:xfrm>
            <a:off x="469387" y="5075227"/>
            <a:ext cx="11338033" cy="556877"/>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2906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96B9DB-83F5-1824-9AC8-26D905915368}"/>
              </a:ext>
            </a:extLst>
          </p:cNvPr>
          <p:cNvSpPr>
            <a:spLocks noGrp="1"/>
          </p:cNvSpPr>
          <p:nvPr>
            <p:ph type="title"/>
          </p:nvPr>
        </p:nvSpPr>
        <p:spPr>
          <a:xfrm>
            <a:off x="411480" y="987552"/>
            <a:ext cx="4485861" cy="1088136"/>
          </a:xfrm>
        </p:spPr>
        <p:txBody>
          <a:bodyPr vert="horz" lIns="91440" tIns="45720" rIns="91440" bIns="45720" rtlCol="0" anchor="b">
            <a:normAutofit/>
          </a:bodyPr>
          <a:lstStyle/>
          <a:p>
            <a:r>
              <a:rPr lang="en-US" sz="3400" dirty="0"/>
              <a:t>Top 5 Important Factors</a:t>
            </a:r>
          </a:p>
        </p:txBody>
      </p:sp>
      <p:sp>
        <p:nvSpPr>
          <p:cNvPr id="12" name="Rectangle 11">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3">
            <a:extLst>
              <a:ext uri="{FF2B5EF4-FFF2-40B4-BE49-F238E27FC236}">
                <a16:creationId xmlns:a16="http://schemas.microsoft.com/office/drawing/2014/main" id="{8914EE63-2E63-B464-B5F8-F776214EF314}"/>
              </a:ext>
            </a:extLst>
          </p:cNvPr>
          <p:cNvSpPr>
            <a:spLocks noGrp="1"/>
          </p:cNvSpPr>
          <p:nvPr>
            <p:ph sz="half" idx="2"/>
          </p:nvPr>
        </p:nvSpPr>
        <p:spPr>
          <a:xfrm>
            <a:off x="411479" y="2688336"/>
            <a:ext cx="4498848" cy="3584448"/>
          </a:xfrm>
        </p:spPr>
        <p:txBody>
          <a:bodyPr vert="horz" lIns="91440" tIns="45720" rIns="91440" bIns="45720" rtlCol="0" anchor="t">
            <a:normAutofit/>
          </a:bodyPr>
          <a:lstStyle/>
          <a:p>
            <a:r>
              <a:rPr lang="en-US" sz="1800" dirty="0"/>
              <a:t>Affluence grade</a:t>
            </a:r>
          </a:p>
          <a:p>
            <a:r>
              <a:rPr lang="en-US" sz="1800" dirty="0"/>
              <a:t>Age</a:t>
            </a:r>
          </a:p>
          <a:p>
            <a:r>
              <a:rPr lang="en-US" sz="1800" dirty="0"/>
              <a:t>Gender</a:t>
            </a:r>
          </a:p>
          <a:p>
            <a:r>
              <a:rPr lang="en-US" sz="1800" dirty="0"/>
              <a:t>Total amount spent in the store this year</a:t>
            </a:r>
          </a:p>
          <a:p>
            <a:r>
              <a:rPr lang="en-US" sz="1800" dirty="0"/>
              <a:t> Time as loyalty card member	</a:t>
            </a:r>
          </a:p>
        </p:txBody>
      </p:sp>
      <p:pic>
        <p:nvPicPr>
          <p:cNvPr id="6" name="Picture 5" descr="White puzzle with one red piece">
            <a:extLst>
              <a:ext uri="{FF2B5EF4-FFF2-40B4-BE49-F238E27FC236}">
                <a16:creationId xmlns:a16="http://schemas.microsoft.com/office/drawing/2014/main" id="{6A43F0AE-17A2-9D83-2DD3-724299C105E2}"/>
              </a:ext>
            </a:extLst>
          </p:cNvPr>
          <p:cNvPicPr>
            <a:picLocks noChangeAspect="1"/>
          </p:cNvPicPr>
          <p:nvPr/>
        </p:nvPicPr>
        <p:blipFill rotWithShape="1">
          <a:blip r:embed="rId3"/>
          <a:srcRect l="22571" r="20967"/>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4241650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erson buying fruits in a grocery store&#10;&#10;Description automatically generated">
            <a:extLst>
              <a:ext uri="{FF2B5EF4-FFF2-40B4-BE49-F238E27FC236}">
                <a16:creationId xmlns:a16="http://schemas.microsoft.com/office/drawing/2014/main" id="{4B922632-AF39-9478-20A4-7ACEA871EDD1}"/>
              </a:ext>
            </a:extLst>
          </p:cNvPr>
          <p:cNvPicPr>
            <a:picLocks noChangeAspect="1"/>
          </p:cNvPicPr>
          <p:nvPr/>
        </p:nvPicPr>
        <p:blipFill rotWithShape="1">
          <a:blip r:embed="rId3">
            <a:extLst>
              <a:ext uri="{28A0092B-C50C-407E-A947-70E740481C1C}">
                <a14:useLocalDpi xmlns:a14="http://schemas.microsoft.com/office/drawing/2010/main" val="0"/>
              </a:ext>
            </a:extLst>
          </a:blip>
          <a:srcRect r="13221"/>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20" name="Freeform: Shape 19">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4681EBC9-0859-DF45-1473-CB46CA7C930E}"/>
              </a:ext>
            </a:extLst>
          </p:cNvPr>
          <p:cNvSpPr txBox="1"/>
          <p:nvPr/>
        </p:nvSpPr>
        <p:spPr>
          <a:xfrm>
            <a:off x="371094" y="1161288"/>
            <a:ext cx="3438144" cy="112572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a:latin typeface="+mj-lt"/>
                <a:ea typeface="+mj-ea"/>
                <a:cs typeface="+mj-cs"/>
              </a:rPr>
              <a:t>Typical Organic Products Customers</a:t>
            </a:r>
          </a:p>
        </p:txBody>
      </p:sp>
      <p:sp>
        <p:nvSpPr>
          <p:cNvPr id="24" name="Rectangle 2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TextBox 12">
            <a:extLst>
              <a:ext uri="{FF2B5EF4-FFF2-40B4-BE49-F238E27FC236}">
                <a16:creationId xmlns:a16="http://schemas.microsoft.com/office/drawing/2014/main" id="{92585DD0-AD21-97F0-FB63-F34FB4555396}"/>
              </a:ext>
            </a:extLst>
          </p:cNvPr>
          <p:cNvSpPr txBox="1"/>
          <p:nvPr/>
        </p:nvSpPr>
        <p:spPr>
          <a:xfrm>
            <a:off x="371094" y="2718054"/>
            <a:ext cx="3438906" cy="3207258"/>
          </a:xfrm>
          <a:prstGeom prst="rect">
            <a:avLst/>
          </a:prstGeom>
        </p:spPr>
        <p:txBody>
          <a:bodyPr vert="horz" lIns="91440" tIns="45720" rIns="91440" bIns="45720" rtlCol="0" anchor="t">
            <a:normAutofit/>
          </a:bodyPr>
          <a:lstStyle/>
          <a:p>
            <a:pPr>
              <a:lnSpc>
                <a:spcPct val="90000"/>
              </a:lnSpc>
              <a:spcAft>
                <a:spcPts val="600"/>
              </a:spcAft>
            </a:pPr>
            <a:r>
              <a:rPr lang="en-US" sz="1700"/>
              <a:t>Customers who are female and young with higher affluence grades are typical organic product customers</a:t>
            </a:r>
            <a:endParaRPr lang="en-US" sz="1700" dirty="0"/>
          </a:p>
        </p:txBody>
      </p:sp>
    </p:spTree>
    <p:extLst>
      <p:ext uri="{BB962C8B-B14F-4D97-AF65-F5344CB8AC3E}">
        <p14:creationId xmlns:p14="http://schemas.microsoft.com/office/powerpoint/2010/main" val="1731790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AF9A4C-582B-CA66-A5FF-4C47D8FE5FBD}"/>
              </a:ext>
            </a:extLst>
          </p:cNvPr>
          <p:cNvSpPr>
            <a:spLocks noGrp="1"/>
          </p:cNvSpPr>
          <p:nvPr>
            <p:ph type="title"/>
          </p:nvPr>
        </p:nvSpPr>
        <p:spPr>
          <a:xfrm>
            <a:off x="838200" y="556995"/>
            <a:ext cx="10515600" cy="1133693"/>
          </a:xfrm>
        </p:spPr>
        <p:txBody>
          <a:bodyPr>
            <a:normAutofit/>
          </a:bodyPr>
          <a:lstStyle/>
          <a:p>
            <a:r>
              <a:rPr lang="en-US" sz="5200"/>
              <a:t>Marketing Strategies</a:t>
            </a:r>
          </a:p>
        </p:txBody>
      </p:sp>
      <p:graphicFrame>
        <p:nvGraphicFramePr>
          <p:cNvPr id="7" name="Content Placeholder 2">
            <a:extLst>
              <a:ext uri="{FF2B5EF4-FFF2-40B4-BE49-F238E27FC236}">
                <a16:creationId xmlns:a16="http://schemas.microsoft.com/office/drawing/2014/main" id="{854E5E7E-D879-3414-0636-58CB1121F8AD}"/>
              </a:ext>
            </a:extLst>
          </p:cNvPr>
          <p:cNvGraphicFramePr/>
          <p:nvPr>
            <p:extLst>
              <p:ext uri="{D42A27DB-BD31-4B8C-83A1-F6EECF244321}">
                <p14:modId xmlns:p14="http://schemas.microsoft.com/office/powerpoint/2010/main" val="360075286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94773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5107</TotalTime>
  <Words>992</Words>
  <Application>Microsoft Office PowerPoint</Application>
  <PresentationFormat>Widescreen</PresentationFormat>
  <Paragraphs>127</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Increasing Organic Product Sales:  Customers Analysis and Recommendations</vt:lpstr>
      <vt:lpstr>Introduction</vt:lpstr>
      <vt:lpstr>Exploratory Analysis Overview</vt:lpstr>
      <vt:lpstr>Exploratory Analysis Overview </vt:lpstr>
      <vt:lpstr> Model Summary</vt:lpstr>
      <vt:lpstr>Top 5 Important Factors</vt:lpstr>
      <vt:lpstr>PowerPoint Presentation</vt:lpstr>
      <vt:lpstr>Marketing Strategies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Navigating Organic Opportunities</dc:title>
  <dc:creator>Yanghua Zhang</dc:creator>
  <cp:lastModifiedBy>Yanghua Zhang</cp:lastModifiedBy>
  <cp:revision>13</cp:revision>
  <dcterms:created xsi:type="dcterms:W3CDTF">2023-11-14T01:01:04Z</dcterms:created>
  <dcterms:modified xsi:type="dcterms:W3CDTF">2023-11-21T04:32:40Z</dcterms:modified>
</cp:coreProperties>
</file>