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85" r:id="rId7"/>
    <p:sldId id="260" r:id="rId8"/>
    <p:sldId id="261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719310" cy="106934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9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26510" y="1143000"/>
            <a:ext cx="28049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fsaffas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12.jpeg"/><Relationship Id="rId3" Type="http://schemas.openxmlformats.org/officeDocument/2006/relationships/tags" Target="../tags/tag7.xml"/><Relationship Id="rId2" Type="http://schemas.openxmlformats.org/officeDocument/2006/relationships/image" Target="../media/image11.jpe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28318" y="1674622"/>
            <a:ext cx="4800600" cy="2734055"/>
          </a:xfrm>
          <a:prstGeom prst="rect">
            <a:avLst/>
          </a:prstGeom>
        </p:spPr>
      </p:pic>
      <p:sp>
        <p:nvSpPr>
          <p:cNvPr id="14" name="textbox 14"/>
          <p:cNvSpPr/>
          <p:nvPr>
            <p:custDataLst>
              <p:tags r:id="rId2"/>
            </p:custDataLst>
          </p:nvPr>
        </p:nvSpPr>
        <p:spPr>
          <a:xfrm>
            <a:off x="1205166" y="1282128"/>
            <a:ext cx="1217930" cy="23495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6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</a:t>
            </a:r>
            <a:endParaRPr lang="en-US" altLang="en-US" sz="1500" dirty="0"/>
          </a:p>
        </p:txBody>
      </p:sp>
      <p:pic>
        <p:nvPicPr>
          <p:cNvPr id="46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860678" y="5346826"/>
            <a:ext cx="5832348" cy="2633472"/>
          </a:xfrm>
          <a:prstGeom prst="rect">
            <a:avLst/>
          </a:prstGeom>
        </p:spPr>
      </p:pic>
      <p:sp>
        <p:nvSpPr>
          <p:cNvPr id="3" name="textbox 14"/>
          <p:cNvSpPr/>
          <p:nvPr>
            <p:custDataLst>
              <p:tags r:id="rId5"/>
            </p:custDataLst>
          </p:nvPr>
        </p:nvSpPr>
        <p:spPr>
          <a:xfrm>
            <a:off x="1028001" y="4995608"/>
            <a:ext cx="1217930" cy="23495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6000"/>
              </a:lnSpc>
            </a:pPr>
            <a:r>
              <a:rPr lang="zh-CN" altLang="en-US" sz="1500" dirty="0">
                <a:ea typeface="宋体" panose="02010600030101010101" pitchFamily="2" charset="-122"/>
              </a:rPr>
              <a:t>域名，端口号</a:t>
            </a:r>
            <a:endParaRPr lang="zh-CN" altLang="en-US" sz="1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le 168"/>
          <p:cNvGraphicFramePr>
            <a:graphicFrameLocks noGrp="1"/>
          </p:cNvGraphicFramePr>
          <p:nvPr/>
        </p:nvGraphicFramePr>
        <p:xfrm>
          <a:off x="600201" y="1728469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UnknownHostException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cketTCP01Client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51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据通道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7000"/>
                        </a:lnSpc>
                        <a:spcBef>
                          <a:spcPts val="11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6000"/>
                        </a:lnSpc>
                        <a:spcBef>
                          <a:spcPts val="13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6" name="picture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78" name="textbox 17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879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table 182"/>
          <p:cNvGraphicFramePr>
            <a:graphicFrameLocks noGrp="1"/>
          </p:cNvGraphicFramePr>
          <p:nvPr/>
        </p:nvGraphicFramePr>
        <p:xfrm>
          <a:off x="828801" y="4406264"/>
          <a:ext cx="8061959" cy="47656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4762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123000"/>
                        </a:lnSpc>
                        <a:spcBef>
                          <a:spcPts val="119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14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ketTCP02Server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table 184"/>
          <p:cNvGraphicFramePr>
            <a:graphicFrameLocks noGrp="1"/>
          </p:cNvGraphicFramePr>
          <p:nvPr/>
        </p:nvGraphicFramePr>
        <p:xfrm>
          <a:off x="828801" y="1619884"/>
          <a:ext cx="8061959" cy="120078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11976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6" name="picture 1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3285743"/>
            <a:ext cx="5602223" cy="1042416"/>
          </a:xfrm>
          <a:prstGeom prst="rect">
            <a:avLst/>
          </a:prstGeom>
        </p:spPr>
      </p:pic>
      <p:sp>
        <p:nvSpPr>
          <p:cNvPr id="188" name="textbox 188"/>
          <p:cNvSpPr/>
          <p:nvPr/>
        </p:nvSpPr>
        <p:spPr>
          <a:xfrm>
            <a:off x="1071816" y="2911919"/>
            <a:ext cx="4097654" cy="233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21.4.3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3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使用字节流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SocketTCP02.java</a:t>
            </a:r>
            <a:endParaRPr lang="en-US" altLang="en-US" sz="1500" dirty="0"/>
          </a:p>
        </p:txBody>
      </p:sp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98" name="textbox 19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880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table 202"/>
          <p:cNvGraphicFramePr>
            <a:graphicFrameLocks noGrp="1"/>
          </p:cNvGraphicFramePr>
          <p:nvPr/>
        </p:nvGraphicFramePr>
        <p:xfrm>
          <a:off x="600201" y="187451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9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根据读取到的实际长度，显示内容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相关联的输出流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clie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设置结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束标记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nOutput();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881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216"/>
          <p:cNvGraphicFramePr>
            <a:graphicFrameLocks noGrp="1"/>
          </p:cNvGraphicFramePr>
          <p:nvPr/>
        </p:nvGraphicFramePr>
        <p:xfrm>
          <a:off x="770381" y="161988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2981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81355" algn="l" rtl="0" eaLnBrk="0">
                        <a:lnSpc>
                          <a:spcPct val="83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//6.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242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cketTCP02Client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4" name="picture 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882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 230"/>
          <p:cNvGraphicFramePr>
            <a:graphicFrameLocks noGrp="1"/>
          </p:cNvGraphicFramePr>
          <p:nvPr/>
        </p:nvGraphicFramePr>
        <p:xfrm>
          <a:off x="976756" y="130238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51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据通道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7000"/>
                        </a:lnSpc>
                        <a:spcBef>
                          <a:spcPts val="11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设置结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束标记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  <a:spcBef>
                          <a:spcPts val="13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nOutput();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关联的输入流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9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6000"/>
                        </a:lnSpc>
                        <a:spcBef>
                          <a:spcPts val="12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800" dirty="0"/>
                    </a:p>
                    <a:p>
                      <a:pPr marL="690880" algn="l" rtl="0" eaLnBrk="0">
                        <a:lnSpc>
                          <a:spcPct val="92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table 244"/>
          <p:cNvGraphicFramePr>
            <a:graphicFrameLocks noGrp="1"/>
          </p:cNvGraphicFramePr>
          <p:nvPr/>
        </p:nvGraphicFramePr>
        <p:xfrm>
          <a:off x="828801" y="4313554"/>
          <a:ext cx="8061959" cy="506285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0596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使用字符流方式读写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ketTCP03Server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6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8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table 246"/>
          <p:cNvGraphicFramePr>
            <a:graphicFrameLocks noGrp="1"/>
          </p:cNvGraphicFramePr>
          <p:nvPr/>
        </p:nvGraphicFramePr>
        <p:xfrm>
          <a:off x="828801" y="1619884"/>
          <a:ext cx="8061959" cy="90360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9004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8" name="picture 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980944"/>
            <a:ext cx="5673852" cy="1053083"/>
          </a:xfrm>
          <a:prstGeom prst="rect">
            <a:avLst/>
          </a:prstGeom>
        </p:spPr>
      </p:pic>
      <p:sp>
        <p:nvSpPr>
          <p:cNvPr id="250" name="textbox 250"/>
          <p:cNvSpPr/>
          <p:nvPr/>
        </p:nvSpPr>
        <p:spPr>
          <a:xfrm>
            <a:off x="1071816" y="2614739"/>
            <a:ext cx="2625725" cy="233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21.4.4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案例</a:t>
            </a:r>
            <a:r>
              <a:rPr sz="1500" kern="0" spc="-3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3(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使用字符流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table 264"/>
          <p:cNvGraphicFramePr>
            <a:graphicFrameLocks noGrp="1"/>
          </p:cNvGraphicFramePr>
          <p:nvPr/>
        </p:nvGraphicFramePr>
        <p:xfrm>
          <a:off x="770381" y="154558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老师使用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InputStreamReader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转成字符流</a:t>
                      </a:r>
                      <a:endParaRPr lang="en-US" altLang="en-US" sz="1200" dirty="0"/>
                    </a:p>
                    <a:p>
                      <a:pPr marL="690880" indent="-6985" algn="l" rtl="0" eaLnBrk="0">
                        <a:lnSpc>
                          <a:spcPct val="138000"/>
                        </a:lnSpc>
                        <a:spcBef>
                          <a:spcPts val="8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bufferedReader = new BufferedReader(new InputStreamReader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(inputStream));                   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ufferedReader.readLine();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2000"/>
                        </a:lnSpc>
                        <a:spcBef>
                          <a:spcPts val="9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rintln(s);//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相关联的输出流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1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使用字符输出流的方式回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复信息</a:t>
                      </a:r>
                      <a:endParaRPr lang="en-US" altLang="en-US" sz="1200" dirty="0"/>
                    </a:p>
                    <a:p>
                      <a:pPr marL="68389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bufferedWriter = new Buffer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edWriter(new OutputStreamWriter(outputStream));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bufferedWriter.wr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ite("hello client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bufferedWriter.newLine();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插入一个换行符，表示回复内容的结束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er.flush();//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注意需要手动的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flush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table 278"/>
          <p:cNvGraphicFramePr>
            <a:graphicFrameLocks noGrp="1"/>
          </p:cNvGraphicFramePr>
          <p:nvPr/>
        </p:nvGraphicFramePr>
        <p:xfrm>
          <a:off x="697991" y="165163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26835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//6.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6000"/>
                        </a:lnSpc>
                        <a:spcBef>
                          <a:spcPts val="11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bufferedWriter.close();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6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hello, 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给服务端，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cketTCP03Client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6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8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" name="picture 2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88" name="textbox 28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886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651001" y="1759584"/>
          <a:ext cx="8061959" cy="773874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5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3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1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数据通道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endParaRPr lang="en-US" altLang="en-US" sz="1200" dirty="0"/>
                    </a:p>
                    <a:p>
                      <a:pPr marL="683895" algn="l" rtl="0" eaLnBrk="0">
                        <a:lnSpc>
                          <a:spcPts val="1615"/>
                        </a:lnSpc>
                        <a:spcBef>
                          <a:spcPts val="89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bufferedWriter = new Buffer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edWriter(new OutputStreamWriter(outputStream));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bufferedWriter.write(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 server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bufferedWriter.newLine();//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插入一个换行符，表示写入的内容结束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注意，要求对方使用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readLine()!!!!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bufferedWriter.flush();//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如果使用的字符流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，需要手动刷新，否则数据不会写入数据通道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关联的输入流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90880" indent="-6985" algn="l" rtl="0" eaLnBrk="0">
                        <a:lnSpc>
                          <a:spcPct val="138000"/>
                        </a:lnSpc>
                        <a:spcBef>
                          <a:spcPts val="7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bufferedReader = new BufferedReader(new InputStreamReader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(inputStream));                   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ufferedReader.readLine();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79000"/>
                        </a:lnSpc>
                        <a:spcBef>
                          <a:spcPts val="109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9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关闭外层流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0" name="picture 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02" name="textbox 30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table 306"/>
          <p:cNvGraphicFramePr>
            <a:graphicFrameLocks noGrp="1"/>
          </p:cNvGraphicFramePr>
          <p:nvPr/>
        </p:nvGraphicFramePr>
        <p:xfrm>
          <a:off x="887856" y="3977004"/>
          <a:ext cx="8061959" cy="565721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654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upload;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java.io.BufferedRea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der;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java.io.ByteArrayOutputStre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am;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java.io.InputStreamRead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5000"/>
                        </a:lnSpc>
                        <a:spcBef>
                          <a:spcPts val="102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此类用于演示关于流的读写方法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5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StreamUtils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09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92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功能：将输入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流转换成</a:t>
                      </a:r>
                      <a:r>
                        <a:rPr sz="1200" kern="0" spc="-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@param is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@return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@throws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Exception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8" name="picture 3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328672"/>
            <a:ext cx="6007608" cy="1356359"/>
          </a:xfrm>
          <a:prstGeom prst="rect">
            <a:avLst/>
          </a:prstGeom>
        </p:spPr>
      </p:pic>
      <p:sp>
        <p:nvSpPr>
          <p:cNvPr id="310" name="textbox 310"/>
          <p:cNvSpPr/>
          <p:nvPr/>
        </p:nvSpPr>
        <p:spPr>
          <a:xfrm>
            <a:off x="1071816" y="1709483"/>
            <a:ext cx="5873115" cy="559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21.4.5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3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    TCPFileUploadServer.java TCPFi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leUploadClient.java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100" dirty="0"/>
          </a:p>
          <a:p>
            <a:pPr marL="138430" algn="l" rtl="0" eaLnBrk="0">
              <a:lnSpc>
                <a:spcPct val="7900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com.hsped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u.upload</a:t>
            </a:r>
            <a:endParaRPr lang="en-US" altLang="en-US" sz="1200" dirty="0"/>
          </a:p>
        </p:txBody>
      </p:sp>
      <p:pic>
        <p:nvPicPr>
          <p:cNvPr id="318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20" name="textbox 32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084831"/>
            <a:ext cx="5832348" cy="2633472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1071816" y="4879403"/>
            <a:ext cx="1784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21.1.6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网络通信协议</a:t>
            </a:r>
            <a:endParaRPr lang="en-US" altLang="en-US" sz="1500" dirty="0"/>
          </a:p>
        </p:txBody>
      </p:sp>
      <p:sp>
        <p:nvSpPr>
          <p:cNvPr id="56" name="textbox 56"/>
          <p:cNvSpPr/>
          <p:nvPr/>
        </p:nvSpPr>
        <p:spPr>
          <a:xfrm>
            <a:off x="1071816" y="1709483"/>
            <a:ext cx="1022985" cy="245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21.1.5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域名</a:t>
            </a:r>
            <a:endParaRPr lang="en-US" altLang="en-US" sz="15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873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  <p:pic>
        <p:nvPicPr>
          <p:cNvPr id="68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248028" y="6041516"/>
            <a:ext cx="5071871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table 324"/>
          <p:cNvGraphicFramePr>
            <a:graphicFrameLocks noGrp="1"/>
          </p:cNvGraphicFramePr>
          <p:nvPr/>
        </p:nvGraphicFramePr>
        <p:xfrm>
          <a:off x="757681" y="179704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6045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byte[] streamToByteArray(InputStream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is) throws Exception{</a:t>
                      </a:r>
                      <a:endParaRPr lang="en-US" altLang="en-US" sz="1200" dirty="0"/>
                    </a:p>
                    <a:p>
                      <a:pPr marL="87439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ByteArrayOutputStream bos = new ByteArrayOutputStream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创建输出流对象</a:t>
                      </a:r>
                      <a:endParaRPr lang="en-US" altLang="en-US" sz="1200" dirty="0"/>
                    </a:p>
                    <a:p>
                      <a:pPr marL="8712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b = new byte[10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24];</a:t>
                      </a:r>
                      <a:endParaRPr lang="en-US" altLang="en-US" sz="1200" dirty="0"/>
                    </a:p>
                    <a:p>
                      <a:pPr marL="876300" algn="l" rtl="0" eaLnBrk="0">
                        <a:lnSpc>
                          <a:spcPts val="2170"/>
                        </a:lnSpc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len;</a:t>
                      </a:r>
                      <a:endParaRPr lang="en-US" altLang="en-US" sz="1200" dirty="0"/>
                    </a:p>
                    <a:p>
                      <a:pPr marL="872490" algn="l" rtl="0" eaLnBrk="0">
                        <a:lnSpc>
                          <a:spcPts val="1615"/>
                        </a:lnSpc>
                        <a:spcBef>
                          <a:spcPts val="89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while((len=is.read(b))!=-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1){</a:t>
                      </a:r>
                      <a:endParaRPr lang="en-US" altLang="en-US" sz="1200" dirty="0"/>
                    </a:p>
                    <a:p>
                      <a:pPr marL="113792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bos.write(b,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len);</a:t>
                      </a:r>
                      <a:endParaRPr lang="en-US" altLang="en-US" sz="1200" dirty="0"/>
                    </a:p>
                    <a:p>
                      <a:pPr marL="884555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7122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array = bos.toByteAr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ray();</a:t>
                      </a:r>
                      <a:endParaRPr lang="en-US" altLang="en-US" sz="1200" dirty="0"/>
                    </a:p>
                    <a:p>
                      <a:pPr marL="871220" algn="l" rtl="0" eaLnBrk="0">
                        <a:lnSpc>
                          <a:spcPts val="223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bos.close();</a:t>
                      </a:r>
                      <a:endParaRPr lang="en-US" altLang="en-US" sz="1200" dirty="0"/>
                    </a:p>
                    <a:p>
                      <a:pPr marL="872490" algn="l" rtl="0" eaLnBrk="0">
                        <a:lnSpc>
                          <a:spcPct val="70000"/>
                        </a:lnSpc>
                        <a:spcBef>
                          <a:spcPts val="1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array;</a:t>
                      </a:r>
                      <a:endParaRPr lang="en-US" altLang="en-US" sz="1200" dirty="0"/>
                    </a:p>
                    <a:p>
                      <a:pPr marL="617855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09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92000"/>
                        </a:lnSpc>
                        <a:spcBef>
                          <a:spcPts val="128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功能：将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转换成</a:t>
                      </a:r>
                      <a:r>
                        <a:rPr sz="1200" kern="0" spc="-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@param is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@return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@throws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Exception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0452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streamToString(Inpu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tStream is) throws Exception{</a:t>
                      </a:r>
                      <a:endParaRPr lang="en-US" altLang="en-US" sz="1200" dirty="0"/>
                    </a:p>
                    <a:p>
                      <a:pPr marL="87439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reader = new BufferedReader(new Inp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utStreamReader(is));</a:t>
                      </a:r>
                      <a:endParaRPr lang="en-US" altLang="en-US" sz="1200" dirty="0"/>
                    </a:p>
                    <a:p>
                      <a:pPr marL="8813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StringBuilder build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StringBuilder();</a:t>
                      </a:r>
                      <a:endParaRPr lang="en-US" altLang="en-US" sz="1200" dirty="0"/>
                    </a:p>
                    <a:p>
                      <a:pPr marL="8813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line;</a:t>
                      </a:r>
                      <a:endParaRPr lang="en-US" altLang="en-US" sz="1200" dirty="0"/>
                    </a:p>
                    <a:p>
                      <a:pPr marL="87249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while((line=reader.readLine(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))!=null){ 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当读取到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null</a:t>
                      </a:r>
                      <a:r>
                        <a:rPr sz="12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时，就表示结束</a:t>
                      </a:r>
                      <a:endParaRPr lang="en-US" altLang="en-US" sz="1200" dirty="0"/>
                    </a:p>
                    <a:p>
                      <a:pPr marL="11379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builder.append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(line+"\r\n");</a:t>
                      </a:r>
                      <a:endParaRPr lang="en-US" altLang="en-US" sz="1200" dirty="0"/>
                    </a:p>
                    <a:p>
                      <a:pPr marL="884555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87249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return builde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r.toString();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2" name="picture 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34" name="textbox 33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889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table 338"/>
          <p:cNvGraphicFramePr>
            <a:graphicFrameLocks noGrp="1"/>
          </p:cNvGraphicFramePr>
          <p:nvPr/>
        </p:nvGraphicFramePr>
        <p:xfrm>
          <a:off x="600201" y="176085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1495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6178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upload;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4000"/>
                        </a:lnSpc>
                        <a:spcBef>
                          <a:spcPts val="10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文件上传的服务端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TCPFileUploa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dServer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 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4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服务端在本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机监听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7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ServerSocket(8888);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服务端在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....");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106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6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6" name="picture 3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table 352"/>
          <p:cNvGraphicFramePr>
            <a:graphicFrameLocks noGrp="1"/>
          </p:cNvGraphicFramePr>
          <p:nvPr/>
        </p:nvGraphicFramePr>
        <p:xfrm>
          <a:off x="660526" y="114871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4390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读取客户端发送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得到输入流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BufferedInputStream bis = new BufferedInputStream(socke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t.getInputStream());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bytes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ils.streamToByteArray(bis);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将得到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数组，写入到指定的路径，就得到一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个文件了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destFilePath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"src\\abc.mp4";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BufferedOutputStream bos = new BufferedOutputStream(new FileOutput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Stream(destFilePath));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bos.write(by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tes);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向客户端回复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到图片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获取到输出流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writer = new BufferedWriter(new Output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StreamWriter(socket.getOutputStream()));</a:t>
                      </a:r>
                      <a:endParaRPr lang="en-US" altLang="en-US" sz="1200" dirty="0"/>
                    </a:p>
                    <a:p>
                      <a:pPr marL="986790" algn="l" rtl="0" eaLnBrk="0">
                        <a:lnSpc>
                          <a:spcPts val="223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writer.write("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收到图片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98679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writer.flush();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把内容刷新到数据通道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socket.shutdownOutput()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设置写入结束标记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关闭其他资源</a:t>
                      </a:r>
                      <a:endParaRPr lang="en-US" altLang="en-US" sz="1200" dirty="0"/>
                    </a:p>
                    <a:p>
                      <a:pPr marL="986790" algn="l" rtl="0" eaLnBrk="0">
                        <a:lnSpc>
                          <a:spcPts val="242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writer.close();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bis.close();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6000"/>
                        </a:lnSpc>
                        <a:spcBef>
                          <a:spcPts val="12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et.close();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upload;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table 366"/>
          <p:cNvGraphicFramePr>
            <a:graphicFrameLocks noGrp="1"/>
          </p:cNvGraphicFramePr>
          <p:nvPr/>
        </p:nvGraphicFramePr>
        <p:xfrm>
          <a:off x="707516" y="1404619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文件上传的客户端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6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TCPFileUpl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oadClient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 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，得到</a:t>
                      </a:r>
                      <a:r>
                        <a:rPr sz="1200" kern="0" spc="-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(InetAddress.getLocalHost(),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9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创建读取磁盘文件的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输入流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//String filePath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"e:\\q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ie.png";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filePath =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"e:\\abc.mp4";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BufferedInputStream bis    = new BufferedInputStream(new FileI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nputStream(filePath));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//bytes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就是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fileP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ath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对应的字节数组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bytes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ils.streamToByteArray(bis);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获取到输出流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数据发送给服务端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BufferedOutputStream bos = new BufferedOutputStream(socket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.getOutputStream());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4" name="picture 3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80"/>
          <p:cNvGraphicFramePr>
            <a:graphicFrameLocks noGrp="1"/>
          </p:cNvGraphicFramePr>
          <p:nvPr/>
        </p:nvGraphicFramePr>
        <p:xfrm>
          <a:off x="558291" y="2073274"/>
          <a:ext cx="8061959" cy="65500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6546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98552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bos.write(bytes);//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将文件对应的字节数组的内容，写入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33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bis.close();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socket.shutdownOutput();//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设置写入数据的结束标记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479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//=====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接收从服务端回复的消息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===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==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98996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StreamUtils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的方法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，直接将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读取到的内容 转成字符串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Utils.streamToString(inputStream);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关闭相关的流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940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6" name="textbox 386"/>
          <p:cNvSpPr/>
          <p:nvPr/>
        </p:nvSpPr>
        <p:spPr>
          <a:xfrm>
            <a:off x="1071816" y="8261159"/>
            <a:ext cx="1616075" cy="241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21.4.6   netstat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</a:t>
            </a:r>
            <a:endParaRPr lang="en-US" altLang="en-US" sz="1500" dirty="0"/>
          </a:p>
        </p:txBody>
      </p:sp>
      <p:pic>
        <p:nvPicPr>
          <p:cNvPr id="390" name="picture 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92" name="textbox 39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893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3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1635252"/>
            <a:ext cx="6114288" cy="2731007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4881371"/>
            <a:ext cx="6454140" cy="2391155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7403591"/>
            <a:ext cx="6496811" cy="1310640"/>
          </a:xfrm>
          <a:prstGeom prst="rect">
            <a:avLst/>
          </a:prstGeom>
        </p:spPr>
      </p:pic>
      <p:sp>
        <p:nvSpPr>
          <p:cNvPr id="402" name="textbox 402"/>
          <p:cNvSpPr/>
          <p:nvPr/>
        </p:nvSpPr>
        <p:spPr>
          <a:xfrm>
            <a:off x="1071816" y="4483163"/>
            <a:ext cx="313372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21.4.7   TCP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网络通讯不为人知的秘密</a:t>
            </a:r>
            <a:endParaRPr lang="en-US" altLang="en-US" sz="1500" dirty="0"/>
          </a:p>
        </p:txBody>
      </p:sp>
      <p:sp>
        <p:nvSpPr>
          <p:cNvPr id="404" name="textbox 404"/>
          <p:cNvSpPr/>
          <p:nvPr/>
        </p:nvSpPr>
        <p:spPr>
          <a:xfrm>
            <a:off x="892237" y="8837522"/>
            <a:ext cx="2696210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UDP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网络通信编程</a:t>
            </a:r>
            <a:endParaRPr lang="en-US" altLang="en-US" sz="1500" dirty="0"/>
          </a:p>
        </p:txBody>
      </p:sp>
      <p:pic>
        <p:nvPicPr>
          <p:cNvPr id="412" name="picture 4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14" name="textbox 41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055621"/>
            <a:ext cx="6187440" cy="1709928"/>
          </a:xfrm>
          <a:prstGeom prst="rect">
            <a:avLst/>
          </a:prstGeom>
        </p:spPr>
      </p:pic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7441691"/>
            <a:ext cx="5926835" cy="1418844"/>
          </a:xfrm>
          <a:prstGeom prst="rect">
            <a:avLst/>
          </a:prstGeom>
        </p:spPr>
      </p:pic>
      <p:pic>
        <p:nvPicPr>
          <p:cNvPr id="422" name="picture 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4210811"/>
            <a:ext cx="5288280" cy="1150620"/>
          </a:xfrm>
          <a:prstGeom prst="rect">
            <a:avLst/>
          </a:prstGeom>
        </p:spPr>
      </p:pic>
      <p:pic>
        <p:nvPicPr>
          <p:cNvPr id="424" name="picture 4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205483" y="5391911"/>
            <a:ext cx="3104387" cy="1560576"/>
          </a:xfrm>
          <a:prstGeom prst="rect">
            <a:avLst/>
          </a:prstGeom>
        </p:spPr>
      </p:pic>
      <p:graphicFrame>
        <p:nvGraphicFramePr>
          <p:cNvPr id="426" name="table 426"/>
          <p:cNvGraphicFramePr>
            <a:graphicFrameLocks noGrp="1"/>
          </p:cNvGraphicFramePr>
          <p:nvPr/>
        </p:nvGraphicFramePr>
        <p:xfrm>
          <a:off x="828801" y="8950325"/>
          <a:ext cx="8061959" cy="3079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304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u.udp;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2" name="textbox 432"/>
          <p:cNvSpPr/>
          <p:nvPr/>
        </p:nvSpPr>
        <p:spPr>
          <a:xfrm>
            <a:off x="1071816" y="1709483"/>
            <a:ext cx="1403985" cy="244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434" name="textbox 434"/>
          <p:cNvSpPr/>
          <p:nvPr/>
        </p:nvSpPr>
        <p:spPr>
          <a:xfrm>
            <a:off x="1071816" y="3888802"/>
            <a:ext cx="1403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21.5.2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基本流程</a:t>
            </a:r>
            <a:endParaRPr lang="en-US" altLang="en-US" sz="1500" dirty="0"/>
          </a:p>
        </p:txBody>
      </p:sp>
      <p:sp>
        <p:nvSpPr>
          <p:cNvPr id="436" name="textbox 436"/>
          <p:cNvSpPr/>
          <p:nvPr/>
        </p:nvSpPr>
        <p:spPr>
          <a:xfrm>
            <a:off x="1071816" y="7058723"/>
            <a:ext cx="1403985" cy="246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21.5.3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endParaRPr lang="en-US" altLang="en-US" sz="1500" dirty="0"/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table 446"/>
          <p:cNvGraphicFramePr>
            <a:graphicFrameLocks noGrp="1"/>
          </p:cNvGraphicFramePr>
          <p:nvPr/>
        </p:nvGraphicFramePr>
        <p:xfrm>
          <a:off x="454786" y="1619884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java.net.DatagramPac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java.net.DatagramSock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java.net.SocketExcepti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on;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UDP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ts val="2185"/>
                        </a:lnSpc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47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UDPRece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iverA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准备在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接收数据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socket = new Datagram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Socket(9999);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，准备接收数据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在前面讲解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UDP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协议时，老师说过一个数据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包最大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64k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packet = new DatagramPacket(b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uf, buf.length);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 接收方法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将通过网络传输的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3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填充到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当有数据包发送到 本机的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，就会接收到数据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如果没有数据包发送到 本机的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就会阻塞等待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11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接收端</a:t>
                      </a:r>
                      <a:r>
                        <a:rPr sz="12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等待接收数据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ts val="233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ceive(packet);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460"/>
          <p:cNvGraphicFramePr>
            <a:graphicFrameLocks noGrp="1"/>
          </p:cNvGraphicFramePr>
          <p:nvPr/>
        </p:nvGraphicFramePr>
        <p:xfrm>
          <a:off x="633221" y="1610359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1418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可以把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进行拆包，取出数据，并显示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length = packet.getLength();/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实际接收到的数据字节长度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data = packet.getData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接收到数据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String(data,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length);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//===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回复信息给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将需要发送的数据，封装到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91235" algn="l" rtl="0" eaLnBrk="0">
                        <a:lnSpc>
                          <a:spcPts val="24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好的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明天见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".get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Bytes();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内容字节数组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data.length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(IP)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=</a:t>
                      </a:r>
                      <a:endParaRPr lang="en-US" altLang="en-US" sz="1200" dirty="0"/>
                    </a:p>
                    <a:p>
                      <a:pPr marL="159639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 DatagramPacket(data, data.length, InetAddress.getB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yName("</a:t>
                      </a:r>
                      <a:r>
                        <a:rPr sz="12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192.168.12.1"), 9998);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93140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socket.send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(packet);//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发送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关闭资源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("A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...");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940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u.udp;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8" name="picture 4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table 474"/>
          <p:cNvGraphicFramePr>
            <a:graphicFrameLocks noGrp="1"/>
          </p:cNvGraphicFramePr>
          <p:nvPr/>
        </p:nvGraphicFramePr>
        <p:xfrm>
          <a:off x="757681" y="169481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发送端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B====&gt;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也可以接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收数据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8354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UDPSen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derB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对象，准备在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 接收数据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socket = new Datagram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Socket(9998);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将需要发送的数据，封装到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da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明天吃火锅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~".getBytes(); //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内容字节数组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data.length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(IP)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=</a:t>
                      </a:r>
                      <a:endParaRPr lang="en-US" altLang="en-US" sz="1200" dirty="0"/>
                    </a:p>
                    <a:p>
                      <a:pPr marL="159639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 DatagramPacket(data, data.length, InetAddress.getB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yName("</a:t>
                      </a:r>
                      <a:r>
                        <a:rPr sz="12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192.168.12.1"), 9999);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nd(packet);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//3.===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接收从</a:t>
                      </a:r>
                      <a:r>
                        <a:rPr sz="12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复的信息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//(1)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准备接收数据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2" name="picture 4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84" name="textbox 48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580515" y="1540510"/>
            <a:ext cx="6468110" cy="3469005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1109281" y="1135443"/>
            <a:ext cx="1744345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21.1.8   TCP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UDP</a:t>
            </a:r>
            <a:endParaRPr lang="en-US" altLang="en-US" sz="1500" dirty="0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  <p:sp>
        <p:nvSpPr>
          <p:cNvPr id="4" name="文本框 3"/>
          <p:cNvSpPr txBox="1"/>
          <p:nvPr/>
        </p:nvSpPr>
        <p:spPr>
          <a:xfrm>
            <a:off x="1580515" y="5442585"/>
            <a:ext cx="6190615" cy="3512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TCP协议：传输控制协议</a:t>
            </a:r>
            <a:endParaRPr lang="zh-CN" altLang="en-US"/>
          </a:p>
          <a:p>
            <a:r>
              <a:rPr lang="zh-CN" altLang="en-US"/>
              <a:t>1.使用TCP协议前，须先建立TCP连接，形成传输数据通道</a:t>
            </a:r>
            <a:endParaRPr lang="zh-CN" altLang="en-US"/>
          </a:p>
          <a:p>
            <a:r>
              <a:rPr lang="zh-CN" altLang="en-US"/>
              <a:t>2、传输前，采用“三次握手”方式，是可练的</a:t>
            </a:r>
            <a:endParaRPr lang="zh-CN" altLang="en-US"/>
          </a:p>
          <a:p>
            <a:r>
              <a:rPr lang="zh-CN" altLang="en-US"/>
              <a:t>3.TCP协议进行通信的两个应用进程：客户端、服务端</a:t>
            </a:r>
            <a:endParaRPr lang="zh-CN" altLang="en-US"/>
          </a:p>
          <a:p>
            <a:r>
              <a:rPr lang="zh-CN" altLang="en-US"/>
              <a:t>4.在连接中可进行大数据量的传输</a:t>
            </a:r>
            <a:endParaRPr lang="zh-CN" altLang="en-US"/>
          </a:p>
          <a:p>
            <a:r>
              <a:rPr lang="zh-CN" altLang="en-US"/>
              <a:t>5.传输完毕，需释放已建立的连接，效率低</a:t>
            </a:r>
            <a:endParaRPr lang="zh-CN" altLang="en-US"/>
          </a:p>
          <a:p>
            <a:r>
              <a:rPr lang="zh-CN" altLang="en-US"/>
              <a:t>√UDP协议：用户数据协议</a:t>
            </a:r>
            <a:endParaRPr lang="zh-CN" altLang="en-US"/>
          </a:p>
          <a:p>
            <a:r>
              <a:rPr lang="zh-CN" altLang="en-US"/>
              <a:t>1.将数据、源、目的封装成数据包，不需要建立连接</a:t>
            </a:r>
            <a:endParaRPr lang="zh-CN" altLang="en-US"/>
          </a:p>
          <a:p>
            <a:r>
              <a:rPr lang="zh-CN" altLang="en-US"/>
              <a:t>2.每个数据报的大小限制在64K内，不适合传输大量数据</a:t>
            </a:r>
            <a:endParaRPr lang="zh-CN" altLang="en-US"/>
          </a:p>
          <a:p>
            <a:r>
              <a:rPr lang="zh-CN" altLang="en-US"/>
              <a:t>3.因无需连接，故是不可靠的</a:t>
            </a:r>
            <a:endParaRPr lang="zh-CN" altLang="en-US"/>
          </a:p>
          <a:p>
            <a:r>
              <a:rPr lang="zh-CN" altLang="en-US"/>
              <a:t>4.发送数据结束时无需释放资源(因为不是面向连接的),速度快</a:t>
            </a:r>
            <a:endParaRPr lang="zh-CN" altLang="en-US"/>
          </a:p>
          <a:p>
            <a:r>
              <a:rPr lang="zh-CN" altLang="en-US"/>
              <a:t>5.举例：厕所通知；发短信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table 488"/>
          <p:cNvGraphicFramePr>
            <a:graphicFrameLocks noGrp="1"/>
          </p:cNvGraphicFramePr>
          <p:nvPr/>
        </p:nvGraphicFramePr>
        <p:xfrm>
          <a:off x="887856" y="2401569"/>
          <a:ext cx="8061959" cy="625284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62496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在前面讲解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UDP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协议时，老师说过一个数据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包最大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64k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= new DatagramPacket(buf, bu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f.length);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//(2)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 接收方法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将通过网络传输的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填充到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当有数据包发送到 本机的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，就会接收到数据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如果没有数据包发送到 本机的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就会阻塞等待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9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ceive(packet);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//(3)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可以把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进行拆包，取出数据，并显示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length = packet.getLength();/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实际接收到的数据字节长度</a:t>
                      </a:r>
                      <a:endParaRPr lang="en-US" altLang="en-US" sz="1200" dirty="0"/>
                    </a:p>
                    <a:p>
                      <a:pPr marL="99123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= packet.getD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ata();//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接收到数据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String(data,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length);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关闭资源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tln("B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截图 2023-12-28 023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208405"/>
            <a:ext cx="6096000" cy="3943350"/>
          </a:xfrm>
          <a:prstGeom prst="rect">
            <a:avLst/>
          </a:prstGeom>
        </p:spPr>
      </p:pic>
      <p:pic>
        <p:nvPicPr>
          <p:cNvPr id="3" name="图片 2" descr="屏幕截图 2023-12-28 0233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5897245"/>
            <a:ext cx="6105525" cy="435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0525" y="840105"/>
            <a:ext cx="323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三次握手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4820" y="5528945"/>
            <a:ext cx="323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四次挥手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8"/>
          <p:cNvGraphicFramePr>
            <a:graphicFrameLocks noGrp="1"/>
          </p:cNvGraphicFramePr>
          <p:nvPr/>
        </p:nvGraphicFramePr>
        <p:xfrm>
          <a:off x="828801" y="4294504"/>
          <a:ext cx="8061959" cy="446976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4466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92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获取本机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tLocalHost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localHost = InetAddress.ge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tLocalHost();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tln(localHost);</a:t>
                      </a:r>
                      <a:endParaRPr lang="en-US" altLang="en-US" sz="1200" dirty="0"/>
                    </a:p>
                    <a:p>
                      <a:pPr marL="71755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根据指定主机名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域名获取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ip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getByName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host2 = InetAddress.getByName("Thi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nkPad-PC");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ntln(host2);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host3 = InetAddress.getByNam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e("www.hsp.com");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ntln(host3);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90000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对象的主机名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tHostName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host3Name = host3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.getHostName();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ln(host3Name);</a:t>
                      </a:r>
                      <a:endParaRPr lang="en-US" altLang="en-US" sz="1200" dirty="0"/>
                    </a:p>
                    <a:p>
                      <a:pPr marL="71755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对象的地址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getHos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tAddress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host3Address = host3.getH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ostAddress();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System.out.println(h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ost3Address);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503932"/>
            <a:ext cx="4789932" cy="998219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1071816" y="3690683"/>
            <a:ext cx="3538220" cy="56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21.2.2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com.hspedu.api</a:t>
            </a:r>
            <a:r>
              <a:rPr sz="15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_.java</a:t>
            </a:r>
            <a:endParaRPr lang="en-US" altLang="en-US" sz="15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编写代码，获取计算机的主机名和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IP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地址相关</a:t>
            </a:r>
            <a:r>
              <a:rPr sz="1200" kern="0" spc="-2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endParaRPr lang="en-US" altLang="en-US" sz="1200" dirty="0"/>
          </a:p>
        </p:txBody>
      </p:sp>
      <p:sp>
        <p:nvSpPr>
          <p:cNvPr id="94" name="textbox 94"/>
          <p:cNvSpPr/>
          <p:nvPr/>
        </p:nvSpPr>
        <p:spPr>
          <a:xfrm>
            <a:off x="892237" y="1705215"/>
            <a:ext cx="1713229" cy="644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15"/>
              </a:lnSpc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21.2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InetAddress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100" dirty="0"/>
          </a:p>
          <a:p>
            <a:pPr marL="191770" algn="l" rtl="0" eaLnBrk="0">
              <a:lnSpc>
                <a:spcPct val="95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21.2.1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相关方法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364233" y="5567806"/>
            <a:ext cx="6242304" cy="1434084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48053" y="2869056"/>
            <a:ext cx="6222492" cy="1408176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1071816" y="1709483"/>
            <a:ext cx="1403985" cy="244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21.3.1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126" name="textbox 126"/>
          <p:cNvSpPr/>
          <p:nvPr/>
        </p:nvSpPr>
        <p:spPr>
          <a:xfrm>
            <a:off x="1584782" y="4902974"/>
            <a:ext cx="518794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示意图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1200" dirty="0"/>
          </a:p>
        </p:txBody>
      </p:sp>
      <p:sp>
        <p:nvSpPr>
          <p:cNvPr id="100" name="textbox 100"/>
          <p:cNvSpPr/>
          <p:nvPr>
            <p:custDataLst>
              <p:tags r:id="rId3"/>
            </p:custDataLst>
          </p:nvPr>
        </p:nvSpPr>
        <p:spPr>
          <a:xfrm>
            <a:off x="1071942" y="1427495"/>
            <a:ext cx="1031875" cy="2139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21.3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Socket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picture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2074163" y="4800727"/>
            <a:ext cx="4719828" cy="2004059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411223" y="2895092"/>
            <a:ext cx="5044440" cy="978408"/>
          </a:xfrm>
          <a:prstGeom prst="rect">
            <a:avLst/>
          </a:prstGeom>
        </p:spPr>
      </p:pic>
      <p:sp>
        <p:nvSpPr>
          <p:cNvPr id="118" name="textbox 118"/>
          <p:cNvSpPr/>
          <p:nvPr>
            <p:custDataLst>
              <p:tags r:id="rId5"/>
            </p:custDataLst>
          </p:nvPr>
        </p:nvSpPr>
        <p:spPr>
          <a:xfrm>
            <a:off x="621727" y="1454378"/>
            <a:ext cx="2119629" cy="64515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15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TCP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信编程</a:t>
            </a:r>
            <a:endParaRPr lang="en-US" altLang="en-US" sz="1500" dirty="0"/>
          </a:p>
          <a:p>
            <a:pPr algn="l" rtl="0" eaLnBrk="0">
              <a:lnSpc>
                <a:spcPct val="101000"/>
              </a:lnSpc>
            </a:pPr>
            <a:endParaRPr lang="en-US" altLang="en-US" sz="1100" dirty="0"/>
          </a:p>
          <a:p>
            <a:pPr marL="191770" algn="l" rtl="0" eaLnBrk="0">
              <a:lnSpc>
                <a:spcPct val="96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828801" y="3502025"/>
          <a:ext cx="8061959" cy="565721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654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122000"/>
                        </a:lnSpc>
                        <a:spcBef>
                          <a:spcPts val="121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15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ketTCP01Server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9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8" name="picture 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313431"/>
            <a:ext cx="5452871" cy="1178052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1071816" y="1709483"/>
            <a:ext cx="4534534" cy="559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21.4.2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1(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使用字节流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100" dirty="0"/>
          </a:p>
          <a:p>
            <a:pPr algn="r" rtl="0" eaLnBrk="0">
              <a:lnSpc>
                <a:spcPct val="7900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com.hspedu.socket    SocketTCP01Server.java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SocketTCP01Client.java</a:t>
            </a:r>
            <a:endParaRPr lang="en-US" altLang="en-US" sz="1200" dirty="0"/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>
            <a:graphicFrameLocks noGrp="1"/>
          </p:cNvGraphicFramePr>
          <p:nvPr/>
        </p:nvGraphicFramePr>
        <p:xfrm>
          <a:off x="829436" y="1824989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1418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根据读取到的实际长度，显示内容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42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" name="textbox 16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jdjZGY2ZWZlZDVlZWRjNmRjZTlhZGY0ZDliYzMxZD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13968</Words>
  <Application>WPS 演示</Application>
  <PresentationFormat/>
  <Paragraphs>708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韩顺平</dc:creator>
  <cp:lastModifiedBy>北侧</cp:lastModifiedBy>
  <cp:revision>4</cp:revision>
  <dcterms:created xsi:type="dcterms:W3CDTF">2023-12-24T19:34:00Z</dcterms:created>
  <dcterms:modified xsi:type="dcterms:W3CDTF">2023-12-27T19:23:27Z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2023-12-25T19:19:04Z</vt:filetime>
  </property>
  <property fmtid="{D5CDD505-2E9C-101B-9397-08002B2CF9AE}" pid="4" name="ICV">
    <vt:lpwstr>E2123B15237846629A9A59E136F6DC9C_12</vt:lpwstr>
  </property>
  <property fmtid="{D5CDD505-2E9C-101B-9397-08002B2CF9AE}" pid="5" name="KSOProductBuildVer">
    <vt:lpwstr>2052-12.1.0.16120</vt:lpwstr>
  </property>
</Properties>
</file>