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12" r:id="rId5"/>
    <p:sldId id="258" r:id="rId6"/>
    <p:sldId id="259" r:id="rId7"/>
    <p:sldId id="285" r:id="rId8"/>
    <p:sldId id="260" r:id="rId9"/>
    <p:sldId id="261" r:id="rId10"/>
    <p:sldId id="28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80" r:id="rId24"/>
    <p:sldId id="281" r:id="rId25"/>
    <p:sldId id="282" r:id="rId26"/>
    <p:sldId id="283" r:id="rId27"/>
    <p:sldId id="284" r:id="rId28"/>
  </p:sldIdLst>
  <p:sldSz cx="9719310" cy="106934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26510" y="1143000"/>
            <a:ext cx="28049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fsaffas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3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9.jpe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458213" y="6894957"/>
            <a:ext cx="4800600" cy="2734055"/>
          </a:xfrm>
          <a:prstGeom prst="rect">
            <a:avLst/>
          </a:prstGeom>
        </p:spPr>
      </p:pic>
      <p:sp>
        <p:nvSpPr>
          <p:cNvPr id="14" name="textbox 14"/>
          <p:cNvSpPr/>
          <p:nvPr>
            <p:custDataLst>
              <p:tags r:id="rId2"/>
            </p:custDataLst>
          </p:nvPr>
        </p:nvSpPr>
        <p:spPr>
          <a:xfrm>
            <a:off x="1205166" y="1282128"/>
            <a:ext cx="1217930" cy="23495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</a:t>
            </a:r>
            <a:endParaRPr lang="en-US" altLang="en-US" sz="1500" dirty="0"/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3"/>
          <a:srcRect t="993"/>
          <a:stretch>
            <a:fillRect/>
          </a:stretch>
        </p:blipFill>
        <p:spPr>
          <a:xfrm>
            <a:off x="1205230" y="1988820"/>
            <a:ext cx="7042150" cy="4240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9310" y="1824990"/>
          <a:ext cx="8061960" cy="7507605"/>
        </p:xfrm>
        <a:graphic>
          <a:graphicData uri="http://schemas.openxmlformats.org/drawingml/2006/table">
            <a:tbl>
              <a:tblPr/>
              <a:tblGrid>
                <a:gridCol w="8061960"/>
              </a:tblGrid>
              <a:tr h="6927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7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" name="textbox 16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168"/>
          <p:cNvGraphicFramePr>
            <a:graphicFrameLocks noGrp="1"/>
          </p:cNvGraphicFramePr>
          <p:nvPr/>
        </p:nvGraphicFramePr>
        <p:xfrm>
          <a:off x="600201" y="1728469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UnknownHostException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cketTCP01Client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3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6" name="picture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 182"/>
          <p:cNvGraphicFramePr>
            <a:graphicFrameLocks noGrp="1"/>
          </p:cNvGraphicFramePr>
          <p:nvPr/>
        </p:nvGraphicFramePr>
        <p:xfrm>
          <a:off x="828801" y="4406264"/>
          <a:ext cx="8061959" cy="47656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762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3000"/>
                        </a:lnSpc>
                        <a:spcBef>
                          <a:spcPts val="119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4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ketTCP02Server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table 184"/>
          <p:cNvGraphicFramePr>
            <a:graphicFrameLocks noGrp="1"/>
          </p:cNvGraphicFramePr>
          <p:nvPr/>
        </p:nvGraphicFramePr>
        <p:xfrm>
          <a:off x="828801" y="1619884"/>
          <a:ext cx="8061959" cy="120078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11976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6" name="picture 1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3285743"/>
            <a:ext cx="5602223" cy="1042416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1071816" y="2911919"/>
            <a:ext cx="4097654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21.4.3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3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SocketTCP02.java</a:t>
            </a:r>
            <a:endParaRPr lang="en-US" altLang="en-US" sz="1500" dirty="0"/>
          </a:p>
        </p:txBody>
      </p:sp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98" name="textbox 19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880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 202"/>
          <p:cNvGraphicFramePr>
            <a:graphicFrameLocks noGrp="1"/>
          </p:cNvGraphicFramePr>
          <p:nvPr/>
        </p:nvGraphicFramePr>
        <p:xfrm>
          <a:off x="600201" y="187451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clie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881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>
            <a:graphicFrameLocks noGrp="1"/>
          </p:cNvGraphicFramePr>
          <p:nvPr/>
        </p:nvGraphicFramePr>
        <p:xfrm>
          <a:off x="770381" y="161988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981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cketTCP02Client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4" name="picture 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882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230"/>
          <p:cNvGraphicFramePr>
            <a:graphicFrameLocks noGrp="1"/>
          </p:cNvGraphicFramePr>
          <p:nvPr/>
        </p:nvGraphicFramePr>
        <p:xfrm>
          <a:off x="976756" y="130238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3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2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 244"/>
          <p:cNvGraphicFramePr>
            <a:graphicFrameLocks noGrp="1"/>
          </p:cNvGraphicFramePr>
          <p:nvPr/>
        </p:nvGraphicFramePr>
        <p:xfrm>
          <a:off x="828801" y="4313554"/>
          <a:ext cx="8061959" cy="506285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0596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使用字符流方式读写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ketTCP03Server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table 246"/>
          <p:cNvGraphicFramePr>
            <a:graphicFrameLocks noGrp="1"/>
          </p:cNvGraphicFramePr>
          <p:nvPr/>
        </p:nvGraphicFramePr>
        <p:xfrm>
          <a:off x="828801" y="1619884"/>
          <a:ext cx="8061959" cy="90360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900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8" name="picture 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989834"/>
            <a:ext cx="5673852" cy="1053083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1071816" y="2614739"/>
            <a:ext cx="2625725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21.4.4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案例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使用字符流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table 264"/>
          <p:cNvGraphicFramePr>
            <a:graphicFrameLocks noGrp="1"/>
          </p:cNvGraphicFramePr>
          <p:nvPr/>
        </p:nvGraphicFramePr>
        <p:xfrm>
          <a:off x="770381" y="154558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老师使用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InputStreamReader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转成字符流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8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  <a:spcBef>
                          <a:spcPts val="9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rintln(s);//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1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使用字符输出流的方式回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复信息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ite("hello client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插入一个换行符，表示回复内容的结束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er.flush();//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注意需要手动的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flush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697991" y="165163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683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6000"/>
                        </a:lnSpc>
                        <a:spcBef>
                          <a:spcPts val="11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6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hello, 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给服务端，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cketTCP03Client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" name="picture 2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88" name="textbox 28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886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651001" y="1759584"/>
          <a:ext cx="8061959" cy="773874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5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3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1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数据通道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8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bufferedWriter.write(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 server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插入一个换行符，表示写入的内容结束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注意，要求对方使用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readLine()!!!!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bufferedWriter.flush();//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如果使用的字符流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，需要手动刷新，否则数据不会写入数据通道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7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79000"/>
                        </a:lnSpc>
                        <a:spcBef>
                          <a:spcPts val="10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关闭外层流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0" name="picture 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02" name="textbox 30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4"/>
          <p:cNvSpPr/>
          <p:nvPr>
            <p:custDataLst>
              <p:tags r:id="rId1"/>
            </p:custDataLst>
          </p:nvPr>
        </p:nvSpPr>
        <p:spPr>
          <a:xfrm>
            <a:off x="1242695" y="2138680"/>
            <a:ext cx="1217930" cy="27178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r>
              <a:rPr lang="zh-CN" altLang="en-US" sz="1500" dirty="0">
                <a:ea typeface="宋体" panose="02010600030101010101" pitchFamily="2" charset="-122"/>
              </a:rPr>
              <a:t>域名，端口号</a:t>
            </a:r>
            <a:endParaRPr lang="zh-CN" altLang="en-US" sz="15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0190" y="2800350"/>
            <a:ext cx="60883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1.www.baidu.com</a:t>
            </a:r>
            <a:endParaRPr lang="zh-CN" altLang="en-US"/>
          </a:p>
          <a:p>
            <a:r>
              <a:rPr lang="zh-CN" altLang="en-US"/>
              <a:t>2.好处：为了方便记忆，解决记ip的困难</a:t>
            </a:r>
            <a:endParaRPr lang="zh-CN" altLang="en-US"/>
          </a:p>
          <a:p>
            <a:r>
              <a:rPr lang="zh-CN" altLang="en-US"/>
              <a:t>3.概念：将ip地址映射成域名，这里怎么映射上，HTTP协议</a:t>
            </a:r>
            <a:endParaRPr lang="zh-CN" altLang="en-US"/>
          </a:p>
          <a:p>
            <a:r>
              <a:rPr lang="zh-CN" altLang="en-US"/>
              <a:t>●端口号</a:t>
            </a:r>
            <a:endParaRPr lang="zh-CN" altLang="en-US"/>
          </a:p>
          <a:p>
            <a:r>
              <a:rPr lang="zh-CN" altLang="en-US"/>
              <a:t>1.概念：用于标识计算机上某个特定的网络程序</a:t>
            </a:r>
            <a:endParaRPr lang="zh-CN" altLang="en-US"/>
          </a:p>
          <a:p>
            <a:r>
              <a:rPr lang="zh-CN" altLang="en-US"/>
              <a:t>2.表示形式：以整数形式，端口范围0~65535[2个字节表示端口0~2^16-1]</a:t>
            </a:r>
            <a:endParaRPr lang="zh-CN" altLang="en-US"/>
          </a:p>
          <a:p>
            <a:r>
              <a:rPr lang="zh-CN" altLang="en-US"/>
              <a:t>3.0~1024已经被占用，比如ssh 22,ftp 21,smtp 25 http 80</a:t>
            </a:r>
            <a:endParaRPr lang="zh-CN" altLang="en-US"/>
          </a:p>
          <a:p>
            <a:r>
              <a:rPr lang="zh-CN" altLang="en-US"/>
              <a:t>4.常见的网络程序端口号：</a:t>
            </a:r>
            <a:endParaRPr lang="zh-CN" altLang="en-US"/>
          </a:p>
          <a:p>
            <a:r>
              <a:rPr lang="zh-CN" altLang="en-US"/>
              <a:t>·tomcat :8080</a:t>
            </a:r>
            <a:endParaRPr lang="zh-CN" altLang="en-US"/>
          </a:p>
          <a:p>
            <a:r>
              <a:rPr lang="zh-CN" altLang="en-US"/>
              <a:t>·mysqt3306</a:t>
            </a:r>
            <a:endParaRPr lang="zh-CN" altLang="en-US"/>
          </a:p>
          <a:p>
            <a:r>
              <a:rPr lang="zh-CN" altLang="en-US"/>
              <a:t>·oracle:1521</a:t>
            </a:r>
            <a:endParaRPr lang="zh-CN" altLang="en-US"/>
          </a:p>
          <a:p>
            <a:r>
              <a:rPr lang="zh-CN" altLang="en-US"/>
              <a:t>·sqlserver:1433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1635252"/>
            <a:ext cx="6114288" cy="2731007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4881371"/>
            <a:ext cx="6454140" cy="2391155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7403591"/>
            <a:ext cx="6496811" cy="1310640"/>
          </a:xfrm>
          <a:prstGeom prst="rect">
            <a:avLst/>
          </a:prstGeom>
        </p:spPr>
      </p:pic>
      <p:sp>
        <p:nvSpPr>
          <p:cNvPr id="402" name="textbox 402"/>
          <p:cNvSpPr/>
          <p:nvPr/>
        </p:nvSpPr>
        <p:spPr>
          <a:xfrm>
            <a:off x="1071816" y="4483163"/>
            <a:ext cx="313372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21.4.7   TCP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网络通讯不为人知的秘密</a:t>
            </a:r>
            <a:endParaRPr lang="en-US" altLang="en-US" sz="1500" dirty="0"/>
          </a:p>
        </p:txBody>
      </p:sp>
      <p:sp>
        <p:nvSpPr>
          <p:cNvPr id="404" name="textbox 404"/>
          <p:cNvSpPr/>
          <p:nvPr/>
        </p:nvSpPr>
        <p:spPr>
          <a:xfrm>
            <a:off x="892237" y="8837522"/>
            <a:ext cx="2696210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网络通信编程</a:t>
            </a:r>
            <a:endParaRPr lang="en-US" altLang="en-US" sz="1500" dirty="0"/>
          </a:p>
        </p:txBody>
      </p:sp>
      <p:pic>
        <p:nvPicPr>
          <p:cNvPr id="412" name="picture 4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14" name="textbox 41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sp>
        <p:nvSpPr>
          <p:cNvPr id="386" name="textbox 386"/>
          <p:cNvSpPr/>
          <p:nvPr>
            <p:custDataLst>
              <p:tags r:id="rId5"/>
            </p:custDataLst>
          </p:nvPr>
        </p:nvSpPr>
        <p:spPr>
          <a:xfrm>
            <a:off x="1205166" y="1276159"/>
            <a:ext cx="1616075" cy="24193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21.4.6   netstat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055621"/>
            <a:ext cx="6187440" cy="1709928"/>
          </a:xfrm>
          <a:prstGeom prst="rect">
            <a:avLst/>
          </a:prstGeom>
        </p:spPr>
      </p:pic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7441691"/>
            <a:ext cx="5926835" cy="1418844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4210811"/>
            <a:ext cx="5288280" cy="1150620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205483" y="5391911"/>
            <a:ext cx="3104387" cy="1560576"/>
          </a:xfrm>
          <a:prstGeom prst="rect">
            <a:avLst/>
          </a:prstGeom>
        </p:spPr>
      </p:pic>
      <p:graphicFrame>
        <p:nvGraphicFramePr>
          <p:cNvPr id="426" name="table 426"/>
          <p:cNvGraphicFramePr>
            <a:graphicFrameLocks noGrp="1"/>
          </p:cNvGraphicFramePr>
          <p:nvPr/>
        </p:nvGraphicFramePr>
        <p:xfrm>
          <a:off x="828801" y="8950325"/>
          <a:ext cx="8061959" cy="3079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304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2" name="textbox 432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434" name="textbox 434"/>
          <p:cNvSpPr/>
          <p:nvPr/>
        </p:nvSpPr>
        <p:spPr>
          <a:xfrm>
            <a:off x="1071816" y="3888802"/>
            <a:ext cx="1403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21.5.2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基本流程</a:t>
            </a:r>
            <a:endParaRPr lang="en-US" altLang="en-US" sz="1500" dirty="0"/>
          </a:p>
        </p:txBody>
      </p:sp>
      <p:sp>
        <p:nvSpPr>
          <p:cNvPr id="436" name="textbox 436"/>
          <p:cNvSpPr/>
          <p:nvPr/>
        </p:nvSpPr>
        <p:spPr>
          <a:xfrm>
            <a:off x="1071816" y="7058723"/>
            <a:ext cx="1403985" cy="246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21.5.3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endParaRPr lang="en-US" altLang="en-US" sz="1500" dirty="0"/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table 446"/>
          <p:cNvGraphicFramePr>
            <a:graphicFrameLocks noGrp="1"/>
          </p:cNvGraphicFramePr>
          <p:nvPr/>
        </p:nvGraphicFramePr>
        <p:xfrm>
          <a:off x="454786" y="1619884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java.net.SocketExcepti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on;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UDP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2185"/>
                        </a:lnSpc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47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UDPRece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iverA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Socket(9999);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，准备接收数据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packet = new DatagramPacket(b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uf, buf.length);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1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等待接收数据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460"/>
          <p:cNvGraphicFramePr>
            <a:graphicFrameLocks noGrp="1"/>
          </p:cNvGraphicFramePr>
          <p:nvPr/>
        </p:nvGraphicFramePr>
        <p:xfrm>
          <a:off x="633221" y="1610359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141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data = packet.getData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//===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回复信息给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24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好的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".get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Bytes();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(packet);//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("A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...");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940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8" name="picture 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table 474"/>
          <p:cNvGraphicFramePr>
            <a:graphicFrameLocks noGrp="1"/>
          </p:cNvGraphicFramePr>
          <p:nvPr/>
        </p:nvGraphicFramePr>
        <p:xfrm>
          <a:off x="757681" y="169481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发送端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B====&gt;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也可以接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收数据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8354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UDPSen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derB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 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明天吃火锅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~".getBytes(); //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9999);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nd(packet);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//3.===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接收从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复的信息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//(1)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准备接收数据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2" name="picture 4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887856" y="2401569"/>
          <a:ext cx="8061959" cy="625284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62496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 new DatagramPacket(buf, bu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//(2)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9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//(3)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 packet.getD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ata();//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tln("B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918146" y="1872678"/>
            <a:ext cx="1784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网络通信协议</a:t>
            </a:r>
            <a:endParaRPr lang="en-US" altLang="en-US" sz="15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pic>
        <p:nvPicPr>
          <p:cNvPr id="2" name="图片 1" descr="1755628-20190914215231026-1168011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2619375"/>
            <a:ext cx="573786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6"/>
          <p:cNvSpPr/>
          <p:nvPr/>
        </p:nvSpPr>
        <p:spPr>
          <a:xfrm>
            <a:off x="1109281" y="1135443"/>
            <a:ext cx="1744345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21.1.8   TCP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endParaRPr lang="en-US" altLang="en-US" sz="1500" dirty="0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6835" y="2248535"/>
            <a:ext cx="6190615" cy="351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TCP协议：传输控制协议</a:t>
            </a:r>
            <a:endParaRPr lang="zh-CN" altLang="en-US"/>
          </a:p>
          <a:p>
            <a:r>
              <a:rPr lang="zh-CN" altLang="en-US"/>
              <a:t>1.使用TCP协议前，须先建立TCP连接，形成传输数据通道</a:t>
            </a:r>
            <a:endParaRPr lang="zh-CN" altLang="en-US"/>
          </a:p>
          <a:p>
            <a:r>
              <a:rPr lang="zh-CN" altLang="en-US"/>
              <a:t>2、传输前，采用“三次握手”方式，是可练的</a:t>
            </a:r>
            <a:endParaRPr lang="zh-CN" altLang="en-US"/>
          </a:p>
          <a:p>
            <a:r>
              <a:rPr lang="zh-CN" altLang="en-US"/>
              <a:t>3.TCP协议进行通信的两个应用进程：客户端、服务端</a:t>
            </a:r>
            <a:endParaRPr lang="zh-CN" altLang="en-US"/>
          </a:p>
          <a:p>
            <a:r>
              <a:rPr lang="zh-CN" altLang="en-US"/>
              <a:t>4.在连接中可进行大数据量的传输</a:t>
            </a:r>
            <a:endParaRPr lang="zh-CN" altLang="en-US"/>
          </a:p>
          <a:p>
            <a:r>
              <a:rPr lang="zh-CN" altLang="en-US"/>
              <a:t>5.传输完毕，需释放已建立的连接，效率低</a:t>
            </a:r>
            <a:endParaRPr lang="zh-CN" altLang="en-US"/>
          </a:p>
          <a:p>
            <a:r>
              <a:rPr lang="zh-CN" altLang="en-US"/>
              <a:t>√UDP协议：用户数据协议</a:t>
            </a:r>
            <a:endParaRPr lang="zh-CN" altLang="en-US"/>
          </a:p>
          <a:p>
            <a:r>
              <a:rPr lang="zh-CN" altLang="en-US"/>
              <a:t>1.将数据、源、目的封装成数据包，不需要建立连接</a:t>
            </a:r>
            <a:endParaRPr lang="zh-CN" altLang="en-US"/>
          </a:p>
          <a:p>
            <a:r>
              <a:rPr lang="zh-CN" altLang="en-US"/>
              <a:t>2.每个数据报的大小限制在64K内，不适合传输大量数据</a:t>
            </a:r>
            <a:endParaRPr lang="zh-CN" altLang="en-US"/>
          </a:p>
          <a:p>
            <a:r>
              <a:rPr lang="zh-CN" altLang="en-US"/>
              <a:t>3.因无需连接，故是不可靠的</a:t>
            </a:r>
            <a:endParaRPr lang="zh-CN" altLang="en-US"/>
          </a:p>
          <a:p>
            <a:r>
              <a:rPr lang="zh-CN" altLang="en-US"/>
              <a:t>4.发送数据结束时无需释放资源(因为不是面向连接的),速度快</a:t>
            </a:r>
            <a:endParaRPr lang="zh-CN" altLang="en-US"/>
          </a:p>
          <a:p>
            <a:r>
              <a:rPr lang="zh-CN" altLang="en-US"/>
              <a:t>5.举例：厕所通知；发短信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截图 2023-12-28 023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208405"/>
            <a:ext cx="6096000" cy="3943350"/>
          </a:xfrm>
          <a:prstGeom prst="rect">
            <a:avLst/>
          </a:prstGeom>
        </p:spPr>
      </p:pic>
      <p:pic>
        <p:nvPicPr>
          <p:cNvPr id="3" name="图片 2" descr="屏幕截图 2023-12-28 0233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5897245"/>
            <a:ext cx="6105525" cy="435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0525" y="840105"/>
            <a:ext cx="323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三次握手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4820" y="5528945"/>
            <a:ext cx="323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四次挥手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828801" y="4294504"/>
          <a:ext cx="8061959" cy="446976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466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获取本机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localHost = InetAddress.ge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tln(localHost);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根据指定主机名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域名获取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ip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getByName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host2 = InetAddress.getByName("Thi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nkPad-PC");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ntln(host2);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host3 = InetAddress.getByNam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e("www.hsp.com");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ntln(host3);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对象的主机名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tHostName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host3Name = host3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.getHostName();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ln(host3Name);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对象的地址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getHos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tAddress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host3Address = host3.getH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ostAddress();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ost3Address);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7363" y="2200402"/>
            <a:ext cx="4789932" cy="998219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950531" y="3933888"/>
            <a:ext cx="3538220" cy="56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获取计算机的主机名和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IP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地址相关</a:t>
            </a:r>
            <a:r>
              <a:rPr sz="1200" kern="0" spc="-2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endParaRPr lang="en-US" altLang="en-US" sz="1200" dirty="0"/>
          </a:p>
        </p:txBody>
      </p:sp>
      <p:sp>
        <p:nvSpPr>
          <p:cNvPr id="94" name="textbox 94"/>
          <p:cNvSpPr/>
          <p:nvPr/>
        </p:nvSpPr>
        <p:spPr>
          <a:xfrm>
            <a:off x="892175" y="1704975"/>
            <a:ext cx="2394585" cy="644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InetAddress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</a:t>
            </a:r>
            <a:r>
              <a:rPr lang="zh-CN" sz="15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相关方法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268" y="5885306"/>
            <a:ext cx="6242304" cy="1434084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126" name="textbox 126"/>
          <p:cNvSpPr/>
          <p:nvPr/>
        </p:nvSpPr>
        <p:spPr>
          <a:xfrm>
            <a:off x="1165047" y="5454154"/>
            <a:ext cx="518794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示意图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1200" dirty="0"/>
          </a:p>
        </p:txBody>
      </p:sp>
      <p:sp>
        <p:nvSpPr>
          <p:cNvPr id="100" name="textbox 100"/>
          <p:cNvSpPr/>
          <p:nvPr>
            <p:custDataLst>
              <p:tags r:id="rId2"/>
            </p:custDataLst>
          </p:nvPr>
        </p:nvSpPr>
        <p:spPr>
          <a:xfrm>
            <a:off x="1071942" y="1427495"/>
            <a:ext cx="1031875" cy="2139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</a:t>
            </a:r>
            <a:endParaRPr lang="en-US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1009015" y="2325370"/>
            <a:ext cx="5975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1.套接字(Socket)开发网络应用程序被广泛采用，以至于成为事实上的标准。</a:t>
            </a:r>
            <a:endParaRPr lang="zh-CN" altLang="en-US"/>
          </a:p>
          <a:p>
            <a:r>
              <a:rPr lang="zh-CN" altLang="en-US"/>
              <a:t>2.通信的两端都要有Socket,是两台机器间通信的端点</a:t>
            </a:r>
            <a:endParaRPr lang="zh-CN" altLang="en-US"/>
          </a:p>
          <a:p>
            <a:r>
              <a:rPr lang="zh-CN" altLang="en-US"/>
              <a:t>3.网络通信其实就是Socket间的通信。</a:t>
            </a:r>
            <a:endParaRPr lang="zh-CN" altLang="en-US"/>
          </a:p>
          <a:p>
            <a:r>
              <a:rPr lang="zh-CN" altLang="en-US"/>
              <a:t>4.Socket允许程序把网络连接当成一个流，数据在两个Socket间通过IO传输。</a:t>
            </a:r>
            <a:endParaRPr lang="zh-CN" altLang="en-US"/>
          </a:p>
          <a:p>
            <a:r>
              <a:rPr lang="zh-CN" altLang="en-US"/>
              <a:t>5.一般主动发起通信的应用程序属客户端，等待通信请求的为服务端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picture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1212215" y="4203065"/>
            <a:ext cx="6465570" cy="3610610"/>
          </a:xfrm>
          <a:prstGeom prst="rect">
            <a:avLst/>
          </a:prstGeom>
        </p:spPr>
      </p:pic>
      <p:sp>
        <p:nvSpPr>
          <p:cNvPr id="118" name="textbox 118"/>
          <p:cNvSpPr/>
          <p:nvPr>
            <p:custDataLst>
              <p:tags r:id="rId3"/>
            </p:custDataLst>
          </p:nvPr>
        </p:nvSpPr>
        <p:spPr>
          <a:xfrm>
            <a:off x="1107502" y="1454378"/>
            <a:ext cx="2119629" cy="6451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TCP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信编程</a:t>
            </a:r>
            <a:endParaRPr lang="en-US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1212215" y="2257425"/>
            <a:ext cx="6760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1.基于客户端一服务端的网络通信</a:t>
            </a:r>
            <a:endParaRPr lang="zh-CN" altLang="en-US"/>
          </a:p>
          <a:p>
            <a:r>
              <a:rPr lang="zh-CN" altLang="en-US"/>
              <a:t>2.底层使用的是TCP/IP协议</a:t>
            </a:r>
            <a:endParaRPr lang="zh-CN" altLang="en-US"/>
          </a:p>
          <a:p>
            <a:r>
              <a:rPr lang="zh-CN" altLang="en-US"/>
              <a:t>3.应用场景举例：客户端发送数据，服务端接受并显示控制台</a:t>
            </a:r>
            <a:endParaRPr lang="zh-CN" altLang="en-US"/>
          </a:p>
          <a:p>
            <a:r>
              <a:rPr lang="zh-CN" altLang="en-US"/>
              <a:t>4.基于Socket的TCP编程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828801" y="3502025"/>
          <a:ext cx="8061959" cy="565721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654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</a:t>
                      </a:r>
                      <a:r>
                        <a:rPr lang="en-US"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app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2000"/>
                        </a:lnSpc>
                        <a:spcBef>
                          <a:spcPts val="121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5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ketTCP01Server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8" name="picture 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72133" y="2079751"/>
            <a:ext cx="5452871" cy="1178052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1071816" y="1709483"/>
            <a:ext cx="4534534" cy="559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200" dirty="0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634*609"/>
  <p:tag name="TABLE_ENDDRAG_RECT" val="65*143*634*609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jdjZGY2ZWZlZDVlZWRjNmRjZTlhZGY0ZDliYzMxZD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11160</Words>
  <Application>WPS 演示</Application>
  <PresentationFormat/>
  <Paragraphs>534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韩顺平</dc:creator>
  <cp:lastModifiedBy>北侧</cp:lastModifiedBy>
  <cp:revision>5</cp:revision>
  <dcterms:created xsi:type="dcterms:W3CDTF">2023-12-24T19:34:00Z</dcterms:created>
  <dcterms:modified xsi:type="dcterms:W3CDTF">2023-12-28T19:27:20Z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2023-12-26T03:19:04Z</vt:filetime>
  </property>
  <property fmtid="{D5CDD505-2E9C-101B-9397-08002B2CF9AE}" pid="4" name="ICV">
    <vt:lpwstr>E2123B15237846629A9A59E136F6DC9C_12</vt:lpwstr>
  </property>
  <property fmtid="{D5CDD505-2E9C-101B-9397-08002B2CF9AE}" pid="5" name="KSOProductBuildVer">
    <vt:lpwstr>2052-12.1.0.16120</vt:lpwstr>
  </property>
</Properties>
</file>