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10" r:id="rId14"/>
    <p:sldId id="311" r:id="rId15"/>
    <p:sldId id="312" r:id="rId16"/>
    <p:sldId id="313" r:id="rId17"/>
    <p:sldId id="315"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53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6375" y="298706"/>
            <a:ext cx="3428389" cy="2901694"/>
          </a:xfrm>
        </p:spPr>
        <p:txBody>
          <a:bodyPr anchor="b">
            <a:normAutofit/>
          </a:bodyPr>
          <a:lstStyle/>
          <a:p>
            <a:r>
              <a:rPr lang="en-US" sz="4400" dirty="0">
                <a:solidFill>
                  <a:schemeClr val="tx1"/>
                </a:solidFill>
              </a:rPr>
              <a:t>Realtime</a:t>
            </a:r>
            <a:br>
              <a:rPr lang="en-US" sz="4400" dirty="0">
                <a:solidFill>
                  <a:schemeClr val="tx1"/>
                </a:solidFill>
              </a:rPr>
            </a:br>
            <a:r>
              <a:rPr lang="en-US" sz="4400" dirty="0">
                <a:solidFill>
                  <a:schemeClr val="tx1"/>
                </a:solidFill>
              </a:rPr>
              <a:t>Earthquake</a:t>
            </a:r>
            <a:br>
              <a:rPr lang="en-US" sz="4400" dirty="0">
                <a:solidFill>
                  <a:schemeClr val="tx1"/>
                </a:solidFill>
              </a:rPr>
            </a:br>
            <a:r>
              <a:rPr lang="en-US" sz="4400" dirty="0">
                <a:solidFill>
                  <a:schemeClr val="tx1"/>
                </a:solidFill>
              </a:rPr>
              <a:t>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66504" y="3667504"/>
            <a:ext cx="3328129" cy="1682030"/>
          </a:xfrm>
        </p:spPr>
        <p:txBody>
          <a:bodyPr anchor="t">
            <a:normAutofit/>
          </a:bodyPr>
          <a:lstStyle/>
          <a:p>
            <a:pPr>
              <a:lnSpc>
                <a:spcPct val="100000"/>
              </a:lnSpc>
            </a:pPr>
            <a:r>
              <a:rPr lang="en-US" sz="1600" dirty="0"/>
              <a:t>RUPINDER SINGH RANA</a:t>
            </a:r>
          </a:p>
          <a:p>
            <a:pPr>
              <a:lnSpc>
                <a:spcPct val="100000"/>
              </a:lnSpc>
            </a:pPr>
            <a:r>
              <a:rPr lang="en-US" sz="1600" dirty="0"/>
              <a:t>(102117128)</a:t>
            </a:r>
          </a:p>
          <a:p>
            <a:pPr>
              <a:lnSpc>
                <a:spcPct val="100000"/>
              </a:lnSpc>
            </a:pPr>
            <a:r>
              <a:rPr lang="en-US" sz="1600" dirty="0"/>
              <a:t>CHETAN AGGARWAL</a:t>
            </a:r>
          </a:p>
          <a:p>
            <a:pPr>
              <a:lnSpc>
                <a:spcPct val="100000"/>
              </a:lnSpc>
            </a:pPr>
            <a:r>
              <a:rPr lang="en-US" sz="1600" dirty="0"/>
              <a:t>(102117133)</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67DC-8EDB-2032-CE75-F6343D3C6B69}"/>
              </a:ext>
            </a:extLst>
          </p:cNvPr>
          <p:cNvSpPr>
            <a:spLocks noGrp="1"/>
          </p:cNvSpPr>
          <p:nvPr>
            <p:ph type="title"/>
          </p:nvPr>
        </p:nvSpPr>
        <p:spPr/>
        <p:txBody>
          <a:bodyPr/>
          <a:lstStyle/>
          <a:p>
            <a:r>
              <a:rPr lang="en-IN" dirty="0"/>
              <a:t>Improvement and evaluation</a:t>
            </a:r>
            <a:br>
              <a:rPr lang="en-IN" dirty="0"/>
            </a:br>
            <a:endParaRPr lang="en-IN" dirty="0"/>
          </a:p>
        </p:txBody>
      </p:sp>
      <p:sp>
        <p:nvSpPr>
          <p:cNvPr id="3" name="Content Placeholder 2">
            <a:extLst>
              <a:ext uri="{FF2B5EF4-FFF2-40B4-BE49-F238E27FC236}">
                <a16:creationId xmlns:a16="http://schemas.microsoft.com/office/drawing/2014/main" id="{037D6C74-7C6A-ED08-9BD3-3C8B685B6149}"/>
              </a:ext>
            </a:extLst>
          </p:cNvPr>
          <p:cNvSpPr>
            <a:spLocks noGrp="1"/>
          </p:cNvSpPr>
          <p:nvPr>
            <p:ph idx="1"/>
          </p:nvPr>
        </p:nvSpPr>
        <p:spPr/>
        <p:txBody>
          <a:bodyPr/>
          <a:lstStyle/>
          <a:p>
            <a:pPr marL="457200" indent="-457200">
              <a:buFont typeface="+mj-lt"/>
              <a:buAutoNum type="arabicPeriod"/>
            </a:pPr>
            <a:r>
              <a:rPr lang="en-IN" dirty="0"/>
              <a:t>We have used </a:t>
            </a:r>
            <a:r>
              <a:rPr lang="en-IN" dirty="0" err="1"/>
              <a:t>gridsearch</a:t>
            </a:r>
            <a:r>
              <a:rPr lang="en-IN" dirty="0"/>
              <a:t> CV for improving model and hyperparameter tunning on classifier with base estimators as </a:t>
            </a:r>
            <a:r>
              <a:rPr lang="en-IN" dirty="0" err="1"/>
              <a:t>DecisionTreeClassifier</a:t>
            </a:r>
            <a:r>
              <a:rPr lang="en-IN" dirty="0"/>
              <a:t> and </a:t>
            </a:r>
            <a:r>
              <a:rPr lang="en-IN" dirty="0" err="1"/>
              <a:t>RandomForestClassifier</a:t>
            </a:r>
            <a:r>
              <a:rPr lang="en-IN" dirty="0"/>
              <a:t>.</a:t>
            </a:r>
          </a:p>
          <a:p>
            <a:pPr marL="457200" indent="-457200">
              <a:buFont typeface="+mj-lt"/>
              <a:buAutoNum type="arabicPeriod"/>
            </a:pPr>
            <a:r>
              <a:rPr lang="en-IN" dirty="0"/>
              <a:t>Using the same hyper parameters We trained </a:t>
            </a:r>
            <a:r>
              <a:rPr lang="en-IN" dirty="0" err="1"/>
              <a:t>XGBoost</a:t>
            </a:r>
            <a:r>
              <a:rPr lang="en-IN" dirty="0"/>
              <a:t>. As mentioned above, metrics for evaluation is </a:t>
            </a:r>
            <a:r>
              <a:rPr lang="en-IN" dirty="0" err="1"/>
              <a:t>roc_auc</a:t>
            </a:r>
            <a:r>
              <a:rPr lang="en-IN" dirty="0"/>
              <a:t> score and recall.</a:t>
            </a:r>
          </a:p>
        </p:txBody>
      </p:sp>
    </p:spTree>
    <p:extLst>
      <p:ext uri="{BB962C8B-B14F-4D97-AF65-F5344CB8AC3E}">
        <p14:creationId xmlns:p14="http://schemas.microsoft.com/office/powerpoint/2010/main" val="148762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3A8A-652A-B7CF-8114-2BF3627ECD21}"/>
              </a:ext>
            </a:extLst>
          </p:cNvPr>
          <p:cNvSpPr>
            <a:spLocks noGrp="1"/>
          </p:cNvSpPr>
          <p:nvPr>
            <p:ph type="title"/>
          </p:nvPr>
        </p:nvSpPr>
        <p:spPr/>
        <p:txBody>
          <a:bodyPr/>
          <a:lstStyle/>
          <a:p>
            <a:r>
              <a:rPr lang="en-IN" dirty="0" err="1"/>
              <a:t>DecisionTreeClassifier</a:t>
            </a:r>
            <a:r>
              <a:rPr lang="en-IN" dirty="0"/>
              <a:t> </a:t>
            </a:r>
            <a:r>
              <a:rPr lang="en-IN" dirty="0" err="1"/>
              <a:t>adaboost</a:t>
            </a:r>
            <a:endParaRPr lang="en-IN" dirty="0"/>
          </a:p>
        </p:txBody>
      </p:sp>
      <p:sp>
        <p:nvSpPr>
          <p:cNvPr id="3" name="Content Placeholder 2">
            <a:extLst>
              <a:ext uri="{FF2B5EF4-FFF2-40B4-BE49-F238E27FC236}">
                <a16:creationId xmlns:a16="http://schemas.microsoft.com/office/drawing/2014/main" id="{E488C403-7B6B-EB4F-5E2A-9D3184B5DAD7}"/>
              </a:ext>
            </a:extLst>
          </p:cNvPr>
          <p:cNvSpPr>
            <a:spLocks noGrp="1"/>
          </p:cNvSpPr>
          <p:nvPr>
            <p:ph idx="1"/>
          </p:nvPr>
        </p:nvSpPr>
        <p:spPr>
          <a:xfrm>
            <a:off x="439947" y="2108201"/>
            <a:ext cx="6659593" cy="3760891"/>
          </a:xfrm>
        </p:spPr>
        <p:txBody>
          <a:bodyPr>
            <a:normAutofit fontScale="77500" lnSpcReduction="20000"/>
          </a:bodyPr>
          <a:lstStyle/>
          <a:p>
            <a:pPr marL="457200" indent="-457200">
              <a:buFont typeface="+mj-lt"/>
              <a:buAutoNum type="arabicPeriod"/>
            </a:pPr>
            <a:r>
              <a:rPr lang="en-US" dirty="0"/>
              <a:t>With </a:t>
            </a:r>
            <a:r>
              <a:rPr lang="en-US" dirty="0" err="1"/>
              <a:t>adaboost</a:t>
            </a:r>
            <a:r>
              <a:rPr lang="en-US" dirty="0"/>
              <a:t> decision tree classifier and hyper parameter tunning, we get area under curve (score) = 0.8195</a:t>
            </a:r>
          </a:p>
          <a:p>
            <a:pPr marL="457200" indent="-457200">
              <a:buFont typeface="+mj-lt"/>
              <a:buAutoNum type="arabicPeriod"/>
            </a:pPr>
            <a:r>
              <a:rPr lang="en-US" dirty="0"/>
              <a:t>higher the </a:t>
            </a:r>
            <a:r>
              <a:rPr lang="en-US" dirty="0" err="1"/>
              <a:t>auc</a:t>
            </a:r>
            <a:r>
              <a:rPr lang="en-US" dirty="0"/>
              <a:t> score, better is the model since it is better at distinguishing </a:t>
            </a:r>
            <a:r>
              <a:rPr lang="en-US" dirty="0" err="1"/>
              <a:t>postive</a:t>
            </a:r>
            <a:r>
              <a:rPr lang="en-US" dirty="0"/>
              <a:t> and negative classes.</a:t>
            </a:r>
          </a:p>
          <a:p>
            <a:pPr marL="457200" indent="-457200">
              <a:buFont typeface="+mj-lt"/>
              <a:buAutoNum type="arabicPeriod"/>
            </a:pPr>
            <a:r>
              <a:rPr lang="en-US" dirty="0"/>
              <a:t>Make a note here that we get from confusion matrix, False negative = 34 and Recall score =0.6415. We need this value apart from </a:t>
            </a:r>
            <a:r>
              <a:rPr lang="en-US" dirty="0" err="1"/>
              <a:t>auc</a:t>
            </a:r>
            <a:r>
              <a:rPr lang="en-US" dirty="0"/>
              <a:t> score that we will analyze later when we have tested with </a:t>
            </a:r>
            <a:r>
              <a:rPr lang="en-US" dirty="0" err="1"/>
              <a:t>diffferent</a:t>
            </a:r>
            <a:r>
              <a:rPr lang="en-US" dirty="0"/>
              <a:t> models below</a:t>
            </a:r>
          </a:p>
          <a:p>
            <a:r>
              <a:rPr lang="en-US" dirty="0"/>
              <a:t>I got Best estimator with </a:t>
            </a:r>
            <a:r>
              <a:rPr lang="en-US" dirty="0" err="1"/>
              <a:t>max_depth</a:t>
            </a:r>
            <a:r>
              <a:rPr lang="en-US" dirty="0"/>
              <a:t> = 6 and for </a:t>
            </a:r>
            <a:r>
              <a:rPr lang="en-US" dirty="0" err="1"/>
              <a:t>n_estimators</a:t>
            </a:r>
            <a:r>
              <a:rPr lang="en-US" dirty="0"/>
              <a:t> = 500 after running </a:t>
            </a:r>
            <a:r>
              <a:rPr lang="en-US" dirty="0" err="1"/>
              <a:t>gridSearchcv</a:t>
            </a:r>
            <a:r>
              <a:rPr lang="en-US" dirty="0"/>
              <a:t>.</a:t>
            </a:r>
          </a:p>
          <a:p>
            <a:endParaRPr lang="en-US" dirty="0"/>
          </a:p>
          <a:p>
            <a:r>
              <a:rPr lang="en-US" dirty="0"/>
              <a:t>model selection is based on metrics score after </a:t>
            </a:r>
            <a:r>
              <a:rPr lang="en-US" dirty="0" err="1"/>
              <a:t>comaparing</a:t>
            </a:r>
            <a:r>
              <a:rPr lang="en-US" dirty="0"/>
              <a:t> all the algorithm score</a:t>
            </a:r>
            <a:endParaRPr lang="en-IN" dirty="0"/>
          </a:p>
        </p:txBody>
      </p:sp>
      <p:pic>
        <p:nvPicPr>
          <p:cNvPr id="6" name="Picture 5">
            <a:extLst>
              <a:ext uri="{FF2B5EF4-FFF2-40B4-BE49-F238E27FC236}">
                <a16:creationId xmlns:a16="http://schemas.microsoft.com/office/drawing/2014/main" id="{C7A23601-1211-646F-D9C7-1C22998588A1}"/>
              </a:ext>
            </a:extLst>
          </p:cNvPr>
          <p:cNvPicPr>
            <a:picLocks noChangeAspect="1"/>
          </p:cNvPicPr>
          <p:nvPr/>
        </p:nvPicPr>
        <p:blipFill>
          <a:blip r:embed="rId2"/>
          <a:stretch>
            <a:fillRect/>
          </a:stretch>
        </p:blipFill>
        <p:spPr>
          <a:xfrm>
            <a:off x="7280422" y="2108201"/>
            <a:ext cx="3600635" cy="3816546"/>
          </a:xfrm>
          <a:prstGeom prst="rect">
            <a:avLst/>
          </a:prstGeom>
        </p:spPr>
      </p:pic>
    </p:spTree>
    <p:extLst>
      <p:ext uri="{BB962C8B-B14F-4D97-AF65-F5344CB8AC3E}">
        <p14:creationId xmlns:p14="http://schemas.microsoft.com/office/powerpoint/2010/main" val="400372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ABEA-5B6E-C54E-3D0D-3921747E1D59}"/>
              </a:ext>
            </a:extLst>
          </p:cNvPr>
          <p:cNvSpPr>
            <a:spLocks noGrp="1"/>
          </p:cNvSpPr>
          <p:nvPr>
            <p:ph type="title"/>
          </p:nvPr>
        </p:nvSpPr>
        <p:spPr/>
        <p:txBody>
          <a:bodyPr/>
          <a:lstStyle/>
          <a:p>
            <a:r>
              <a:rPr lang="en-IN" dirty="0" err="1"/>
              <a:t>RandomForestClassifier</a:t>
            </a:r>
            <a:r>
              <a:rPr lang="en-IN" dirty="0"/>
              <a:t> </a:t>
            </a:r>
            <a:r>
              <a:rPr lang="en-IN" dirty="0" err="1"/>
              <a:t>adaboost</a:t>
            </a:r>
            <a:endParaRPr lang="en-IN" dirty="0"/>
          </a:p>
        </p:txBody>
      </p:sp>
      <p:sp>
        <p:nvSpPr>
          <p:cNvPr id="5" name="Content Placeholder 4">
            <a:extLst>
              <a:ext uri="{FF2B5EF4-FFF2-40B4-BE49-F238E27FC236}">
                <a16:creationId xmlns:a16="http://schemas.microsoft.com/office/drawing/2014/main" id="{6BD3ECF7-3D41-3FC4-BCDA-B2DB42A77CE8}"/>
              </a:ext>
            </a:extLst>
          </p:cNvPr>
          <p:cNvSpPr>
            <a:spLocks noGrp="1"/>
          </p:cNvSpPr>
          <p:nvPr>
            <p:ph idx="1"/>
          </p:nvPr>
        </p:nvSpPr>
        <p:spPr>
          <a:xfrm>
            <a:off x="1097280" y="2108201"/>
            <a:ext cx="6571603" cy="3760891"/>
          </a:xfrm>
        </p:spPr>
        <p:txBody>
          <a:bodyPr>
            <a:normAutofit fontScale="92500" lnSpcReduction="10000"/>
          </a:bodyPr>
          <a:lstStyle/>
          <a:p>
            <a:pPr marL="457200" indent="-457200">
              <a:buFont typeface="+mj-lt"/>
              <a:buAutoNum type="arabicPeriod"/>
            </a:pPr>
            <a:r>
              <a:rPr lang="en-US" dirty="0"/>
              <a:t>Below is the </a:t>
            </a:r>
            <a:r>
              <a:rPr lang="en-US" dirty="0" err="1"/>
              <a:t>auc</a:t>
            </a:r>
            <a:r>
              <a:rPr lang="en-US" dirty="0"/>
              <a:t> score for </a:t>
            </a:r>
            <a:r>
              <a:rPr lang="en-US" dirty="0" err="1"/>
              <a:t>adaboost</a:t>
            </a:r>
            <a:r>
              <a:rPr lang="en-US" dirty="0"/>
              <a:t> </a:t>
            </a:r>
            <a:r>
              <a:rPr lang="en-US" dirty="0" err="1"/>
              <a:t>RandomForest</a:t>
            </a:r>
            <a:r>
              <a:rPr lang="en-US" dirty="0"/>
              <a:t> classifier with 0.8395 which is slightly higher than Decision tree classifier</a:t>
            </a:r>
          </a:p>
          <a:p>
            <a:pPr marL="457200" indent="-457200">
              <a:buFont typeface="+mj-lt"/>
              <a:buAutoNum type="arabicPeriod"/>
            </a:pPr>
            <a:r>
              <a:rPr lang="en-US" dirty="0"/>
              <a:t>Moreover when we look at confusion matrix, False Negative=36 and `Recall score = 0.67924' can be observed which is slightly higher than recall score of decision tree. Thus performs better than decision tree </a:t>
            </a:r>
            <a:r>
              <a:rPr lang="en-US" dirty="0" err="1"/>
              <a:t>adabooost</a:t>
            </a:r>
            <a:endParaRPr lang="en-US" dirty="0"/>
          </a:p>
          <a:p>
            <a:r>
              <a:rPr lang="en-US" dirty="0"/>
              <a:t>Random forest gets best estimator with </a:t>
            </a:r>
            <a:r>
              <a:rPr lang="en-US" dirty="0" err="1"/>
              <a:t>max_depth</a:t>
            </a:r>
            <a:r>
              <a:rPr lang="en-US" dirty="0"/>
              <a:t> = 7 and </a:t>
            </a:r>
            <a:r>
              <a:rPr lang="en-US" dirty="0" err="1"/>
              <a:t>max_feature</a:t>
            </a:r>
            <a:r>
              <a:rPr lang="en-US" dirty="0"/>
              <a:t> = sqrt(features)</a:t>
            </a:r>
          </a:p>
          <a:p>
            <a:pPr marL="0" indent="0">
              <a:buNone/>
            </a:pPr>
            <a:r>
              <a:rPr lang="en-US" dirty="0"/>
              <a:t> Model selection is based on metrics score after </a:t>
            </a:r>
            <a:r>
              <a:rPr lang="en-US" dirty="0" err="1"/>
              <a:t>comaparing</a:t>
            </a:r>
            <a:r>
              <a:rPr lang="en-US" dirty="0"/>
              <a:t> all the algorithm score</a:t>
            </a:r>
            <a:endParaRPr lang="en-IN" dirty="0"/>
          </a:p>
        </p:txBody>
      </p:sp>
      <p:pic>
        <p:nvPicPr>
          <p:cNvPr id="7" name="Picture 6">
            <a:extLst>
              <a:ext uri="{FF2B5EF4-FFF2-40B4-BE49-F238E27FC236}">
                <a16:creationId xmlns:a16="http://schemas.microsoft.com/office/drawing/2014/main" id="{0AF7604E-ADA7-34B3-B5FB-F88B36671488}"/>
              </a:ext>
            </a:extLst>
          </p:cNvPr>
          <p:cNvPicPr>
            <a:picLocks noChangeAspect="1"/>
          </p:cNvPicPr>
          <p:nvPr/>
        </p:nvPicPr>
        <p:blipFill>
          <a:blip r:embed="rId2"/>
          <a:stretch>
            <a:fillRect/>
          </a:stretch>
        </p:blipFill>
        <p:spPr>
          <a:xfrm>
            <a:off x="7800760" y="2108200"/>
            <a:ext cx="4261387" cy="4258093"/>
          </a:xfrm>
          <a:prstGeom prst="rect">
            <a:avLst/>
          </a:prstGeom>
        </p:spPr>
      </p:pic>
    </p:spTree>
    <p:extLst>
      <p:ext uri="{BB962C8B-B14F-4D97-AF65-F5344CB8AC3E}">
        <p14:creationId xmlns:p14="http://schemas.microsoft.com/office/powerpoint/2010/main" val="1480703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0D6A-501D-C805-A8C0-B4742F3AC6CA}"/>
              </a:ext>
            </a:extLst>
          </p:cNvPr>
          <p:cNvSpPr>
            <a:spLocks noGrp="1"/>
          </p:cNvSpPr>
          <p:nvPr>
            <p:ph type="title"/>
          </p:nvPr>
        </p:nvSpPr>
        <p:spPr/>
        <p:txBody>
          <a:bodyPr/>
          <a:lstStyle/>
          <a:p>
            <a:r>
              <a:rPr lang="en-IN" dirty="0" err="1"/>
              <a:t>XGBoost</a:t>
            </a:r>
            <a:r>
              <a:rPr lang="en-IN" dirty="0"/>
              <a:t> model</a:t>
            </a:r>
          </a:p>
        </p:txBody>
      </p:sp>
      <p:sp>
        <p:nvSpPr>
          <p:cNvPr id="3" name="Content Placeholder 2">
            <a:extLst>
              <a:ext uri="{FF2B5EF4-FFF2-40B4-BE49-F238E27FC236}">
                <a16:creationId xmlns:a16="http://schemas.microsoft.com/office/drawing/2014/main" id="{4F176812-767C-91E9-7727-DEECEB2D5A65}"/>
              </a:ext>
            </a:extLst>
          </p:cNvPr>
          <p:cNvSpPr>
            <a:spLocks noGrp="1"/>
          </p:cNvSpPr>
          <p:nvPr>
            <p:ph idx="1"/>
          </p:nvPr>
        </p:nvSpPr>
        <p:spPr>
          <a:xfrm>
            <a:off x="276046" y="2108201"/>
            <a:ext cx="7703388" cy="3760891"/>
          </a:xfrm>
        </p:spPr>
        <p:txBody>
          <a:bodyPr>
            <a:normAutofit fontScale="85000" lnSpcReduction="20000"/>
          </a:bodyPr>
          <a:lstStyle/>
          <a:p>
            <a:r>
              <a:rPr lang="en-US" dirty="0"/>
              <a:t>I have also tested with </a:t>
            </a:r>
            <a:r>
              <a:rPr lang="en-US" dirty="0" err="1"/>
              <a:t>xgboost</a:t>
            </a:r>
            <a:r>
              <a:rPr lang="en-US" dirty="0"/>
              <a:t> model below with similar parameters as I got above, since grid search CV was taking lot of time for </a:t>
            </a:r>
            <a:r>
              <a:rPr lang="en-US" dirty="0" err="1"/>
              <a:t>xgboost</a:t>
            </a:r>
            <a:r>
              <a:rPr lang="en-US" dirty="0"/>
              <a:t>.</a:t>
            </a:r>
          </a:p>
          <a:p>
            <a:r>
              <a:rPr lang="en-US" dirty="0"/>
              <a:t>With Estimators = 500 , and learning rate =0.03 as we can see this significantly gives higher AUC score of almost 0.98 and also False negative = 36 which is similar Random Forest </a:t>
            </a:r>
            <a:r>
              <a:rPr lang="en-US" dirty="0" err="1"/>
              <a:t>adaboost</a:t>
            </a:r>
            <a:r>
              <a:rPr lang="en-US" dirty="0"/>
              <a:t> but </a:t>
            </a:r>
            <a:r>
              <a:rPr lang="en-US" dirty="0" err="1"/>
              <a:t>xgboost</a:t>
            </a:r>
            <a:r>
              <a:rPr lang="en-US" dirty="0"/>
              <a:t> has higher True positive and less False </a:t>
            </a:r>
            <a:r>
              <a:rPr lang="en-US" dirty="0" err="1"/>
              <a:t>Positve</a:t>
            </a:r>
            <a:r>
              <a:rPr lang="en-US" dirty="0"/>
              <a:t> compared to Random forest </a:t>
            </a:r>
            <a:r>
              <a:rPr lang="en-US" dirty="0" err="1"/>
              <a:t>adaboost</a:t>
            </a:r>
            <a:r>
              <a:rPr lang="en-US" dirty="0"/>
              <a:t>. </a:t>
            </a:r>
            <a:r>
              <a:rPr lang="en-US" dirty="0" err="1"/>
              <a:t>i.e</a:t>
            </a:r>
            <a:r>
              <a:rPr lang="en-US" dirty="0"/>
              <a:t> Recall score = 0.6924 which is similar </a:t>
            </a:r>
            <a:r>
              <a:rPr lang="en-US" dirty="0" err="1"/>
              <a:t>adaboost</a:t>
            </a:r>
            <a:r>
              <a:rPr lang="en-US" dirty="0"/>
              <a:t> Random Forrest tree. But </a:t>
            </a:r>
            <a:r>
              <a:rPr lang="en-US" dirty="0" err="1"/>
              <a:t>XGboost</a:t>
            </a:r>
            <a:r>
              <a:rPr lang="en-US" dirty="0"/>
              <a:t> is really good at classifying positive and negative classes and also better </a:t>
            </a:r>
            <a:r>
              <a:rPr lang="en-US" dirty="0" err="1"/>
              <a:t>aur_roc_score</a:t>
            </a:r>
            <a:r>
              <a:rPr lang="en-US" dirty="0"/>
              <a:t> = 0.9823. We can see above that </a:t>
            </a:r>
            <a:r>
              <a:rPr lang="en-US" dirty="0" err="1"/>
              <a:t>xgboost</a:t>
            </a:r>
            <a:r>
              <a:rPr lang="en-US" dirty="0"/>
              <a:t> algorithm has higher </a:t>
            </a:r>
            <a:r>
              <a:rPr lang="en-US" dirty="0" err="1"/>
              <a:t>auc</a:t>
            </a:r>
            <a:r>
              <a:rPr lang="en-US" dirty="0"/>
              <a:t> score (0.9823) than </a:t>
            </a:r>
            <a:r>
              <a:rPr lang="en-US" dirty="0" err="1"/>
              <a:t>adaboost</a:t>
            </a:r>
            <a:r>
              <a:rPr lang="en-US" dirty="0"/>
              <a:t> decision tree and random forest, as it is evident from the ROC curve.</a:t>
            </a:r>
          </a:p>
          <a:p>
            <a:r>
              <a:rPr lang="en-US" dirty="0"/>
              <a:t>Since </a:t>
            </a:r>
            <a:r>
              <a:rPr lang="en-US" dirty="0" err="1"/>
              <a:t>Xgboost</a:t>
            </a:r>
            <a:r>
              <a:rPr lang="en-US" dirty="0"/>
              <a:t> model having higher recall &amp; </a:t>
            </a:r>
            <a:r>
              <a:rPr lang="en-US" dirty="0" err="1"/>
              <a:t>auc_score</a:t>
            </a:r>
            <a:r>
              <a:rPr lang="en-US" dirty="0"/>
              <a:t> than other </a:t>
            </a:r>
            <a:r>
              <a:rPr lang="en-US" dirty="0" err="1"/>
              <a:t>alorithms</a:t>
            </a:r>
            <a:r>
              <a:rPr lang="en-US" dirty="0"/>
              <a:t>, it can be considered more robust as it has ability to handle class imbalance with recall score, and deal good with False negative values and penalize it which is important for our task. </a:t>
            </a:r>
            <a:r>
              <a:rPr lang="en-US" dirty="0" err="1"/>
              <a:t>i.e</a:t>
            </a:r>
            <a:r>
              <a:rPr lang="en-US" dirty="0"/>
              <a:t> reduce False Negative values. Hence we consider </a:t>
            </a:r>
            <a:r>
              <a:rPr lang="en-US" dirty="0" err="1"/>
              <a:t>xgboost</a:t>
            </a:r>
            <a:r>
              <a:rPr lang="en-US" dirty="0"/>
              <a:t> for prediction of live data and deployment in the application.</a:t>
            </a:r>
            <a:endParaRPr lang="en-IN" dirty="0"/>
          </a:p>
        </p:txBody>
      </p:sp>
      <p:pic>
        <p:nvPicPr>
          <p:cNvPr id="6" name="Picture 5">
            <a:extLst>
              <a:ext uri="{FF2B5EF4-FFF2-40B4-BE49-F238E27FC236}">
                <a16:creationId xmlns:a16="http://schemas.microsoft.com/office/drawing/2014/main" id="{2024BB59-11D8-EE1A-0CED-70FDF64E7FBA}"/>
              </a:ext>
            </a:extLst>
          </p:cNvPr>
          <p:cNvPicPr>
            <a:picLocks noChangeAspect="1"/>
          </p:cNvPicPr>
          <p:nvPr/>
        </p:nvPicPr>
        <p:blipFill>
          <a:blip r:embed="rId2"/>
          <a:stretch>
            <a:fillRect/>
          </a:stretch>
        </p:blipFill>
        <p:spPr>
          <a:xfrm>
            <a:off x="8133695" y="2350567"/>
            <a:ext cx="3873699" cy="3583890"/>
          </a:xfrm>
          <a:prstGeom prst="rect">
            <a:avLst/>
          </a:prstGeom>
        </p:spPr>
      </p:pic>
    </p:spTree>
    <p:extLst>
      <p:ext uri="{BB962C8B-B14F-4D97-AF65-F5344CB8AC3E}">
        <p14:creationId xmlns:p14="http://schemas.microsoft.com/office/powerpoint/2010/main" val="67662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EFE4-C269-F905-33A0-303E799A63C1}"/>
              </a:ext>
            </a:extLst>
          </p:cNvPr>
          <p:cNvSpPr>
            <a:spLocks noGrp="1"/>
          </p:cNvSpPr>
          <p:nvPr>
            <p:ph type="title"/>
          </p:nvPr>
        </p:nvSpPr>
        <p:spPr/>
        <p:txBody>
          <a:bodyPr/>
          <a:lstStyle/>
          <a:p>
            <a:r>
              <a:rPr lang="en-IN" dirty="0"/>
              <a:t>Improvement and conclusion</a:t>
            </a:r>
          </a:p>
        </p:txBody>
      </p:sp>
      <p:sp>
        <p:nvSpPr>
          <p:cNvPr id="3" name="Content Placeholder 2">
            <a:extLst>
              <a:ext uri="{FF2B5EF4-FFF2-40B4-BE49-F238E27FC236}">
                <a16:creationId xmlns:a16="http://schemas.microsoft.com/office/drawing/2014/main" id="{C581E57A-BA4E-5023-5F39-B32AFBDFB12F}"/>
              </a:ext>
            </a:extLst>
          </p:cNvPr>
          <p:cNvSpPr>
            <a:spLocks noGrp="1"/>
          </p:cNvSpPr>
          <p:nvPr>
            <p:ph idx="1"/>
          </p:nvPr>
        </p:nvSpPr>
        <p:spPr>
          <a:xfrm>
            <a:off x="1066800" y="1909793"/>
            <a:ext cx="10058400" cy="3760891"/>
          </a:xfrm>
        </p:spPr>
        <p:txBody>
          <a:bodyPr>
            <a:noAutofit/>
          </a:bodyPr>
          <a:lstStyle/>
          <a:p>
            <a:r>
              <a:rPr lang="en-US" sz="1400" dirty="0"/>
              <a:t>Though </a:t>
            </a:r>
            <a:r>
              <a:rPr lang="en-US" sz="1400" dirty="0" err="1"/>
              <a:t>XGboost</a:t>
            </a:r>
            <a:r>
              <a:rPr lang="en-US" sz="1400" dirty="0"/>
              <a:t> model has given Higher </a:t>
            </a:r>
            <a:r>
              <a:rPr lang="en-US" sz="1400" dirty="0" err="1"/>
              <a:t>roc_auc</a:t>
            </a:r>
            <a:r>
              <a:rPr lang="en-US" sz="1400" dirty="0"/>
              <a:t> and better recall, I believe any work given always has some scope for improvement and in here we could also use RNN or LSTM for time series or rather event series forecasting. LSTMs have hidden memory cells that help in remembering and </a:t>
            </a:r>
            <a:r>
              <a:rPr lang="en-US" sz="1400" dirty="0" err="1"/>
              <a:t>handeling</a:t>
            </a:r>
            <a:r>
              <a:rPr lang="en-US" sz="1400" dirty="0"/>
              <a:t> time series or event series data well. Moreover for </a:t>
            </a:r>
            <a:r>
              <a:rPr lang="en-US" sz="1400" dirty="0" err="1"/>
              <a:t>xgboost</a:t>
            </a:r>
            <a:r>
              <a:rPr lang="en-US" sz="1400" dirty="0"/>
              <a:t> I have just used hyper parameters from already tuned </a:t>
            </a:r>
            <a:r>
              <a:rPr lang="en-US" sz="1400" dirty="0" err="1"/>
              <a:t>Adaboost</a:t>
            </a:r>
            <a:r>
              <a:rPr lang="en-US" sz="1400" dirty="0"/>
              <a:t> models, but we can also tune </a:t>
            </a:r>
            <a:r>
              <a:rPr lang="en-US" sz="1400" dirty="0" err="1"/>
              <a:t>xgboost</a:t>
            </a:r>
            <a:r>
              <a:rPr lang="en-US" sz="1400" dirty="0"/>
              <a:t> hyper parameter and find best parameters using </a:t>
            </a:r>
            <a:r>
              <a:rPr lang="en-US" sz="1400" dirty="0" err="1"/>
              <a:t>GridSearchCV</a:t>
            </a:r>
            <a:r>
              <a:rPr lang="en-US" sz="1400" dirty="0"/>
              <a:t> or </a:t>
            </a:r>
            <a:r>
              <a:rPr lang="en-US" sz="1400" dirty="0" err="1"/>
              <a:t>RandomSearch</a:t>
            </a:r>
            <a:r>
              <a:rPr lang="en-US" sz="1400" dirty="0"/>
              <a:t>.</a:t>
            </a:r>
          </a:p>
          <a:p>
            <a:r>
              <a:rPr lang="en-US" sz="1400" b="1" u="sng" dirty="0"/>
              <a:t>Some final thoughts:</a:t>
            </a:r>
          </a:p>
          <a:p>
            <a:pPr marL="342900" indent="-342900">
              <a:buFont typeface="+mj-lt"/>
              <a:buAutoNum type="arabicPeriod"/>
            </a:pPr>
            <a:r>
              <a:rPr lang="en-US" sz="1400" dirty="0"/>
              <a:t>So far the model looks good with </a:t>
            </a:r>
            <a:r>
              <a:rPr lang="en-US" sz="1400" dirty="0" err="1"/>
              <a:t>xgboost</a:t>
            </a:r>
            <a:r>
              <a:rPr lang="en-US" sz="1400" dirty="0"/>
              <a:t> as chosen model for predictions in web app </a:t>
            </a:r>
            <a:r>
              <a:rPr lang="en-US" sz="1400" dirty="0" err="1"/>
              <a:t>haveing</a:t>
            </a:r>
            <a:r>
              <a:rPr lang="en-US" sz="1400" dirty="0"/>
              <a:t> higher </a:t>
            </a:r>
            <a:r>
              <a:rPr lang="en-US" sz="1400" dirty="0" err="1"/>
              <a:t>auc</a:t>
            </a:r>
            <a:r>
              <a:rPr lang="en-US" sz="1400" dirty="0"/>
              <a:t> score and higher </a:t>
            </a:r>
            <a:r>
              <a:rPr lang="en-US" sz="1400" dirty="0" err="1"/>
              <a:t>recall_score</a:t>
            </a:r>
            <a:r>
              <a:rPr lang="en-US" sz="1400" dirty="0"/>
              <a:t> as I have explained under </a:t>
            </a:r>
            <a:r>
              <a:rPr lang="en-US" sz="1400" dirty="0" err="1"/>
              <a:t>XGBoost</a:t>
            </a:r>
            <a:r>
              <a:rPr lang="en-US" sz="1400" dirty="0"/>
              <a:t> result section why </a:t>
            </a:r>
            <a:r>
              <a:rPr lang="en-US" sz="1400" dirty="0" err="1"/>
              <a:t>auc</a:t>
            </a:r>
            <a:r>
              <a:rPr lang="en-US" sz="1400" dirty="0"/>
              <a:t> and recall score are chosen.</a:t>
            </a:r>
          </a:p>
          <a:p>
            <a:pPr marL="342900" indent="-342900">
              <a:buFont typeface="+mj-lt"/>
              <a:buAutoNum type="arabicPeriod"/>
            </a:pPr>
            <a:r>
              <a:rPr lang="en-US" sz="1400" dirty="0"/>
              <a:t>Our main Aim is to predict </a:t>
            </a:r>
            <a:r>
              <a:rPr lang="en-US" sz="1400" dirty="0" err="1"/>
              <a:t>wether</a:t>
            </a:r>
            <a:r>
              <a:rPr lang="en-US" sz="1400" dirty="0"/>
              <a:t> earthquake will happen or not at a given day and place. So we definitely would not like the model with higher False </a:t>
            </a:r>
            <a:r>
              <a:rPr lang="en-US" sz="1400" dirty="0" err="1"/>
              <a:t>Neagtive</a:t>
            </a:r>
            <a:r>
              <a:rPr lang="en-US" sz="1400" dirty="0"/>
              <a:t> values , since its more dangerous to predict as no earthquake while in reality earthquake </a:t>
            </a:r>
            <a:r>
              <a:rPr lang="en-US" sz="1400" dirty="0" err="1"/>
              <a:t>happend</a:t>
            </a:r>
            <a:r>
              <a:rPr lang="en-US" sz="1400" dirty="0"/>
              <a:t> than predicting earthquake will happen given in reality it did not. We can allow False positive more than False negative</a:t>
            </a:r>
          </a:p>
          <a:p>
            <a:pPr marL="342900" indent="-342900">
              <a:buFont typeface="+mj-lt"/>
              <a:buAutoNum type="arabicPeriod"/>
            </a:pPr>
            <a:r>
              <a:rPr lang="en-US" sz="1400" dirty="0"/>
              <a:t>After seeing these </a:t>
            </a:r>
            <a:r>
              <a:rPr lang="en-US" sz="1400" dirty="0" err="1"/>
              <a:t>comparision</a:t>
            </a:r>
            <a:r>
              <a:rPr lang="en-US" sz="1400" dirty="0"/>
              <a:t> on </a:t>
            </a:r>
            <a:r>
              <a:rPr lang="en-US" sz="1400" dirty="0" err="1"/>
              <a:t>auc_roc</a:t>
            </a:r>
            <a:r>
              <a:rPr lang="en-US" sz="1400" dirty="0"/>
              <a:t> score, confusion matrix, and recall score, since all the above algorithm have given similar result with slightly different recall scores, </a:t>
            </a:r>
            <a:r>
              <a:rPr lang="en-US" sz="1400" dirty="0" err="1"/>
              <a:t>Xgboost</a:t>
            </a:r>
            <a:r>
              <a:rPr lang="en-US" sz="1400" dirty="0"/>
              <a:t> with FN=36 but with higher </a:t>
            </a:r>
            <a:r>
              <a:rPr lang="en-US" sz="1400" dirty="0" err="1"/>
              <a:t>auc_score</a:t>
            </a:r>
            <a:r>
              <a:rPr lang="en-US" sz="1400" dirty="0"/>
              <a:t> 0f 0.98 performs over-all better. Hence for </a:t>
            </a:r>
            <a:r>
              <a:rPr lang="en-US" sz="1400" dirty="0" err="1"/>
              <a:t>webapplication</a:t>
            </a:r>
            <a:r>
              <a:rPr lang="en-US" sz="1400" dirty="0"/>
              <a:t> deployment, I have chosen </a:t>
            </a:r>
            <a:r>
              <a:rPr lang="en-US" sz="1400" dirty="0" err="1"/>
              <a:t>Xgboost</a:t>
            </a:r>
            <a:r>
              <a:rPr lang="en-US" sz="1400" dirty="0"/>
              <a:t> as it also faster than </a:t>
            </a:r>
            <a:r>
              <a:rPr lang="en-US" sz="1400" dirty="0" err="1"/>
              <a:t>adaboost</a:t>
            </a:r>
            <a:r>
              <a:rPr lang="en-US" sz="1400" dirty="0"/>
              <a:t>.</a:t>
            </a:r>
            <a:endParaRPr lang="en-IN" sz="1400" dirty="0"/>
          </a:p>
        </p:txBody>
      </p:sp>
    </p:spTree>
    <p:extLst>
      <p:ext uri="{BB962C8B-B14F-4D97-AF65-F5344CB8AC3E}">
        <p14:creationId xmlns:p14="http://schemas.microsoft.com/office/powerpoint/2010/main" val="106923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8A46-3FB9-6451-DFB2-8952BD5DF88D}"/>
              </a:ext>
            </a:extLst>
          </p:cNvPr>
          <p:cNvSpPr>
            <a:spLocks noGrp="1"/>
          </p:cNvSpPr>
          <p:nvPr>
            <p:ph type="title"/>
          </p:nvPr>
        </p:nvSpPr>
        <p:spPr>
          <a:xfrm>
            <a:off x="1269808" y="1899742"/>
            <a:ext cx="10058400" cy="1450757"/>
          </a:xfrm>
        </p:spPr>
        <p:txBody>
          <a:bodyPr/>
          <a:lstStyle/>
          <a:p>
            <a:r>
              <a:rPr lang="en-IN" dirty="0"/>
              <a:t>THANK YOU…………………</a:t>
            </a:r>
          </a:p>
        </p:txBody>
      </p:sp>
    </p:spTree>
    <p:extLst>
      <p:ext uri="{BB962C8B-B14F-4D97-AF65-F5344CB8AC3E}">
        <p14:creationId xmlns:p14="http://schemas.microsoft.com/office/powerpoint/2010/main" val="9825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5B78-18C6-7FC4-EA1D-4317CAAD0B0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BF6A23E-3A98-A1AD-BAC6-0E98BD35079D}"/>
              </a:ext>
            </a:extLst>
          </p:cNvPr>
          <p:cNvSpPr>
            <a:spLocks noGrp="1"/>
          </p:cNvSpPr>
          <p:nvPr>
            <p:ph idx="1"/>
          </p:nvPr>
        </p:nvSpPr>
        <p:spPr/>
        <p:txBody>
          <a:bodyPr>
            <a:normAutofit/>
          </a:bodyPr>
          <a:lstStyle/>
          <a:p>
            <a:r>
              <a:rPr lang="en-US" sz="2800" b="1" dirty="0"/>
              <a:t>*</a:t>
            </a:r>
            <a:r>
              <a:rPr lang="en-US" sz="2000" dirty="0"/>
              <a:t> </a:t>
            </a:r>
            <a:r>
              <a:rPr lang="en-US" dirty="0"/>
              <a:t>Countless dollars and entire scientific careers have been dedicated to predicting where and when the next big earthquake will strike. </a:t>
            </a:r>
          </a:p>
          <a:p>
            <a:r>
              <a:rPr lang="en-US" sz="2800" b="1" dirty="0"/>
              <a:t>* </a:t>
            </a:r>
            <a:r>
              <a:rPr lang="en-US" dirty="0"/>
              <a:t>This project aims a simple solution to above problem by predicting or forecasting likely places to have earthquake in next 7 days. </a:t>
            </a:r>
          </a:p>
          <a:p>
            <a:r>
              <a:rPr lang="en-US" sz="2800" b="1" dirty="0"/>
              <a:t>* </a:t>
            </a:r>
            <a:r>
              <a:rPr lang="en-US" dirty="0"/>
              <a:t>For user-friendly part, this project we have taken data which is updated every minute  provided by USGS.gov and predicts next likely place world wide to get hit by an earthquake, hence a </a:t>
            </a:r>
            <a:r>
              <a:rPr lang="en-US" dirty="0" err="1"/>
              <a:t>realtime</a:t>
            </a:r>
            <a:r>
              <a:rPr lang="en-US" dirty="0"/>
              <a:t> solution is provided.</a:t>
            </a:r>
            <a:endParaRPr lang="en-IN" dirty="0"/>
          </a:p>
        </p:txBody>
      </p:sp>
    </p:spTree>
    <p:extLst>
      <p:ext uri="{BB962C8B-B14F-4D97-AF65-F5344CB8AC3E}">
        <p14:creationId xmlns:p14="http://schemas.microsoft.com/office/powerpoint/2010/main" val="1592599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210E-F889-C1DF-0672-631D3F5C22BC}"/>
              </a:ext>
            </a:extLst>
          </p:cNvPr>
          <p:cNvSpPr>
            <a:spLocks noGrp="1"/>
          </p:cNvSpPr>
          <p:nvPr>
            <p:ph type="title"/>
          </p:nvPr>
        </p:nvSpPr>
        <p:spPr/>
        <p:txBody>
          <a:bodyPr/>
          <a:lstStyle/>
          <a:p>
            <a:r>
              <a:rPr lang="en-IN" dirty="0"/>
              <a:t>Our Approach</a:t>
            </a:r>
          </a:p>
        </p:txBody>
      </p:sp>
      <p:sp>
        <p:nvSpPr>
          <p:cNvPr id="3" name="Content Placeholder 2">
            <a:extLst>
              <a:ext uri="{FF2B5EF4-FFF2-40B4-BE49-F238E27FC236}">
                <a16:creationId xmlns:a16="http://schemas.microsoft.com/office/drawing/2014/main" id="{5CC867C5-08A7-4FE5-FE67-44956F31E606}"/>
              </a:ext>
            </a:extLst>
          </p:cNvPr>
          <p:cNvSpPr>
            <a:spLocks noGrp="1"/>
          </p:cNvSpPr>
          <p:nvPr>
            <p:ph idx="1"/>
          </p:nvPr>
        </p:nvSpPr>
        <p:spPr/>
        <p:txBody>
          <a:bodyPr>
            <a:normAutofit/>
          </a:bodyPr>
          <a:lstStyle/>
          <a:p>
            <a:r>
              <a:rPr lang="en-US" sz="2800" b="1" dirty="0"/>
              <a:t>*</a:t>
            </a:r>
            <a:r>
              <a:rPr lang="en-US" dirty="0"/>
              <a:t> The goal of this project is to predict where likely in the world and on what dates the earthquake will happen</a:t>
            </a:r>
          </a:p>
          <a:p>
            <a:r>
              <a:rPr lang="en-US" sz="2800" b="1" dirty="0"/>
              <a:t>* </a:t>
            </a:r>
            <a:r>
              <a:rPr lang="en-US" dirty="0"/>
              <a:t>Given geological locations, magnitude and other factors in dataset from https://earthquake.usgs.gov/earthquakes/feed/v1.0/csv.php for 30 days past which is updated every minute, we predict or forecast 7 days time in future that is yet to come, the places where quake would likely happen. </a:t>
            </a:r>
          </a:p>
          <a:p>
            <a:r>
              <a:rPr lang="en-US" sz="2800" b="1" dirty="0"/>
              <a:t>*</a:t>
            </a:r>
            <a:r>
              <a:rPr lang="en-US" dirty="0"/>
              <a:t>The model will be trained with </a:t>
            </a:r>
            <a:r>
              <a:rPr lang="en-US" dirty="0" err="1"/>
              <a:t>Adaboost</a:t>
            </a:r>
            <a:r>
              <a:rPr lang="en-US" dirty="0"/>
              <a:t> classifier (</a:t>
            </a:r>
            <a:r>
              <a:rPr lang="en-US" dirty="0" err="1"/>
              <a:t>RandomForestClassifier</a:t>
            </a:r>
            <a:r>
              <a:rPr lang="en-US" dirty="0"/>
              <a:t> and </a:t>
            </a:r>
            <a:r>
              <a:rPr lang="en-US" dirty="0" err="1"/>
              <a:t>DecisionTreeClassifier</a:t>
            </a:r>
            <a:r>
              <a:rPr lang="en-US" dirty="0"/>
              <a:t>) and compared with </a:t>
            </a:r>
            <a:r>
              <a:rPr lang="en-US" dirty="0" err="1"/>
              <a:t>XGBoost</a:t>
            </a:r>
            <a:r>
              <a:rPr lang="en-US" dirty="0"/>
              <a:t> based on AUC ROC score and recall score due to the nature of problem (</a:t>
            </a:r>
            <a:r>
              <a:rPr lang="en-US" dirty="0" err="1"/>
              <a:t>i.e</a:t>
            </a:r>
            <a:r>
              <a:rPr lang="en-US" dirty="0"/>
              <a:t> binary classification). </a:t>
            </a:r>
            <a:endParaRPr lang="en-IN" dirty="0"/>
          </a:p>
        </p:txBody>
      </p:sp>
    </p:spTree>
    <p:extLst>
      <p:ext uri="{BB962C8B-B14F-4D97-AF65-F5344CB8AC3E}">
        <p14:creationId xmlns:p14="http://schemas.microsoft.com/office/powerpoint/2010/main" val="3974230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6FB6-1BFA-224A-7C5E-5117681B615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2992F6BE-0C63-6E96-6ACA-AEB1BD16BB2D}"/>
              </a:ext>
            </a:extLst>
          </p:cNvPr>
          <p:cNvSpPr>
            <a:spLocks noGrp="1"/>
          </p:cNvSpPr>
          <p:nvPr>
            <p:ph idx="1"/>
          </p:nvPr>
        </p:nvSpPr>
        <p:spPr/>
        <p:txBody>
          <a:bodyPr/>
          <a:lstStyle/>
          <a:p>
            <a:r>
              <a:rPr lang="en-US" dirty="0"/>
              <a:t>Real time data that updates every minute on https://earthquake.usgs.gov/earthquakes/feed/v1.0/csv.php for past 30 days. Below is the feature description of the dataset with 22 features and 11623 samples at the time of training.</a:t>
            </a:r>
          </a:p>
          <a:p>
            <a:endParaRPr lang="en-IN" dirty="0"/>
          </a:p>
        </p:txBody>
      </p:sp>
      <p:pic>
        <p:nvPicPr>
          <p:cNvPr id="5" name="Picture 4">
            <a:extLst>
              <a:ext uri="{FF2B5EF4-FFF2-40B4-BE49-F238E27FC236}">
                <a16:creationId xmlns:a16="http://schemas.microsoft.com/office/drawing/2014/main" id="{B4A5BC65-CAE4-A720-FFDC-9CAA61A2DD36}"/>
              </a:ext>
            </a:extLst>
          </p:cNvPr>
          <p:cNvPicPr>
            <a:picLocks noChangeAspect="1"/>
          </p:cNvPicPr>
          <p:nvPr/>
        </p:nvPicPr>
        <p:blipFill>
          <a:blip r:embed="rId2"/>
          <a:stretch>
            <a:fillRect/>
          </a:stretch>
        </p:blipFill>
        <p:spPr>
          <a:xfrm>
            <a:off x="1212800" y="3606705"/>
            <a:ext cx="9942880" cy="1513936"/>
          </a:xfrm>
          <a:prstGeom prst="rect">
            <a:avLst/>
          </a:prstGeom>
        </p:spPr>
      </p:pic>
    </p:spTree>
    <p:extLst>
      <p:ext uri="{BB962C8B-B14F-4D97-AF65-F5344CB8AC3E}">
        <p14:creationId xmlns:p14="http://schemas.microsoft.com/office/powerpoint/2010/main" val="53222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634-EDA3-56FB-8E60-0AD6FC3AB1F1}"/>
              </a:ext>
            </a:extLst>
          </p:cNvPr>
          <p:cNvSpPr>
            <a:spLocks noGrp="1"/>
          </p:cNvSpPr>
          <p:nvPr>
            <p:ph type="title"/>
          </p:nvPr>
        </p:nvSpPr>
        <p:spPr/>
        <p:txBody>
          <a:bodyPr/>
          <a:lstStyle/>
          <a:p>
            <a:r>
              <a:rPr lang="en-US" dirty="0"/>
              <a:t>Exploratory Data Analysis and Data preprocessing</a:t>
            </a:r>
            <a:endParaRPr lang="en-IN" dirty="0"/>
          </a:p>
        </p:txBody>
      </p:sp>
      <p:sp>
        <p:nvSpPr>
          <p:cNvPr id="3" name="Content Placeholder 2">
            <a:extLst>
              <a:ext uri="{FF2B5EF4-FFF2-40B4-BE49-F238E27FC236}">
                <a16:creationId xmlns:a16="http://schemas.microsoft.com/office/drawing/2014/main" id="{833E9F5A-79E1-95EA-EFFD-0D5D43F1E516}"/>
              </a:ext>
            </a:extLst>
          </p:cNvPr>
          <p:cNvSpPr>
            <a:spLocks noGrp="1"/>
          </p:cNvSpPr>
          <p:nvPr>
            <p:ph idx="1"/>
          </p:nvPr>
        </p:nvSpPr>
        <p:spPr>
          <a:xfrm>
            <a:off x="1097280" y="2108201"/>
            <a:ext cx="5562312" cy="3760891"/>
          </a:xfrm>
        </p:spPr>
        <p:txBody>
          <a:bodyPr/>
          <a:lstStyle/>
          <a:p>
            <a:r>
              <a:rPr lang="en-US" dirty="0"/>
              <a:t>Data Info:-</a:t>
            </a:r>
          </a:p>
          <a:p>
            <a:r>
              <a:rPr lang="en-US" dirty="0"/>
              <a:t>Here shows the null value counts for some features and what to do with that.</a:t>
            </a:r>
            <a:endParaRPr lang="en-IN" dirty="0"/>
          </a:p>
        </p:txBody>
      </p:sp>
      <p:pic>
        <p:nvPicPr>
          <p:cNvPr id="5" name="Picture 4">
            <a:extLst>
              <a:ext uri="{FF2B5EF4-FFF2-40B4-BE49-F238E27FC236}">
                <a16:creationId xmlns:a16="http://schemas.microsoft.com/office/drawing/2014/main" id="{2A468FEE-0BF5-1381-790F-328124223755}"/>
              </a:ext>
            </a:extLst>
          </p:cNvPr>
          <p:cNvPicPr>
            <a:picLocks noChangeAspect="1"/>
          </p:cNvPicPr>
          <p:nvPr/>
        </p:nvPicPr>
        <p:blipFill>
          <a:blip r:embed="rId2"/>
          <a:stretch>
            <a:fillRect/>
          </a:stretch>
        </p:blipFill>
        <p:spPr>
          <a:xfrm>
            <a:off x="7729268" y="1925693"/>
            <a:ext cx="2363638" cy="4443639"/>
          </a:xfrm>
          <a:prstGeom prst="rect">
            <a:avLst/>
          </a:prstGeom>
        </p:spPr>
      </p:pic>
    </p:spTree>
    <p:extLst>
      <p:ext uri="{BB962C8B-B14F-4D97-AF65-F5344CB8AC3E}">
        <p14:creationId xmlns:p14="http://schemas.microsoft.com/office/powerpoint/2010/main" val="557549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A111B-B30F-679F-9127-C59A45309D28}"/>
              </a:ext>
            </a:extLst>
          </p:cNvPr>
          <p:cNvSpPr txBox="1"/>
          <p:nvPr/>
        </p:nvSpPr>
        <p:spPr>
          <a:xfrm>
            <a:off x="301925" y="181155"/>
            <a:ext cx="11283350" cy="2585323"/>
          </a:xfrm>
          <a:prstGeom prst="rect">
            <a:avLst/>
          </a:prstGeom>
          <a:noFill/>
        </p:spPr>
        <p:txBody>
          <a:bodyPr wrap="square">
            <a:spAutoFit/>
          </a:bodyPr>
          <a:lstStyle/>
          <a:p>
            <a:pPr marL="285750" indent="-285750">
              <a:buFont typeface="Arial" panose="020B0604020202020204" pitchFamily="34" charset="0"/>
              <a:buChar char="•"/>
            </a:pPr>
            <a:r>
              <a:rPr lang="en-IN" dirty="0"/>
              <a:t> We can see lots of null values of certain features, but as part of prediction most of the features that address 'error' in measurement have missing values, thus for feature selection we consider only certain features in final </a:t>
            </a:r>
            <a:r>
              <a:rPr lang="en-IN" dirty="0" err="1"/>
              <a:t>dataframe</a:t>
            </a:r>
            <a:r>
              <a:rPr lang="en-IN" dirty="0"/>
              <a:t>, hence I choose simply drop or ignore the null values.</a:t>
            </a:r>
          </a:p>
          <a:p>
            <a:pPr marL="285750" indent="-285750">
              <a:buFont typeface="Arial" panose="020B0604020202020204" pitchFamily="34" charset="0"/>
              <a:buChar char="•"/>
            </a:pPr>
            <a:r>
              <a:rPr lang="en-IN" dirty="0"/>
              <a:t>I have done some feature Engineering based on some considerations on my model as follows:</a:t>
            </a:r>
          </a:p>
          <a:p>
            <a:pPr marL="285750" indent="-285750">
              <a:buFont typeface="Arial" panose="020B0604020202020204" pitchFamily="34" charset="0"/>
              <a:buChar char="•"/>
            </a:pPr>
            <a:r>
              <a:rPr lang="en-IN" dirty="0"/>
              <a:t>Set rolling window size for future prediction based on past values with fixed window size in past</a:t>
            </a:r>
          </a:p>
          <a:p>
            <a:pPr marL="285750" indent="-285750">
              <a:buFont typeface="Arial" panose="020B0604020202020204" pitchFamily="34" charset="0"/>
              <a:buChar char="•"/>
            </a:pPr>
            <a:r>
              <a:rPr lang="en-IN" dirty="0"/>
              <a:t>I have created 6 new features based on rolling window size on average depth and average magnitude.</a:t>
            </a:r>
          </a:p>
          <a:p>
            <a:pPr marL="285750" indent="-285750">
              <a:buFont typeface="Arial" panose="020B0604020202020204" pitchFamily="34" charset="0"/>
              <a:buChar char="•"/>
            </a:pPr>
            <a:r>
              <a:rPr lang="en-IN" dirty="0"/>
              <a:t> A final outcome '</a:t>
            </a:r>
            <a:r>
              <a:rPr lang="en-IN" dirty="0" err="1"/>
              <a:t>mag_outcome</a:t>
            </a:r>
            <a:r>
              <a:rPr lang="en-IN" dirty="0"/>
              <a:t>' has been defined as target values and the output is considered as shifted values from set rolling window of past days </a:t>
            </a:r>
            <a:r>
              <a:rPr lang="en-IN" dirty="0" err="1"/>
              <a:t>eg</a:t>
            </a:r>
            <a:r>
              <a:rPr lang="en-IN" dirty="0"/>
              <a:t>: '7'. New features include : </a:t>
            </a:r>
            <a:r>
              <a:rPr lang="en-IN" dirty="0" err="1"/>
              <a:t>avg_depth</a:t>
            </a:r>
            <a:r>
              <a:rPr lang="en-IN" dirty="0"/>
              <a:t>, </a:t>
            </a:r>
            <a:r>
              <a:rPr lang="en-IN" dirty="0" err="1"/>
              <a:t>magnitude_avg</a:t>
            </a:r>
            <a:r>
              <a:rPr lang="en-IN" dirty="0"/>
              <a:t> for 22,15,7 days rolling window period for training.</a:t>
            </a:r>
          </a:p>
        </p:txBody>
      </p:sp>
      <p:pic>
        <p:nvPicPr>
          <p:cNvPr id="5" name="Picture 4">
            <a:extLst>
              <a:ext uri="{FF2B5EF4-FFF2-40B4-BE49-F238E27FC236}">
                <a16:creationId xmlns:a16="http://schemas.microsoft.com/office/drawing/2014/main" id="{7D0B4966-F034-A039-4FFC-D8DB54BE972F}"/>
              </a:ext>
            </a:extLst>
          </p:cNvPr>
          <p:cNvPicPr>
            <a:picLocks noChangeAspect="1"/>
          </p:cNvPicPr>
          <p:nvPr/>
        </p:nvPicPr>
        <p:blipFill>
          <a:blip r:embed="rId2"/>
          <a:stretch>
            <a:fillRect/>
          </a:stretch>
        </p:blipFill>
        <p:spPr>
          <a:xfrm>
            <a:off x="509695" y="3149367"/>
            <a:ext cx="11471388" cy="2690715"/>
          </a:xfrm>
          <a:prstGeom prst="rect">
            <a:avLst/>
          </a:prstGeom>
        </p:spPr>
      </p:pic>
    </p:spTree>
    <p:extLst>
      <p:ext uri="{BB962C8B-B14F-4D97-AF65-F5344CB8AC3E}">
        <p14:creationId xmlns:p14="http://schemas.microsoft.com/office/powerpoint/2010/main" val="3731601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AE7BA-6752-B7B6-ADC8-F1E037F56B04}"/>
              </a:ext>
            </a:extLst>
          </p:cNvPr>
          <p:cNvSpPr txBox="1"/>
          <p:nvPr/>
        </p:nvSpPr>
        <p:spPr>
          <a:xfrm>
            <a:off x="683643" y="226215"/>
            <a:ext cx="10478938" cy="369332"/>
          </a:xfrm>
          <a:prstGeom prst="rect">
            <a:avLst/>
          </a:prstGeom>
          <a:noFill/>
        </p:spPr>
        <p:txBody>
          <a:bodyPr wrap="square">
            <a:spAutoFit/>
          </a:bodyPr>
          <a:lstStyle/>
          <a:p>
            <a:pPr marL="285750" indent="-285750">
              <a:buFont typeface="Arial" panose="020B0604020202020204" pitchFamily="34" charset="0"/>
              <a:buChar char="•"/>
            </a:pPr>
            <a:r>
              <a:rPr lang="en-IN" dirty="0"/>
              <a:t>After feature engineering and dealing with null values, the model has imbalance class distribution</a:t>
            </a:r>
          </a:p>
        </p:txBody>
      </p:sp>
      <p:pic>
        <p:nvPicPr>
          <p:cNvPr id="5" name="Picture 4">
            <a:extLst>
              <a:ext uri="{FF2B5EF4-FFF2-40B4-BE49-F238E27FC236}">
                <a16:creationId xmlns:a16="http://schemas.microsoft.com/office/drawing/2014/main" id="{E90118E1-21FF-8991-4C05-796885BDD077}"/>
              </a:ext>
            </a:extLst>
          </p:cNvPr>
          <p:cNvPicPr>
            <a:picLocks noChangeAspect="1"/>
          </p:cNvPicPr>
          <p:nvPr/>
        </p:nvPicPr>
        <p:blipFill>
          <a:blip r:embed="rId2"/>
          <a:stretch>
            <a:fillRect/>
          </a:stretch>
        </p:blipFill>
        <p:spPr>
          <a:xfrm>
            <a:off x="3123616" y="595547"/>
            <a:ext cx="4064209" cy="2444876"/>
          </a:xfrm>
          <a:prstGeom prst="rect">
            <a:avLst/>
          </a:prstGeom>
        </p:spPr>
      </p:pic>
      <p:sp>
        <p:nvSpPr>
          <p:cNvPr id="7" name="TextBox 6">
            <a:extLst>
              <a:ext uri="{FF2B5EF4-FFF2-40B4-BE49-F238E27FC236}">
                <a16:creationId xmlns:a16="http://schemas.microsoft.com/office/drawing/2014/main" id="{D0DF705E-8450-A0D9-321A-1B23C28AAD24}"/>
              </a:ext>
            </a:extLst>
          </p:cNvPr>
          <p:cNvSpPr txBox="1"/>
          <p:nvPr/>
        </p:nvSpPr>
        <p:spPr>
          <a:xfrm>
            <a:off x="117894" y="2907472"/>
            <a:ext cx="11956211" cy="2585323"/>
          </a:xfrm>
          <a:prstGeom prst="rect">
            <a:avLst/>
          </a:prstGeom>
          <a:noFill/>
        </p:spPr>
        <p:txBody>
          <a:bodyPr wrap="square">
            <a:spAutoFit/>
          </a:bodyPr>
          <a:lstStyle/>
          <a:p>
            <a:pPr marL="285750" indent="-285750">
              <a:buFont typeface="Arial" panose="020B0604020202020204" pitchFamily="34" charset="0"/>
              <a:buChar char="•"/>
            </a:pPr>
            <a:r>
              <a:rPr lang="en-IN" dirty="0"/>
              <a:t>For the project I have considered the metrics for treating this imbalance nature with-</a:t>
            </a:r>
          </a:p>
          <a:p>
            <a:pPr marL="285750" indent="-285750">
              <a:buFont typeface="Arial" panose="020B0604020202020204" pitchFamily="34" charset="0"/>
              <a:buChar char="•"/>
            </a:pPr>
            <a:endParaRPr lang="en-IN" dirty="0"/>
          </a:p>
          <a:p>
            <a:pPr marL="342900" indent="-342900">
              <a:buFont typeface="+mj-lt"/>
              <a:buAutoNum type="arabicPeriod"/>
            </a:pPr>
            <a:r>
              <a:rPr lang="en-IN" dirty="0"/>
              <a:t>Confusion Matrix: A breakdown of predictions into a table showing correct predictions (the diagonal) and the types of incorrect predictions made (what classes incorrect predictions were assigned).</a:t>
            </a:r>
          </a:p>
          <a:p>
            <a:pPr marL="342900" indent="-342900">
              <a:buFont typeface="+mj-lt"/>
              <a:buAutoNum type="arabicPeriod"/>
            </a:pPr>
            <a:r>
              <a:rPr lang="en-IN" dirty="0"/>
              <a:t>Recall: A measure of a classifiers completeness</a:t>
            </a:r>
          </a:p>
          <a:p>
            <a:pPr marL="342900" indent="-342900">
              <a:buFont typeface="+mj-lt"/>
              <a:buAutoNum type="arabicPeriod"/>
            </a:pPr>
            <a:r>
              <a:rPr lang="en-IN" dirty="0"/>
              <a:t>ROC Curves: Like precision and recall, accuracy is divided into sensitivity and specificity and models can be chosen based on the balance thresholds of these values.</a:t>
            </a:r>
          </a:p>
          <a:p>
            <a:pPr marL="285750" indent="-285750">
              <a:buFont typeface="Arial" panose="020B0604020202020204" pitchFamily="34" charset="0"/>
              <a:buChar char="•"/>
            </a:pPr>
            <a:r>
              <a:rPr lang="en-IN" dirty="0"/>
              <a:t>Moreover the reason for choosing this metrics not only helps me improve class imbalance confirmation bias but also due to my nature of problem to be solved of earthquake prediction False negative must be penalized more.</a:t>
            </a:r>
          </a:p>
        </p:txBody>
      </p:sp>
    </p:spTree>
    <p:extLst>
      <p:ext uri="{BB962C8B-B14F-4D97-AF65-F5344CB8AC3E}">
        <p14:creationId xmlns:p14="http://schemas.microsoft.com/office/powerpoint/2010/main" val="423914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D2DD-30FC-CDD3-57C0-CEA71F6620FA}"/>
              </a:ext>
            </a:extLst>
          </p:cNvPr>
          <p:cNvSpPr>
            <a:spLocks noGrp="1"/>
          </p:cNvSpPr>
          <p:nvPr>
            <p:ph type="title"/>
          </p:nvPr>
        </p:nvSpPr>
        <p:spPr/>
        <p:txBody>
          <a:bodyPr>
            <a:normAutofit fontScale="90000"/>
          </a:bodyPr>
          <a:lstStyle/>
          <a:p>
            <a:r>
              <a:rPr lang="en-US" dirty="0"/>
              <a:t>Lets analyze places with top 20 higher &amp; lower number of magnitude mean</a:t>
            </a:r>
            <a:endParaRPr lang="en-IN" dirty="0"/>
          </a:p>
        </p:txBody>
      </p:sp>
      <p:sp>
        <p:nvSpPr>
          <p:cNvPr id="3" name="Text Placeholder 2">
            <a:extLst>
              <a:ext uri="{FF2B5EF4-FFF2-40B4-BE49-F238E27FC236}">
                <a16:creationId xmlns:a16="http://schemas.microsoft.com/office/drawing/2014/main" id="{624B24C7-4769-F21B-C30E-E6E0B2FD18F2}"/>
              </a:ext>
            </a:extLst>
          </p:cNvPr>
          <p:cNvSpPr>
            <a:spLocks noGrp="1"/>
          </p:cNvSpPr>
          <p:nvPr>
            <p:ph type="body" idx="1"/>
          </p:nvPr>
        </p:nvSpPr>
        <p:spPr/>
        <p:txBody>
          <a:bodyPr>
            <a:normAutofit fontScale="85000" lnSpcReduction="10000"/>
          </a:bodyPr>
          <a:lstStyle/>
          <a:p>
            <a:r>
              <a:rPr lang="en-US" dirty="0"/>
              <a:t>Top 20 places where lowest magnitude mean quake experienced in past 30 days.</a:t>
            </a:r>
            <a:endParaRPr lang="en-IN" dirty="0"/>
          </a:p>
        </p:txBody>
      </p:sp>
      <p:pic>
        <p:nvPicPr>
          <p:cNvPr id="8" name="Content Placeholder 7">
            <a:extLst>
              <a:ext uri="{FF2B5EF4-FFF2-40B4-BE49-F238E27FC236}">
                <a16:creationId xmlns:a16="http://schemas.microsoft.com/office/drawing/2014/main" id="{2BD12516-6EA5-4D32-467A-412EEC30C84C}"/>
              </a:ext>
            </a:extLst>
          </p:cNvPr>
          <p:cNvPicPr>
            <a:picLocks noGrp="1" noChangeAspect="1"/>
          </p:cNvPicPr>
          <p:nvPr>
            <p:ph sz="half" idx="2"/>
          </p:nvPr>
        </p:nvPicPr>
        <p:blipFill>
          <a:blip r:embed="rId2"/>
          <a:stretch>
            <a:fillRect/>
          </a:stretch>
        </p:blipFill>
        <p:spPr>
          <a:xfrm>
            <a:off x="992038" y="2971726"/>
            <a:ext cx="4942936" cy="3187534"/>
          </a:xfrm>
        </p:spPr>
      </p:pic>
      <p:sp>
        <p:nvSpPr>
          <p:cNvPr id="5" name="Text Placeholder 4">
            <a:extLst>
              <a:ext uri="{FF2B5EF4-FFF2-40B4-BE49-F238E27FC236}">
                <a16:creationId xmlns:a16="http://schemas.microsoft.com/office/drawing/2014/main" id="{2F3412DC-B6B5-3F90-12B3-FDA981647563}"/>
              </a:ext>
            </a:extLst>
          </p:cNvPr>
          <p:cNvSpPr>
            <a:spLocks noGrp="1"/>
          </p:cNvSpPr>
          <p:nvPr>
            <p:ph type="body" sz="quarter" idx="3"/>
          </p:nvPr>
        </p:nvSpPr>
        <p:spPr/>
        <p:txBody>
          <a:bodyPr>
            <a:normAutofit fontScale="85000" lnSpcReduction="10000"/>
          </a:bodyPr>
          <a:lstStyle/>
          <a:p>
            <a:r>
              <a:rPr lang="en-US" dirty="0"/>
              <a:t>Top 20 places where highest magnitude mean quake experienced in past 30 days.</a:t>
            </a:r>
            <a:endParaRPr lang="en-IN" dirty="0"/>
          </a:p>
        </p:txBody>
      </p:sp>
      <p:pic>
        <p:nvPicPr>
          <p:cNvPr id="10" name="Content Placeholder 9">
            <a:extLst>
              <a:ext uri="{FF2B5EF4-FFF2-40B4-BE49-F238E27FC236}">
                <a16:creationId xmlns:a16="http://schemas.microsoft.com/office/drawing/2014/main" id="{3BDD765B-BE66-724E-3D4A-1C4849A12F1E}"/>
              </a:ext>
            </a:extLst>
          </p:cNvPr>
          <p:cNvPicPr>
            <a:picLocks noGrp="1" noChangeAspect="1"/>
          </p:cNvPicPr>
          <p:nvPr>
            <p:ph sz="quarter" idx="4"/>
          </p:nvPr>
        </p:nvPicPr>
        <p:blipFill>
          <a:blip r:embed="rId3"/>
          <a:stretch>
            <a:fillRect/>
          </a:stretch>
        </p:blipFill>
        <p:spPr>
          <a:xfrm>
            <a:off x="6357668" y="2957513"/>
            <a:ext cx="5443268" cy="3187534"/>
          </a:xfrm>
        </p:spPr>
      </p:pic>
    </p:spTree>
    <p:extLst>
      <p:ext uri="{BB962C8B-B14F-4D97-AF65-F5344CB8AC3E}">
        <p14:creationId xmlns:p14="http://schemas.microsoft.com/office/powerpoint/2010/main" val="346804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BD8C-F42C-7738-65E4-EA1E5A17AADD}"/>
              </a:ext>
            </a:extLst>
          </p:cNvPr>
          <p:cNvSpPr>
            <a:spLocks noGrp="1"/>
          </p:cNvSpPr>
          <p:nvPr>
            <p:ph type="title"/>
          </p:nvPr>
        </p:nvSpPr>
        <p:spPr/>
        <p:txBody>
          <a:bodyPr/>
          <a:lstStyle/>
          <a:p>
            <a:r>
              <a:rPr lang="en-IN" dirty="0"/>
              <a:t>Model implementation and methodology</a:t>
            </a:r>
          </a:p>
        </p:txBody>
      </p:sp>
      <p:sp>
        <p:nvSpPr>
          <p:cNvPr id="3" name="Content Placeholder 2">
            <a:extLst>
              <a:ext uri="{FF2B5EF4-FFF2-40B4-BE49-F238E27FC236}">
                <a16:creationId xmlns:a16="http://schemas.microsoft.com/office/drawing/2014/main" id="{73B8DF4A-751F-8AE1-5F50-F3D91C1D9BE0}"/>
              </a:ext>
            </a:extLst>
          </p:cNvPr>
          <p:cNvSpPr>
            <a:spLocks noGrp="1"/>
          </p:cNvSpPr>
          <p:nvPr>
            <p:ph idx="1"/>
          </p:nvPr>
        </p:nvSpPr>
        <p:spPr/>
        <p:txBody>
          <a:bodyPr/>
          <a:lstStyle/>
          <a:p>
            <a:r>
              <a:rPr lang="en-IN" dirty="0"/>
              <a:t>After </a:t>
            </a:r>
            <a:r>
              <a:rPr lang="en-IN" dirty="0" err="1"/>
              <a:t>preprocessing</a:t>
            </a:r>
            <a:r>
              <a:rPr lang="en-IN" dirty="0"/>
              <a:t> with removing null values, and feature engineering as discussed above, I performed Boosting algorithms for classification problem.</a:t>
            </a:r>
          </a:p>
          <a:p>
            <a:endParaRPr lang="en-IN" dirty="0"/>
          </a:p>
          <a:p>
            <a:pPr marL="0" indent="0">
              <a:buNone/>
            </a:pPr>
            <a:r>
              <a:rPr lang="en-IN" dirty="0"/>
              <a:t>1.	classifier with estimator as </a:t>
            </a:r>
            <a:r>
              <a:rPr lang="en-IN" dirty="0" err="1"/>
              <a:t>DecisionTreeClassifier</a:t>
            </a:r>
            <a:endParaRPr lang="en-IN" dirty="0"/>
          </a:p>
          <a:p>
            <a:endParaRPr lang="en-IN" dirty="0"/>
          </a:p>
          <a:p>
            <a:pPr marL="0" indent="0">
              <a:buNone/>
            </a:pPr>
            <a:r>
              <a:rPr lang="en-IN" dirty="0"/>
              <a:t>2.	classifier with estimator as </a:t>
            </a:r>
            <a:r>
              <a:rPr lang="en-IN" dirty="0" err="1"/>
              <a:t>RandomForestClassifier</a:t>
            </a:r>
            <a:endParaRPr lang="en-IN" dirty="0"/>
          </a:p>
          <a:p>
            <a:endParaRPr lang="en-IN" dirty="0"/>
          </a:p>
          <a:p>
            <a:r>
              <a:rPr lang="en-IN" dirty="0"/>
              <a:t>3.	Finally we tried </a:t>
            </a:r>
            <a:r>
              <a:rPr lang="en-IN" dirty="0" err="1"/>
              <a:t>Xgboost</a:t>
            </a:r>
            <a:r>
              <a:rPr lang="en-IN" dirty="0"/>
              <a:t> algorithm.</a:t>
            </a:r>
          </a:p>
        </p:txBody>
      </p:sp>
    </p:spTree>
    <p:extLst>
      <p:ext uri="{BB962C8B-B14F-4D97-AF65-F5344CB8AC3E}">
        <p14:creationId xmlns:p14="http://schemas.microsoft.com/office/powerpoint/2010/main" val="751907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375</TotalTime>
  <Words>1453</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Realtime Earthquake Prediction</vt:lpstr>
      <vt:lpstr>Overview</vt:lpstr>
      <vt:lpstr>Our Approach</vt:lpstr>
      <vt:lpstr>Dataset</vt:lpstr>
      <vt:lpstr>Exploratory Data Analysis and Data preprocessing</vt:lpstr>
      <vt:lpstr>PowerPoint Presentation</vt:lpstr>
      <vt:lpstr>PowerPoint Presentation</vt:lpstr>
      <vt:lpstr>Lets analyze places with top 20 higher &amp; lower number of magnitude mean</vt:lpstr>
      <vt:lpstr>Model implementation and methodology</vt:lpstr>
      <vt:lpstr>Improvement and evaluation </vt:lpstr>
      <vt:lpstr>DecisionTreeClassifier adaboost</vt:lpstr>
      <vt:lpstr>RandomForestClassifier adaboost</vt:lpstr>
      <vt:lpstr>XGBoost model</vt:lpstr>
      <vt:lpstr>Improvement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Earthquake Prediction</dc:title>
  <dc:creator>Rupinder Singh Rana</dc:creator>
  <cp:lastModifiedBy>Rupinder Singh Rana</cp:lastModifiedBy>
  <cp:revision>4</cp:revision>
  <dcterms:created xsi:type="dcterms:W3CDTF">2023-04-17T11:42:10Z</dcterms:created>
  <dcterms:modified xsi:type="dcterms:W3CDTF">2023-12-01T07:01:36Z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