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8" r:id="rId3"/>
    <p:sldId id="259" r:id="rId4"/>
    <p:sldId id="260" r:id="rId5"/>
    <p:sldId id="261" r:id="rId6"/>
    <p:sldId id="262" r:id="rId7"/>
    <p:sldId id="263" r:id="rId8"/>
    <p:sldId id="264" r:id="rId9"/>
    <p:sldId id="265" r:id="rId10"/>
    <p:sldId id="266"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52E7A9-71BD-4AFE-83AE-4707B3BB2F7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52E7A9-71BD-4AFE-83AE-4707B3BB2F7C}"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52E7A9-71BD-4AFE-83AE-4707B3BB2F7C}"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2E7A9-71BD-4AFE-83AE-4707B3BB2F7C}"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2E7A9-71BD-4AFE-83AE-4707B3BB2F7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F0B56-9579-47F8-A4D3-11D15119CAB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C52E7A9-71BD-4AFE-83AE-4707B3BB2F7C}" type="datetimeFigureOut">
              <a:rPr lang="en-US" smtClean="0"/>
              <a:t>3/3/2022</a:t>
            </a:fld>
            <a:endParaRPr lang="en-US"/>
          </a:p>
        </p:txBody>
      </p:sp>
      <p:sp>
        <p:nvSpPr>
          <p:cNvPr id="9" name="Slide Number Placeholder 8"/>
          <p:cNvSpPr>
            <a:spLocks noGrp="1"/>
          </p:cNvSpPr>
          <p:nvPr>
            <p:ph type="sldNum" sz="quarter" idx="11"/>
          </p:nvPr>
        </p:nvSpPr>
        <p:spPr/>
        <p:txBody>
          <a:bodyPr/>
          <a:lstStyle/>
          <a:p>
            <a:fld id="{866F0B56-9579-47F8-A4D3-11D15119CAB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2E7A9-71BD-4AFE-83AE-4707B3BB2F7C}"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52E7A9-71BD-4AFE-83AE-4707B3BB2F7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52E7A9-71BD-4AFE-83AE-4707B3BB2F7C}"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52E7A9-71BD-4AFE-83AE-4707B3BB2F7C}"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2E7A9-71BD-4AFE-83AE-4707B3BB2F7C}"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F0B56-9579-47F8-A4D3-11D15119CABD}"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2E7A9-71BD-4AFE-83AE-4707B3BB2F7C}"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F0B56-9579-47F8-A4D3-11D15119CAB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C52E7A9-71BD-4AFE-83AE-4707B3BB2F7C}" type="datetimeFigureOut">
              <a:rPr lang="en-US" smtClean="0"/>
              <a:t>3/3/2022</a:t>
            </a:fld>
            <a:endParaRPr lang="en-US"/>
          </a:p>
        </p:txBody>
      </p:sp>
      <p:sp>
        <p:nvSpPr>
          <p:cNvPr id="9" name="Slide Number Placeholder 8"/>
          <p:cNvSpPr>
            <a:spLocks noGrp="1"/>
          </p:cNvSpPr>
          <p:nvPr>
            <p:ph type="sldNum" sz="quarter" idx="11"/>
          </p:nvPr>
        </p:nvSpPr>
        <p:spPr/>
        <p:txBody>
          <a:bodyPr/>
          <a:lstStyle/>
          <a:p>
            <a:fld id="{866F0B56-9579-47F8-A4D3-11D15119CAB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6F0B56-9579-47F8-A4D3-11D15119CAB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C52E7A9-71BD-4AFE-83AE-4707B3BB2F7C}" type="datetimeFigureOut">
              <a:rPr lang="en-US" smtClean="0"/>
              <a:t>3/3/2022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6F0B56-9579-47F8-A4D3-11D15119CAB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C52E7A9-71BD-4AFE-83AE-4707B3BB2F7C}" type="datetimeFigureOut">
              <a:rPr lang="en-US" smtClean="0"/>
              <a:t>3/3/2022</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sql/index.ht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7.xml"/><Relationship Id="rId5" Type="http://schemas.openxmlformats.org/officeDocument/2006/relationships/hyperlink" Target="https://www.w3.org/standards/webdesign/htmlcss" TargetMode="External"/><Relationship Id="rId4" Type="http://schemas.openxmlformats.org/officeDocument/2006/relationships/hyperlink" Target="https://www.javatpoint.com/sql-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620000" cy="1877437"/>
          </a:xfrm>
          <a:prstGeom prst="rect">
            <a:avLst/>
          </a:prstGeom>
        </p:spPr>
        <p:txBody>
          <a:bodyPr wrap="square">
            <a:spAutoFit/>
          </a:bodyPr>
          <a:lstStyle/>
          <a:p>
            <a:pPr algn="ctr"/>
            <a:r>
              <a:rPr lang="en-US" sz="2800" b="1" i="1" u="sng" dirty="0" smtClean="0">
                <a:solidFill>
                  <a:srgbClr val="002060"/>
                </a:solidFill>
                <a:latin typeface="Adobe Garamond Pro Bold" pitchFamily="18" charset="0"/>
                <a:cs typeface="Calibri" pitchFamily="34" charset="0"/>
              </a:rPr>
              <a:t>Hotel Management System for Krishna Palace</a:t>
            </a:r>
          </a:p>
          <a:p>
            <a:pPr algn="ctr"/>
            <a:endParaRPr lang="en-US" sz="2800" b="1" i="1" u="sng" dirty="0" smtClean="0">
              <a:solidFill>
                <a:srgbClr val="002060"/>
              </a:solidFill>
              <a:latin typeface="Adobe Garamond Pro Bold" pitchFamily="18" charset="0"/>
              <a:cs typeface="Calibri" pitchFamily="34" charset="0"/>
            </a:endParaRPr>
          </a:p>
          <a:p>
            <a:pPr algn="ctr"/>
            <a:r>
              <a:rPr lang="en-US" sz="2000" b="1" i="1" u="sng" dirty="0" smtClean="0">
                <a:latin typeface="Calibri" pitchFamily="34" charset="0"/>
                <a:cs typeface="Calibri" pitchFamily="34" charset="0"/>
              </a:rPr>
              <a:t>Course Project  </a:t>
            </a:r>
          </a:p>
          <a:p>
            <a:pPr algn="ctr"/>
            <a:r>
              <a:rPr lang="en-US" sz="2000" b="1" i="1" u="sng" dirty="0" smtClean="0">
                <a:latin typeface="Calibri" pitchFamily="34" charset="0"/>
                <a:cs typeface="Calibri" pitchFamily="34" charset="0"/>
              </a:rPr>
              <a:t>FY-MCA</a:t>
            </a:r>
          </a:p>
          <a:p>
            <a:pPr algn="ctr"/>
            <a:r>
              <a:rPr lang="en-US" sz="2000" b="1" i="1" u="sng" dirty="0" smtClean="0">
                <a:latin typeface="Calibri" pitchFamily="34" charset="0"/>
                <a:cs typeface="Calibri" pitchFamily="34" charset="0"/>
              </a:rPr>
              <a:t> 2021-2022</a:t>
            </a:r>
            <a:endParaRPr lang="en-US" sz="2000" b="1" i="1" u="sng" dirty="0">
              <a:latin typeface="Calibri" pitchFamily="34" charset="0"/>
              <a:cs typeface="Calibri" pitchFamily="34" charset="0"/>
            </a:endParaRPr>
          </a:p>
        </p:txBody>
      </p:sp>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1</a:t>
            </a:r>
            <a:endParaRPr lang="en-US" sz="1200" dirty="0"/>
          </a:p>
        </p:txBody>
      </p:sp>
      <p:sp>
        <p:nvSpPr>
          <p:cNvPr id="3" name="Rectangle 2"/>
          <p:cNvSpPr/>
          <p:nvPr/>
        </p:nvSpPr>
        <p:spPr>
          <a:xfrm>
            <a:off x="5800344" y="2977896"/>
            <a:ext cx="1828800" cy="861774"/>
          </a:xfrm>
          <a:prstGeom prst="rect">
            <a:avLst/>
          </a:prstGeom>
        </p:spPr>
        <p:txBody>
          <a:bodyPr wrap="square">
            <a:spAutoFit/>
          </a:bodyPr>
          <a:lstStyle/>
          <a:p>
            <a:pPr algn="r"/>
            <a:r>
              <a:rPr lang="en-US" sz="1600" b="1" dirty="0" smtClean="0">
                <a:solidFill>
                  <a:srgbClr val="002060"/>
                </a:solidFill>
                <a:effectLst>
                  <a:outerShdw blurRad="38100" dist="38100" dir="2700000" algn="tl">
                    <a:srgbClr val="000000">
                      <a:alpha val="43137"/>
                    </a:srgbClr>
                  </a:outerShdw>
                </a:effectLst>
              </a:rPr>
              <a:t>Submitted By:</a:t>
            </a:r>
          </a:p>
          <a:p>
            <a:pPr algn="r"/>
            <a:r>
              <a:rPr lang="en-US" sz="1600" b="1" dirty="0" smtClean="0">
                <a:solidFill>
                  <a:srgbClr val="002060"/>
                </a:solidFill>
                <a:effectLst>
                  <a:outerShdw blurRad="38100" dist="38100" dir="2700000" algn="tl">
                    <a:srgbClr val="000000">
                      <a:alpha val="43137"/>
                    </a:srgbClr>
                  </a:outerShdw>
                </a:effectLst>
              </a:rPr>
              <a:t>Batch - 1 </a:t>
            </a:r>
          </a:p>
          <a:p>
            <a:pPr algn="r"/>
            <a:r>
              <a:rPr lang="en-US" sz="1600" b="1" dirty="0" smtClean="0">
                <a:solidFill>
                  <a:srgbClr val="002060"/>
                </a:solidFill>
                <a:effectLst>
                  <a:outerShdw blurRad="38100" dist="38100" dir="2700000" algn="tl">
                    <a:srgbClr val="000000">
                      <a:alpha val="43137"/>
                    </a:srgbClr>
                  </a:outerShdw>
                </a:effectLst>
              </a:rPr>
              <a:t>Group - 2</a:t>
            </a:r>
          </a:p>
        </p:txBody>
      </p:sp>
      <p:sp>
        <p:nvSpPr>
          <p:cNvPr id="4" name="Rectangle 3"/>
          <p:cNvSpPr/>
          <p:nvPr/>
        </p:nvSpPr>
        <p:spPr>
          <a:xfrm>
            <a:off x="4572000" y="4267200"/>
            <a:ext cx="3200400" cy="1077218"/>
          </a:xfrm>
          <a:prstGeom prst="rect">
            <a:avLst/>
          </a:prstGeom>
        </p:spPr>
        <p:txBody>
          <a:bodyPr wrap="square">
            <a:spAutoFit/>
          </a:bodyPr>
          <a:lstStyle/>
          <a:p>
            <a:pPr algn="r"/>
            <a:r>
              <a:rPr lang="en-US" sz="1600" b="1" i="1" dirty="0" smtClean="0">
                <a:effectLst>
                  <a:outerShdw blurRad="38100" dist="38100" dir="2700000" algn="tl">
                    <a:srgbClr val="000000">
                      <a:alpha val="43137"/>
                    </a:srgbClr>
                  </a:outerShdw>
                </a:effectLst>
                <a:latin typeface="Calibri" pitchFamily="34" charset="0"/>
                <a:cs typeface="Calibri" pitchFamily="34" charset="0"/>
              </a:rPr>
              <a:t>Roll No. 2                  Abhinav Singh</a:t>
            </a:r>
          </a:p>
          <a:p>
            <a:pPr algn="r"/>
            <a:r>
              <a:rPr lang="en-US" sz="1600" b="1" i="1" dirty="0" smtClean="0">
                <a:effectLst>
                  <a:outerShdw blurRad="38100" dist="38100" dir="2700000" algn="tl">
                    <a:srgbClr val="000000">
                      <a:alpha val="43137"/>
                    </a:srgbClr>
                  </a:outerShdw>
                </a:effectLst>
                <a:latin typeface="Calibri" pitchFamily="34" charset="0"/>
                <a:cs typeface="Calibri" pitchFamily="34" charset="0"/>
              </a:rPr>
              <a:t>Roll No. 6                    Chetan Bagul</a:t>
            </a:r>
          </a:p>
          <a:p>
            <a:pPr algn="r"/>
            <a:r>
              <a:rPr lang="en-US" sz="1600" b="1" i="1" dirty="0" smtClean="0">
                <a:effectLst>
                  <a:outerShdw blurRad="38100" dist="38100" dir="2700000" algn="tl">
                    <a:srgbClr val="000000">
                      <a:alpha val="43137"/>
                    </a:srgbClr>
                  </a:outerShdw>
                </a:effectLst>
                <a:latin typeface="Calibri" pitchFamily="34" charset="0"/>
                <a:cs typeface="Calibri" pitchFamily="34" charset="0"/>
              </a:rPr>
              <a:t>Roll No. 10        Shweta Chaudhary</a:t>
            </a:r>
          </a:p>
          <a:p>
            <a:pPr algn="r"/>
            <a:r>
              <a:rPr lang="en-US" sz="1600" b="1" i="1" dirty="0" smtClean="0">
                <a:effectLst>
                  <a:outerShdw blurRad="38100" dist="38100" dir="2700000" algn="tl">
                    <a:srgbClr val="000000">
                      <a:alpha val="43137"/>
                    </a:srgbClr>
                  </a:outerShdw>
                </a:effectLst>
                <a:latin typeface="Calibri" pitchFamily="34" charset="0"/>
                <a:cs typeface="Calibri" pitchFamily="34" charset="0"/>
              </a:rPr>
              <a:t> Roll No. 15                  Divya Bothra</a:t>
            </a:r>
            <a:endParaRPr lang="en-US" sz="1600" b="1" i="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762000" y="3254895"/>
            <a:ext cx="1965034" cy="584775"/>
          </a:xfrm>
          <a:prstGeom prst="rect">
            <a:avLst/>
          </a:prstGeom>
        </p:spPr>
        <p:txBody>
          <a:bodyPr wrap="square">
            <a:spAutoFit/>
          </a:bodyPr>
          <a:lstStyle/>
          <a:p>
            <a:r>
              <a:rPr lang="en-US" sz="1600" b="1" dirty="0" smtClean="0">
                <a:solidFill>
                  <a:srgbClr val="002060"/>
                </a:solidFill>
                <a:effectLst>
                  <a:outerShdw blurRad="38100" dist="38100" dir="2700000" algn="tl">
                    <a:srgbClr val="000000">
                      <a:alpha val="43137"/>
                    </a:srgbClr>
                  </a:outerShdw>
                </a:effectLst>
              </a:rPr>
              <a:t>Under the </a:t>
            </a:r>
          </a:p>
          <a:p>
            <a:r>
              <a:rPr lang="en-US" sz="1600" b="1" dirty="0" smtClean="0">
                <a:solidFill>
                  <a:srgbClr val="002060"/>
                </a:solidFill>
                <a:effectLst>
                  <a:outerShdw blurRad="38100" dist="38100" dir="2700000" algn="tl">
                    <a:srgbClr val="000000">
                      <a:alpha val="43137"/>
                    </a:srgbClr>
                  </a:outerShdw>
                </a:effectLst>
              </a:rPr>
              <a:t>Guidance of:</a:t>
            </a:r>
          </a:p>
        </p:txBody>
      </p:sp>
      <p:sp>
        <p:nvSpPr>
          <p:cNvPr id="7" name="Rectangle 6"/>
          <p:cNvSpPr/>
          <p:nvPr/>
        </p:nvSpPr>
        <p:spPr>
          <a:xfrm>
            <a:off x="762000" y="4500187"/>
            <a:ext cx="3048000" cy="584775"/>
          </a:xfrm>
          <a:prstGeom prst="rect">
            <a:avLst/>
          </a:prstGeom>
        </p:spPr>
        <p:txBody>
          <a:bodyPr wrap="square">
            <a:spAutoFit/>
          </a:bodyPr>
          <a:lstStyle/>
          <a:p>
            <a:r>
              <a:rPr lang="en-US" sz="1600" b="1" i="1" dirty="0">
                <a:effectLst>
                  <a:outerShdw blurRad="38100" dist="38100" dir="2700000" algn="tl">
                    <a:srgbClr val="000000">
                      <a:alpha val="43137"/>
                    </a:srgbClr>
                  </a:outerShdw>
                </a:effectLst>
                <a:latin typeface="Calibri" pitchFamily="34" charset="0"/>
                <a:cs typeface="Calibri" pitchFamily="34" charset="0"/>
              </a:rPr>
              <a:t>Mrs. Aparna Sawant</a:t>
            </a:r>
          </a:p>
          <a:p>
            <a:r>
              <a:rPr lang="en-US" sz="1600" b="1" i="1" dirty="0" smtClean="0">
                <a:effectLst>
                  <a:outerShdw blurRad="38100" dist="38100" dir="2700000" algn="tl">
                    <a:srgbClr val="000000">
                      <a:alpha val="43137"/>
                    </a:srgbClr>
                  </a:outerShdw>
                </a:effectLst>
                <a:latin typeface="Calibri" pitchFamily="34" charset="0"/>
                <a:cs typeface="Calibri" pitchFamily="34" charset="0"/>
              </a:rPr>
              <a:t>Mrs</a:t>
            </a:r>
            <a:r>
              <a:rPr lang="en-US" sz="1600" b="1" i="1" dirty="0" smtClean="0">
                <a:effectLst>
                  <a:outerShdw blurRad="38100" dist="38100" dir="2700000" algn="tl">
                    <a:srgbClr val="000000">
                      <a:alpha val="43137"/>
                    </a:srgbClr>
                  </a:outerShdw>
                </a:effectLst>
                <a:latin typeface="Calibri" pitchFamily="34" charset="0"/>
                <a:cs typeface="Calibri" pitchFamily="34" charset="0"/>
              </a:rPr>
              <a:t>. Deepali </a:t>
            </a:r>
            <a:r>
              <a:rPr lang="en-US" sz="1600" b="1" i="1" dirty="0" smtClean="0">
                <a:effectLst>
                  <a:outerShdw blurRad="38100" dist="38100" dir="2700000" algn="tl">
                    <a:srgbClr val="000000">
                      <a:alpha val="43137"/>
                    </a:srgbClr>
                  </a:outerShdw>
                </a:effectLst>
                <a:latin typeface="Calibri" pitchFamily="34" charset="0"/>
                <a:cs typeface="Calibri" pitchFamily="34" charset="0"/>
              </a:rPr>
              <a:t>Salapurkar</a:t>
            </a:r>
            <a:endParaRPr lang="en-US" sz="1600" b="1" i="1" dirty="0" smtClean="0">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38702779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a:t>
            </a:r>
            <a:r>
              <a:rPr lang="en-US" sz="1200" dirty="0" smtClean="0"/>
              <a:t>				</a:t>
            </a:r>
            <a:r>
              <a:rPr lang="en-US" sz="1200" dirty="0" smtClean="0"/>
              <a:t>	</a:t>
            </a:r>
            <a:r>
              <a:rPr lang="en-US" sz="1200" dirty="0" smtClean="0"/>
              <a:t>		10</a:t>
            </a:r>
            <a:endParaRPr lang="en-US" sz="1200" dirty="0"/>
          </a:p>
        </p:txBody>
      </p:sp>
      <p:sp>
        <p:nvSpPr>
          <p:cNvPr id="3" name="Rectangle 2"/>
          <p:cNvSpPr/>
          <p:nvPr/>
        </p:nvSpPr>
        <p:spPr>
          <a:xfrm>
            <a:off x="3649130" y="304800"/>
            <a:ext cx="1790876" cy="461665"/>
          </a:xfrm>
          <a:prstGeom prst="rect">
            <a:avLst/>
          </a:prstGeom>
        </p:spPr>
        <p:txBody>
          <a:bodyPr wrap="none">
            <a:spAutoFit/>
          </a:bodyPr>
          <a:lstStyle/>
          <a:p>
            <a:pPr algn="ctr"/>
            <a:r>
              <a:rPr lang="en-US" sz="2400" b="1" i="1" u="sng" dirty="0" smtClean="0">
                <a:effectLst>
                  <a:outerShdw blurRad="38100" dist="38100" dir="2700000" algn="tl">
                    <a:srgbClr val="000000">
                      <a:alpha val="43137"/>
                    </a:srgbClr>
                  </a:outerShdw>
                </a:effectLst>
              </a:rPr>
              <a:t>Screen Shots</a:t>
            </a:r>
            <a:endParaRPr lang="en-US" sz="2400" b="1" i="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068" y="3505200"/>
            <a:ext cx="5658302" cy="265130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068" y="838200"/>
            <a:ext cx="5628132" cy="2651859"/>
          </a:xfrm>
          <a:prstGeom prst="rect">
            <a:avLst/>
          </a:prstGeom>
        </p:spPr>
      </p:pic>
    </p:spTree>
    <p:extLst>
      <p:ext uri="{BB962C8B-B14F-4D97-AF65-F5344CB8AC3E}">
        <p14:creationId xmlns:p14="http://schemas.microsoft.com/office/powerpoint/2010/main" val="693265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a:t>
            </a:r>
            <a:r>
              <a:rPr lang="en-US" sz="1200" dirty="0" smtClean="0"/>
              <a:t>					11</a:t>
            </a:r>
            <a:endParaRPr lang="en-US" sz="1200" dirty="0"/>
          </a:p>
        </p:txBody>
      </p:sp>
      <p:sp>
        <p:nvSpPr>
          <p:cNvPr id="3" name="Rectangle 2"/>
          <p:cNvSpPr/>
          <p:nvPr/>
        </p:nvSpPr>
        <p:spPr>
          <a:xfrm>
            <a:off x="3649130" y="304800"/>
            <a:ext cx="1790876" cy="461665"/>
          </a:xfrm>
          <a:prstGeom prst="rect">
            <a:avLst/>
          </a:prstGeom>
        </p:spPr>
        <p:txBody>
          <a:bodyPr wrap="none">
            <a:spAutoFit/>
          </a:bodyPr>
          <a:lstStyle/>
          <a:p>
            <a:pPr algn="ctr"/>
            <a:r>
              <a:rPr lang="en-US" sz="2400" b="1" i="1" u="sng" dirty="0" smtClean="0">
                <a:effectLst>
                  <a:outerShdw blurRad="38100" dist="38100" dir="2700000" algn="tl">
                    <a:srgbClr val="000000">
                      <a:alpha val="43137"/>
                    </a:srgbClr>
                  </a:outerShdw>
                </a:effectLst>
              </a:rPr>
              <a:t>Screen Shots</a:t>
            </a:r>
            <a:endParaRPr lang="en-US" sz="2400" b="1" i="1" u="sng"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1120" y="3327661"/>
            <a:ext cx="5519280" cy="261593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869533"/>
            <a:ext cx="5488800" cy="2407067"/>
          </a:xfrm>
          <a:prstGeom prst="rect">
            <a:avLst/>
          </a:prstGeom>
        </p:spPr>
      </p:pic>
    </p:spTree>
    <p:extLst>
      <p:ext uri="{BB962C8B-B14F-4D97-AF65-F5344CB8AC3E}">
        <p14:creationId xmlns:p14="http://schemas.microsoft.com/office/powerpoint/2010/main" val="7177131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a:t>
            </a:r>
            <a:r>
              <a:rPr lang="en-US" sz="1200" dirty="0" smtClean="0"/>
              <a:t>					12</a:t>
            </a:r>
            <a:endParaRPr lang="en-US" sz="1200" dirty="0"/>
          </a:p>
        </p:txBody>
      </p:sp>
      <p:sp>
        <p:nvSpPr>
          <p:cNvPr id="3" name="Rectangle 2"/>
          <p:cNvSpPr/>
          <p:nvPr/>
        </p:nvSpPr>
        <p:spPr>
          <a:xfrm>
            <a:off x="3429000" y="152400"/>
            <a:ext cx="1790876" cy="461665"/>
          </a:xfrm>
          <a:prstGeom prst="rect">
            <a:avLst/>
          </a:prstGeom>
        </p:spPr>
        <p:txBody>
          <a:bodyPr wrap="none">
            <a:spAutoFit/>
          </a:bodyPr>
          <a:lstStyle/>
          <a:p>
            <a:pPr algn="ctr"/>
            <a:r>
              <a:rPr lang="en-US" sz="2400" b="1" i="1" u="sng" dirty="0" smtClean="0">
                <a:effectLst>
                  <a:outerShdw blurRad="38100" dist="38100" dir="2700000" algn="tl">
                    <a:srgbClr val="000000">
                      <a:alpha val="43137"/>
                    </a:srgbClr>
                  </a:outerShdw>
                </a:effectLst>
              </a:rPr>
              <a:t>Screen Shots</a:t>
            </a:r>
            <a:endParaRPr lang="en-US" sz="2400" b="1" i="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5907" y="3461122"/>
            <a:ext cx="5640693" cy="267582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3256" b="15135"/>
          <a:stretch/>
        </p:blipFill>
        <p:spPr>
          <a:xfrm>
            <a:off x="1447800" y="688032"/>
            <a:ext cx="5586427" cy="2740968"/>
          </a:xfrm>
          <a:prstGeom prst="rect">
            <a:avLst/>
          </a:prstGeom>
        </p:spPr>
      </p:pic>
    </p:spTree>
    <p:extLst>
      <p:ext uri="{BB962C8B-B14F-4D97-AF65-F5344CB8AC3E}">
        <p14:creationId xmlns:p14="http://schemas.microsoft.com/office/powerpoint/2010/main" val="23475626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13</a:t>
            </a:r>
            <a:endParaRPr lang="en-US" sz="1200" dirty="0"/>
          </a:p>
        </p:txBody>
      </p:sp>
      <p:sp>
        <p:nvSpPr>
          <p:cNvPr id="3" name="Rectangle 2"/>
          <p:cNvSpPr/>
          <p:nvPr/>
        </p:nvSpPr>
        <p:spPr>
          <a:xfrm>
            <a:off x="3429000" y="152400"/>
            <a:ext cx="1790876" cy="461665"/>
          </a:xfrm>
          <a:prstGeom prst="rect">
            <a:avLst/>
          </a:prstGeom>
        </p:spPr>
        <p:txBody>
          <a:bodyPr wrap="none">
            <a:spAutoFit/>
          </a:bodyPr>
          <a:lstStyle/>
          <a:p>
            <a:pPr algn="ctr"/>
            <a:r>
              <a:rPr lang="en-US" sz="2400" b="1" i="1" u="sng" dirty="0" smtClean="0">
                <a:effectLst>
                  <a:outerShdw blurRad="38100" dist="38100" dir="2700000" algn="tl">
                    <a:srgbClr val="000000">
                      <a:alpha val="43137"/>
                    </a:srgbClr>
                  </a:outerShdw>
                </a:effectLst>
              </a:rPr>
              <a:t>Screen Shots</a:t>
            </a:r>
            <a:endParaRPr lang="en-US" sz="2400" b="1" i="1" u="sng"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428999"/>
            <a:ext cx="5410200" cy="242613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85800"/>
            <a:ext cx="5410200" cy="2629122"/>
          </a:xfrm>
          <a:prstGeom prst="rect">
            <a:avLst/>
          </a:prstGeom>
        </p:spPr>
      </p:pic>
    </p:spTree>
    <p:extLst>
      <p:ext uri="{BB962C8B-B14F-4D97-AF65-F5344CB8AC3E}">
        <p14:creationId xmlns:p14="http://schemas.microsoft.com/office/powerpoint/2010/main" val="41011461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14</a:t>
            </a:r>
            <a:endParaRPr lang="en-US" sz="1200" dirty="0"/>
          </a:p>
        </p:txBody>
      </p:sp>
      <p:sp>
        <p:nvSpPr>
          <p:cNvPr id="3" name="Rectangle 2"/>
          <p:cNvSpPr/>
          <p:nvPr/>
        </p:nvSpPr>
        <p:spPr>
          <a:xfrm>
            <a:off x="3429000" y="152400"/>
            <a:ext cx="1790876" cy="461665"/>
          </a:xfrm>
          <a:prstGeom prst="rect">
            <a:avLst/>
          </a:prstGeom>
        </p:spPr>
        <p:txBody>
          <a:bodyPr wrap="none">
            <a:spAutoFit/>
          </a:bodyPr>
          <a:lstStyle/>
          <a:p>
            <a:pPr algn="ctr"/>
            <a:r>
              <a:rPr lang="en-US" sz="2400" b="1" i="1" u="sng" dirty="0" smtClean="0">
                <a:effectLst>
                  <a:outerShdw blurRad="38100" dist="38100" dir="2700000" algn="tl">
                    <a:srgbClr val="000000">
                      <a:alpha val="43137"/>
                    </a:srgbClr>
                  </a:outerShdw>
                </a:effectLst>
              </a:rPr>
              <a:t>Screen Shots</a:t>
            </a:r>
            <a:endParaRPr lang="en-US" sz="2400" b="1" i="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338" y="1524000"/>
            <a:ext cx="6934200" cy="3300606"/>
          </a:xfrm>
          <a:prstGeom prst="rect">
            <a:avLst/>
          </a:prstGeom>
        </p:spPr>
      </p:pic>
    </p:spTree>
    <p:extLst>
      <p:ext uri="{BB962C8B-B14F-4D97-AF65-F5344CB8AC3E}">
        <p14:creationId xmlns:p14="http://schemas.microsoft.com/office/powerpoint/2010/main" val="20802368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15</a:t>
            </a:r>
            <a:endParaRPr lang="en-US" sz="1200" dirty="0"/>
          </a:p>
        </p:txBody>
      </p:sp>
      <p:sp>
        <p:nvSpPr>
          <p:cNvPr id="3" name="Rectangle 2"/>
          <p:cNvSpPr/>
          <p:nvPr/>
        </p:nvSpPr>
        <p:spPr>
          <a:xfrm>
            <a:off x="3304032" y="1076980"/>
            <a:ext cx="1781257" cy="523220"/>
          </a:xfrm>
          <a:prstGeom prst="rect">
            <a:avLst/>
          </a:prstGeom>
        </p:spPr>
        <p:txBody>
          <a:bodyPr wrap="none">
            <a:spAutoFit/>
          </a:bodyPr>
          <a:lstStyle/>
          <a:p>
            <a:pPr algn="ctr"/>
            <a:r>
              <a:rPr lang="en-US" sz="2800" b="1" i="1" u="sng" dirty="0" smtClean="0">
                <a:effectLst>
                  <a:outerShdw blurRad="38100" dist="38100" dir="2700000" algn="tl">
                    <a:srgbClr val="000000">
                      <a:alpha val="43137"/>
                    </a:srgbClr>
                  </a:outerShdw>
                </a:effectLst>
              </a:rPr>
              <a:t>Conclusion</a:t>
            </a:r>
            <a:endParaRPr lang="en-US" sz="2800" b="1" i="1" u="sng" dirty="0">
              <a:effectLst>
                <a:outerShdw blurRad="38100" dist="38100" dir="2700000" algn="tl">
                  <a:srgbClr val="000000">
                    <a:alpha val="43137"/>
                  </a:srgbClr>
                </a:outerShdw>
              </a:effectLst>
            </a:endParaRPr>
          </a:p>
        </p:txBody>
      </p:sp>
      <p:sp>
        <p:nvSpPr>
          <p:cNvPr id="4" name="Rectangle 3"/>
          <p:cNvSpPr/>
          <p:nvPr/>
        </p:nvSpPr>
        <p:spPr>
          <a:xfrm>
            <a:off x="838200" y="2210812"/>
            <a:ext cx="7010400" cy="2308324"/>
          </a:xfrm>
          <a:prstGeom prst="rect">
            <a:avLst/>
          </a:prstGeom>
        </p:spPr>
        <p:txBody>
          <a:bodyPr wrap="square">
            <a:spAutoFit/>
          </a:bodyPr>
          <a:lstStyle/>
          <a:p>
            <a:pPr algn="just"/>
            <a:r>
              <a:rPr lang="en-IN" sz="1600" dirty="0"/>
              <a:t>The Hotel Management System  project is designed to meet the requirements of  client for  Krishna Palace Hotel. </a:t>
            </a:r>
            <a:r>
              <a:rPr lang="en-IN" sz="1600" dirty="0" smtClean="0"/>
              <a:t>The </a:t>
            </a:r>
            <a:r>
              <a:rPr lang="en-IN" sz="1600" dirty="0"/>
              <a:t>entire project has been developed and deployed as per the requirements stated by the </a:t>
            </a:r>
            <a:r>
              <a:rPr lang="en-IN" sz="1600" dirty="0" smtClean="0"/>
              <a:t>client. This </a:t>
            </a:r>
            <a:r>
              <a:rPr lang="en-IN" sz="1600" dirty="0"/>
              <a:t>project is a computerized management system. The old system does not serve the customer in a better way; rather it makes customer data vulnerable. The new system keeps proper records of customers for emergency and security purposes and enables customers to book room online. We have learnt how to make a system user friendly. During the development process we studied carefully and understood the criteria of Implementation process. </a:t>
            </a:r>
            <a:endParaRPr lang="en-US" sz="1600" dirty="0"/>
          </a:p>
        </p:txBody>
      </p:sp>
    </p:spTree>
    <p:extLst>
      <p:ext uri="{BB962C8B-B14F-4D97-AF65-F5344CB8AC3E}">
        <p14:creationId xmlns:p14="http://schemas.microsoft.com/office/powerpoint/2010/main" val="33784397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a:t>Web Technology </a:t>
            </a:r>
            <a:r>
              <a:rPr lang="en-US" sz="1200" dirty="0" smtClean="0"/>
              <a:t>	</a:t>
            </a:r>
            <a:r>
              <a:rPr lang="en-US" sz="1200" dirty="0" smtClean="0"/>
              <a:t>						16</a:t>
            </a:r>
            <a:endParaRPr lang="en-US" sz="1200" dirty="0"/>
          </a:p>
        </p:txBody>
      </p:sp>
      <p:sp>
        <p:nvSpPr>
          <p:cNvPr id="2" name="Rectangle 1"/>
          <p:cNvSpPr/>
          <p:nvPr/>
        </p:nvSpPr>
        <p:spPr>
          <a:xfrm>
            <a:off x="990600" y="2438400"/>
            <a:ext cx="6934200" cy="1569660"/>
          </a:xfrm>
          <a:prstGeom prst="rect">
            <a:avLst/>
          </a:prstGeom>
        </p:spPr>
        <p:txBody>
          <a:bodyPr wrap="square">
            <a:spAutoFit/>
          </a:bodyPr>
          <a:lstStyle/>
          <a:p>
            <a:pPr marL="285750" indent="-285750">
              <a:buFont typeface="Wingdings" pitchFamily="2" charset="2"/>
              <a:buChar char="v"/>
            </a:pPr>
            <a:r>
              <a:rPr lang="en-IN" sz="2400" u="sng" dirty="0" smtClean="0">
                <a:hlinkClick r:id="rId2"/>
              </a:rPr>
              <a:t>https://www.w3schools.com/</a:t>
            </a:r>
            <a:endParaRPr lang="en-US" sz="2400" dirty="0" smtClean="0"/>
          </a:p>
          <a:p>
            <a:pPr marL="285750" indent="-285750">
              <a:buFont typeface="Wingdings" pitchFamily="2" charset="2"/>
              <a:buChar char="v"/>
            </a:pPr>
            <a:r>
              <a:rPr lang="en-IN" sz="2400" u="sng" dirty="0" smtClean="0">
                <a:hlinkClick r:id="rId3"/>
              </a:rPr>
              <a:t>https://www.tutorialspoint.com/sql/index.htm</a:t>
            </a:r>
            <a:endParaRPr lang="en-US" sz="2400" dirty="0" smtClean="0"/>
          </a:p>
          <a:p>
            <a:pPr marL="285750" indent="-285750">
              <a:buFont typeface="Wingdings" pitchFamily="2" charset="2"/>
              <a:buChar char="v"/>
            </a:pPr>
            <a:r>
              <a:rPr lang="en-IN" sz="2400" u="sng" dirty="0" smtClean="0">
                <a:hlinkClick r:id="rId4"/>
              </a:rPr>
              <a:t>https://www.javatpoint.com/sql-tutorial</a:t>
            </a:r>
            <a:endParaRPr lang="en-US" sz="2400" dirty="0" smtClean="0"/>
          </a:p>
          <a:p>
            <a:pPr marL="285750" indent="-285750">
              <a:buFont typeface="Wingdings" pitchFamily="2" charset="2"/>
              <a:buChar char="v"/>
            </a:pPr>
            <a:r>
              <a:rPr lang="en-IN" sz="2400" dirty="0" smtClean="0">
                <a:hlinkClick r:id="rId5"/>
              </a:rPr>
              <a:t>https://www.w3.org/standards/webdesign/htmlcss</a:t>
            </a:r>
            <a:r>
              <a:rPr lang="en-IN" sz="2400" dirty="0" smtClean="0"/>
              <a:t> </a:t>
            </a:r>
            <a:endParaRPr lang="en-US" sz="2400" dirty="0"/>
          </a:p>
        </p:txBody>
      </p:sp>
      <p:sp>
        <p:nvSpPr>
          <p:cNvPr id="6" name="Rectangle 5"/>
          <p:cNvSpPr/>
          <p:nvPr/>
        </p:nvSpPr>
        <p:spPr>
          <a:xfrm>
            <a:off x="3463141" y="1150358"/>
            <a:ext cx="1797095" cy="523220"/>
          </a:xfrm>
          <a:prstGeom prst="rect">
            <a:avLst/>
          </a:prstGeom>
        </p:spPr>
        <p:txBody>
          <a:bodyPr wrap="none">
            <a:spAutoFit/>
          </a:bodyPr>
          <a:lstStyle/>
          <a:p>
            <a:pPr algn="ctr"/>
            <a:r>
              <a:rPr lang="en-US" sz="2800" b="1" i="1" u="sng" dirty="0" smtClean="0">
                <a:effectLst>
                  <a:outerShdw blurRad="38100" dist="38100" dir="2700000" algn="tl">
                    <a:srgbClr val="000000">
                      <a:alpha val="43137"/>
                    </a:srgbClr>
                  </a:outerShdw>
                </a:effectLst>
              </a:rPr>
              <a:t>References</a:t>
            </a:r>
            <a:endParaRPr lang="en-US" sz="2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74801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2</a:t>
            </a:r>
            <a:endParaRPr lang="en-US" sz="1200" dirty="0"/>
          </a:p>
        </p:txBody>
      </p:sp>
      <p:sp>
        <p:nvSpPr>
          <p:cNvPr id="4" name="Rectangle 3"/>
          <p:cNvSpPr/>
          <p:nvPr/>
        </p:nvSpPr>
        <p:spPr>
          <a:xfrm>
            <a:off x="2193634" y="1371600"/>
            <a:ext cx="4114800" cy="461665"/>
          </a:xfrm>
          <a:prstGeom prst="rect">
            <a:avLst/>
          </a:prstGeom>
        </p:spPr>
        <p:txBody>
          <a:bodyPr wrap="square">
            <a:spAutoFit/>
          </a:bodyPr>
          <a:lstStyle/>
          <a:p>
            <a:pPr algn="ctr"/>
            <a:r>
              <a:rPr lang="en-US" sz="2400" b="1" i="1" u="sng" dirty="0">
                <a:effectLst>
                  <a:outerShdw blurRad="38100" dist="38100" dir="2700000" algn="tl">
                    <a:srgbClr val="000000">
                      <a:alpha val="43137"/>
                    </a:srgbClr>
                  </a:outerShdw>
                </a:effectLst>
              </a:rPr>
              <a:t>Problem Statement</a:t>
            </a:r>
          </a:p>
        </p:txBody>
      </p:sp>
      <p:sp>
        <p:nvSpPr>
          <p:cNvPr id="6" name="Rectangle 5"/>
          <p:cNvSpPr/>
          <p:nvPr/>
        </p:nvSpPr>
        <p:spPr>
          <a:xfrm>
            <a:off x="815938" y="2433697"/>
            <a:ext cx="6858000" cy="1815882"/>
          </a:xfrm>
          <a:prstGeom prst="rect">
            <a:avLst/>
          </a:prstGeom>
        </p:spPr>
        <p:txBody>
          <a:bodyPr wrap="square">
            <a:spAutoFit/>
          </a:bodyPr>
          <a:lstStyle/>
          <a:p>
            <a:r>
              <a:rPr lang="en-IN" sz="1600" dirty="0"/>
              <a:t>The project “Hotel Management System” is developed for “Krishna Palace Hotel”. Currently, they don’t have automated system for managing information of hotel. The hotel is using a manual system to handle hotel processes. The problem faced by the hotel is that customers cannot reserve rooms online, user cannot access information about hotel, and others. To solve the above problems our group members developed a web based application to manage the hotel service effectively and efficiently.</a:t>
            </a:r>
            <a:endParaRPr lang="en-US" sz="1600" dirty="0"/>
          </a:p>
        </p:txBody>
      </p:sp>
    </p:spTree>
    <p:extLst>
      <p:ext uri="{BB962C8B-B14F-4D97-AF65-F5344CB8AC3E}">
        <p14:creationId xmlns:p14="http://schemas.microsoft.com/office/powerpoint/2010/main" val="9314947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3</a:t>
            </a:r>
            <a:endParaRPr lang="en-US" sz="1200" dirty="0"/>
          </a:p>
        </p:txBody>
      </p:sp>
      <p:sp>
        <p:nvSpPr>
          <p:cNvPr id="3" name="Rectangle 2"/>
          <p:cNvSpPr/>
          <p:nvPr/>
        </p:nvSpPr>
        <p:spPr>
          <a:xfrm>
            <a:off x="3281683" y="848380"/>
            <a:ext cx="1595117" cy="523220"/>
          </a:xfrm>
          <a:prstGeom prst="rect">
            <a:avLst/>
          </a:prstGeom>
        </p:spPr>
        <p:txBody>
          <a:bodyPr wrap="none">
            <a:spAutoFit/>
          </a:bodyPr>
          <a:lstStyle/>
          <a:p>
            <a:pPr algn="ctr"/>
            <a:r>
              <a:rPr lang="en-US" sz="2800" b="1" i="1" u="sng" dirty="0" smtClean="0">
                <a:effectLst>
                  <a:outerShdw blurRad="38100" dist="38100" dir="2700000" algn="tl">
                    <a:srgbClr val="000000">
                      <a:alpha val="43137"/>
                    </a:srgbClr>
                  </a:outerShdw>
                </a:effectLst>
              </a:rPr>
              <a:t>Contents:</a:t>
            </a:r>
            <a:endParaRPr lang="en-US" sz="2800" b="1" i="1" u="sng" dirty="0">
              <a:effectLst>
                <a:outerShdw blurRad="38100" dist="38100" dir="2700000" algn="tl">
                  <a:srgbClr val="000000">
                    <a:alpha val="43137"/>
                  </a:srgbClr>
                </a:outerShdw>
              </a:effectLst>
            </a:endParaRPr>
          </a:p>
        </p:txBody>
      </p:sp>
      <p:sp>
        <p:nvSpPr>
          <p:cNvPr id="4" name="TextBox 3"/>
          <p:cNvSpPr txBox="1"/>
          <p:nvPr/>
        </p:nvSpPr>
        <p:spPr>
          <a:xfrm>
            <a:off x="1374141" y="1981200"/>
            <a:ext cx="5410200" cy="2308324"/>
          </a:xfrm>
          <a:prstGeom prst="rect">
            <a:avLst/>
          </a:prstGeom>
          <a:noFill/>
          <a:ln>
            <a:solidFill>
              <a:schemeClr val="tx1"/>
            </a:solidFill>
          </a:ln>
        </p:spPr>
        <p:txBody>
          <a:bodyPr wrap="square" rtlCol="0">
            <a:spAutoFit/>
          </a:bodyPr>
          <a:lstStyle/>
          <a:p>
            <a:pPr marL="800100" lvl="1" indent="-342900">
              <a:buAutoNum type="arabicPeriod"/>
            </a:pPr>
            <a:r>
              <a:rPr lang="en-US" sz="1600" dirty="0" smtClean="0"/>
              <a:t>Abstract</a:t>
            </a:r>
          </a:p>
          <a:p>
            <a:pPr marL="800100" lvl="1" indent="-342900">
              <a:buAutoNum type="arabicPeriod"/>
            </a:pPr>
            <a:r>
              <a:rPr lang="en-US" sz="1600" dirty="0" smtClean="0"/>
              <a:t>Scope of the Project</a:t>
            </a:r>
          </a:p>
          <a:p>
            <a:pPr marL="800100" lvl="1" indent="-342900">
              <a:buAutoNum type="arabicPeriod"/>
            </a:pPr>
            <a:r>
              <a:rPr lang="en-US" sz="1600" dirty="0"/>
              <a:t>Objective</a:t>
            </a:r>
            <a:endParaRPr lang="en-US" sz="1600" dirty="0" smtClean="0"/>
          </a:p>
          <a:p>
            <a:pPr marL="800100" lvl="1" indent="-342900">
              <a:buAutoNum type="arabicPeriod"/>
            </a:pPr>
            <a:r>
              <a:rPr lang="en-US" sz="1600" dirty="0" smtClean="0"/>
              <a:t>Requirements</a:t>
            </a:r>
          </a:p>
          <a:p>
            <a:pPr marL="800100" lvl="1" indent="-342900">
              <a:buAutoNum type="arabicPeriod"/>
            </a:pPr>
            <a:r>
              <a:rPr lang="en-US" sz="1600" dirty="0" smtClean="0"/>
              <a:t>Use Case Diagram</a:t>
            </a:r>
          </a:p>
          <a:p>
            <a:pPr marL="800100" lvl="1" indent="-342900">
              <a:buAutoNum type="arabicPeriod"/>
            </a:pPr>
            <a:r>
              <a:rPr lang="en-US" sz="1600" dirty="0" smtClean="0"/>
              <a:t>Diagram</a:t>
            </a:r>
          </a:p>
          <a:p>
            <a:pPr marL="800100" lvl="1" indent="-342900">
              <a:buAutoNum type="arabicPeriod"/>
            </a:pPr>
            <a:r>
              <a:rPr lang="en-US" sz="1600" dirty="0" smtClean="0"/>
              <a:t>Screen Shots</a:t>
            </a:r>
          </a:p>
          <a:p>
            <a:pPr marL="800100" lvl="1" indent="-342900">
              <a:buAutoNum type="arabicPeriod"/>
            </a:pPr>
            <a:r>
              <a:rPr lang="en-US" sz="1600" dirty="0" smtClean="0"/>
              <a:t>Conclusion</a:t>
            </a:r>
          </a:p>
          <a:p>
            <a:pPr marL="800100" lvl="1" indent="-342900">
              <a:buAutoNum type="arabicPeriod"/>
            </a:pPr>
            <a:r>
              <a:rPr lang="en-US" sz="1600" dirty="0" smtClean="0"/>
              <a:t>References</a:t>
            </a:r>
            <a:endParaRPr lang="en-US" sz="1600" dirty="0"/>
          </a:p>
        </p:txBody>
      </p:sp>
    </p:spTree>
    <p:extLst>
      <p:ext uri="{BB962C8B-B14F-4D97-AF65-F5344CB8AC3E}">
        <p14:creationId xmlns:p14="http://schemas.microsoft.com/office/powerpoint/2010/main" val="1348535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4</a:t>
            </a:r>
            <a:endParaRPr lang="en-US" sz="1200" dirty="0"/>
          </a:p>
        </p:txBody>
      </p:sp>
      <p:sp>
        <p:nvSpPr>
          <p:cNvPr id="3" name="TextBox 2"/>
          <p:cNvSpPr txBox="1"/>
          <p:nvPr/>
        </p:nvSpPr>
        <p:spPr>
          <a:xfrm>
            <a:off x="2438400" y="1295400"/>
            <a:ext cx="3276600" cy="523220"/>
          </a:xfrm>
          <a:prstGeom prst="rect">
            <a:avLst/>
          </a:prstGeom>
          <a:noFill/>
        </p:spPr>
        <p:txBody>
          <a:bodyPr wrap="square" rtlCol="0">
            <a:spAutoFit/>
          </a:bodyPr>
          <a:lstStyle/>
          <a:p>
            <a:pPr algn="ctr"/>
            <a:r>
              <a:rPr lang="en-US" sz="2800" b="1" i="1" u="sng" dirty="0" smtClean="0">
                <a:effectLst>
                  <a:outerShdw blurRad="38100" dist="38100" dir="2700000" algn="tl">
                    <a:srgbClr val="000000">
                      <a:alpha val="43137"/>
                    </a:srgbClr>
                  </a:outerShdw>
                </a:effectLst>
                <a:latin typeface="+mj-lt"/>
              </a:rPr>
              <a:t>Abstract</a:t>
            </a:r>
            <a:endParaRPr lang="en-US" sz="2800" b="1" i="1" u="sng" dirty="0">
              <a:effectLst>
                <a:outerShdw blurRad="38100" dist="38100" dir="2700000" algn="tl">
                  <a:srgbClr val="000000">
                    <a:alpha val="43137"/>
                  </a:srgbClr>
                </a:outerShdw>
              </a:effectLst>
              <a:latin typeface="+mj-lt"/>
            </a:endParaRPr>
          </a:p>
        </p:txBody>
      </p:sp>
      <p:sp>
        <p:nvSpPr>
          <p:cNvPr id="4" name="TextBox 3"/>
          <p:cNvSpPr txBox="1"/>
          <p:nvPr/>
        </p:nvSpPr>
        <p:spPr>
          <a:xfrm>
            <a:off x="990600" y="2380327"/>
            <a:ext cx="6842760" cy="2308324"/>
          </a:xfrm>
          <a:prstGeom prst="rect">
            <a:avLst/>
          </a:prstGeom>
          <a:noFill/>
        </p:spPr>
        <p:txBody>
          <a:bodyPr wrap="square" rtlCol="0">
            <a:spAutoFit/>
          </a:bodyPr>
          <a:lstStyle/>
          <a:p>
            <a:r>
              <a:rPr lang="en-IN" sz="1600" dirty="0"/>
              <a:t>This web based application  is  specially  developed  to  manage data/information managed in hotel. The system aims at creating Hotel Management System which can be used by user and admin. </a:t>
            </a:r>
            <a:endParaRPr lang="en-IN" sz="1600" dirty="0" smtClean="0"/>
          </a:p>
          <a:p>
            <a:r>
              <a:rPr lang="en-IN" sz="1600" dirty="0" smtClean="0"/>
              <a:t>As  </a:t>
            </a:r>
            <a:r>
              <a:rPr lang="en-IN" sz="1600" dirty="0"/>
              <a:t>a security  we have provided admin &amp; user  level  authentication  for  different  modules also  the  user  name  and password gets stored in the database in encrypted format more dealing with the security. Admin update rooms, remove rooms, cancel booking, booking history of </a:t>
            </a:r>
            <a:r>
              <a:rPr lang="en-IN" sz="1600" dirty="0" smtClean="0"/>
              <a:t>customers etc</a:t>
            </a:r>
            <a:r>
              <a:rPr lang="en-IN" sz="1600" dirty="0"/>
              <a:t>. User can book room, check availability of room, room type, cancel booking, make payment, etc.</a:t>
            </a:r>
            <a:endParaRPr lang="en-US" sz="1600" dirty="0"/>
          </a:p>
        </p:txBody>
      </p:sp>
    </p:spTree>
    <p:extLst>
      <p:ext uri="{BB962C8B-B14F-4D97-AF65-F5344CB8AC3E}">
        <p14:creationId xmlns:p14="http://schemas.microsoft.com/office/powerpoint/2010/main" val="8173290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5</a:t>
            </a:r>
            <a:endParaRPr lang="en-US" sz="1200" dirty="0"/>
          </a:p>
        </p:txBody>
      </p:sp>
      <p:sp>
        <p:nvSpPr>
          <p:cNvPr id="3" name="Rectangle 2"/>
          <p:cNvSpPr/>
          <p:nvPr/>
        </p:nvSpPr>
        <p:spPr>
          <a:xfrm>
            <a:off x="2209800" y="838200"/>
            <a:ext cx="3645408" cy="523220"/>
          </a:xfrm>
          <a:prstGeom prst="rect">
            <a:avLst/>
          </a:prstGeom>
        </p:spPr>
        <p:txBody>
          <a:bodyPr wrap="square">
            <a:spAutoFit/>
          </a:bodyPr>
          <a:lstStyle/>
          <a:p>
            <a:pPr algn="ctr"/>
            <a:r>
              <a:rPr lang="en-US" sz="2800" b="1" i="1" u="sng" dirty="0" smtClean="0">
                <a:effectLst>
                  <a:outerShdw blurRad="38100" dist="38100" dir="2700000" algn="tl">
                    <a:srgbClr val="000000">
                      <a:alpha val="43137"/>
                    </a:srgbClr>
                  </a:outerShdw>
                </a:effectLst>
              </a:rPr>
              <a:t>Scope of the Project</a:t>
            </a:r>
            <a:endParaRPr lang="en-US" sz="2800" b="1" i="1" u="sng" dirty="0">
              <a:effectLst>
                <a:outerShdw blurRad="38100" dist="38100" dir="2700000" algn="tl">
                  <a:srgbClr val="000000">
                    <a:alpha val="43137"/>
                  </a:srgbClr>
                </a:outerShdw>
              </a:effectLst>
            </a:endParaRPr>
          </a:p>
        </p:txBody>
      </p:sp>
      <p:sp>
        <p:nvSpPr>
          <p:cNvPr id="4" name="Rectangle 3"/>
          <p:cNvSpPr/>
          <p:nvPr/>
        </p:nvSpPr>
        <p:spPr>
          <a:xfrm>
            <a:off x="669634" y="1828800"/>
            <a:ext cx="7162800" cy="3539430"/>
          </a:xfrm>
          <a:prstGeom prst="rect">
            <a:avLst/>
          </a:prstGeom>
        </p:spPr>
        <p:txBody>
          <a:bodyPr wrap="square">
            <a:spAutoFit/>
          </a:bodyPr>
          <a:lstStyle/>
          <a:p>
            <a:pPr marL="285750" indent="-285750">
              <a:buFont typeface="Wingdings" pitchFamily="2" charset="2"/>
              <a:buChar char="§"/>
            </a:pPr>
            <a:r>
              <a:rPr lang="en-IN" sz="1600" dirty="0"/>
              <a:t>The Hotel Management System project is intended for the reservations for room that can be made through online. </a:t>
            </a:r>
            <a:endParaRPr lang="en-IN" sz="1600" dirty="0" smtClean="0"/>
          </a:p>
          <a:p>
            <a:endParaRPr lang="en-IN" sz="1600" dirty="0" smtClean="0"/>
          </a:p>
          <a:p>
            <a:pPr marL="285750" indent="-285750">
              <a:buFont typeface="Wingdings" pitchFamily="2" charset="2"/>
              <a:buChar char="§"/>
            </a:pPr>
            <a:r>
              <a:rPr lang="en-IN" sz="1600" dirty="0" smtClean="0"/>
              <a:t>This </a:t>
            </a:r>
            <a:r>
              <a:rPr lang="en-IN" sz="1600" dirty="0"/>
              <a:t>system is designed for the particular need of the client  to carry out operations in a smooth and effective manner. </a:t>
            </a:r>
            <a:endParaRPr lang="en-IN" sz="1600" dirty="0" smtClean="0"/>
          </a:p>
          <a:p>
            <a:endParaRPr lang="en-IN" sz="1600" dirty="0" smtClean="0"/>
          </a:p>
          <a:p>
            <a:pPr marL="285750" indent="-285750">
              <a:buFont typeface="Wingdings" pitchFamily="2" charset="2"/>
              <a:buChar char="§"/>
            </a:pPr>
            <a:r>
              <a:rPr lang="en-IN" sz="1600" dirty="0" smtClean="0"/>
              <a:t>It </a:t>
            </a:r>
            <a:r>
              <a:rPr lang="en-IN" sz="1600" dirty="0"/>
              <a:t>will make the system more versatile and user friendly. </a:t>
            </a:r>
            <a:endParaRPr lang="en-IN" sz="1600" dirty="0" smtClean="0"/>
          </a:p>
          <a:p>
            <a:endParaRPr lang="en-IN" sz="1600" dirty="0" smtClean="0"/>
          </a:p>
          <a:p>
            <a:pPr marL="285750" indent="-285750">
              <a:buFont typeface="Wingdings" pitchFamily="2" charset="2"/>
              <a:buChar char="§"/>
            </a:pPr>
            <a:r>
              <a:rPr lang="en-IN" sz="1600" dirty="0" smtClean="0"/>
              <a:t>Hotel </a:t>
            </a:r>
            <a:r>
              <a:rPr lang="en-IN" sz="1600" dirty="0"/>
              <a:t>Management System can lead to error free, secure, reliable and fast management system. </a:t>
            </a:r>
            <a:endParaRPr lang="en-IN" sz="1600" dirty="0" smtClean="0"/>
          </a:p>
          <a:p>
            <a:endParaRPr lang="en-IN" sz="1600" dirty="0" smtClean="0"/>
          </a:p>
          <a:p>
            <a:pPr marL="285750" indent="-285750">
              <a:buFont typeface="Wingdings" pitchFamily="2" charset="2"/>
              <a:buChar char="§"/>
            </a:pPr>
            <a:r>
              <a:rPr lang="en-IN" sz="1600" dirty="0" smtClean="0"/>
              <a:t>We </a:t>
            </a:r>
            <a:r>
              <a:rPr lang="en-IN" sz="1600" dirty="0"/>
              <a:t>have tried my best to make the complicated process of Hotel Management System as simple as possible using Structured &amp; Modular technique &amp; Menu oriented interface.</a:t>
            </a:r>
            <a:endParaRPr lang="en-US" sz="1600" dirty="0"/>
          </a:p>
        </p:txBody>
      </p:sp>
    </p:spTree>
    <p:extLst>
      <p:ext uri="{BB962C8B-B14F-4D97-AF65-F5344CB8AC3E}">
        <p14:creationId xmlns:p14="http://schemas.microsoft.com/office/powerpoint/2010/main" val="21987779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6</a:t>
            </a:r>
            <a:endParaRPr lang="en-US" sz="1200" dirty="0"/>
          </a:p>
        </p:txBody>
      </p:sp>
      <p:sp>
        <p:nvSpPr>
          <p:cNvPr id="3" name="TextBox 2"/>
          <p:cNvSpPr txBox="1"/>
          <p:nvPr/>
        </p:nvSpPr>
        <p:spPr>
          <a:xfrm>
            <a:off x="2362200" y="762000"/>
            <a:ext cx="3276600" cy="523220"/>
          </a:xfrm>
          <a:prstGeom prst="rect">
            <a:avLst/>
          </a:prstGeom>
          <a:noFill/>
        </p:spPr>
        <p:txBody>
          <a:bodyPr wrap="square" rtlCol="0">
            <a:spAutoFit/>
          </a:bodyPr>
          <a:lstStyle/>
          <a:p>
            <a:pPr algn="ctr"/>
            <a:r>
              <a:rPr lang="en-US" sz="2800" b="1" i="1" u="sng" dirty="0" smtClean="0">
                <a:effectLst>
                  <a:outerShdw blurRad="38100" dist="38100" dir="2700000" algn="tl">
                    <a:srgbClr val="000000">
                      <a:alpha val="43137"/>
                    </a:srgbClr>
                  </a:outerShdw>
                </a:effectLst>
                <a:latin typeface="+mj-lt"/>
              </a:rPr>
              <a:t>Objectives</a:t>
            </a:r>
          </a:p>
        </p:txBody>
      </p:sp>
      <p:sp>
        <p:nvSpPr>
          <p:cNvPr id="4" name="Rectangle 3"/>
          <p:cNvSpPr/>
          <p:nvPr/>
        </p:nvSpPr>
        <p:spPr>
          <a:xfrm>
            <a:off x="649224" y="1600200"/>
            <a:ext cx="7315200" cy="4031873"/>
          </a:xfrm>
          <a:prstGeom prst="rect">
            <a:avLst/>
          </a:prstGeom>
        </p:spPr>
        <p:txBody>
          <a:bodyPr wrap="square">
            <a:spAutoFit/>
          </a:bodyPr>
          <a:lstStyle/>
          <a:p>
            <a:pPr marL="285750" lvl="0" indent="-285750">
              <a:buFont typeface="Wingdings" pitchFamily="2" charset="2"/>
              <a:buChar char="§"/>
            </a:pPr>
            <a:r>
              <a:rPr lang="en-IN" sz="1600" dirty="0"/>
              <a:t>To change the manual file handling system in to advanced method of computerized system</a:t>
            </a:r>
            <a:r>
              <a:rPr lang="en-IN" sz="1600" dirty="0" smtClean="0"/>
              <a:t>.</a:t>
            </a:r>
          </a:p>
          <a:p>
            <a:pPr lvl="0"/>
            <a:endParaRPr lang="en-US" sz="1600" dirty="0"/>
          </a:p>
          <a:p>
            <a:pPr marL="285750" lvl="0" indent="-285750">
              <a:buFont typeface="Wingdings" pitchFamily="2" charset="2"/>
              <a:buChar char="§"/>
            </a:pPr>
            <a:r>
              <a:rPr lang="en-IN" sz="1600" dirty="0"/>
              <a:t>To reserve  rooms and other services online</a:t>
            </a:r>
            <a:r>
              <a:rPr lang="en-IN" sz="1600" dirty="0" smtClean="0"/>
              <a:t>.</a:t>
            </a:r>
          </a:p>
          <a:p>
            <a:pPr lvl="0"/>
            <a:endParaRPr lang="en-US" sz="1600" dirty="0"/>
          </a:p>
          <a:p>
            <a:pPr marL="285750" lvl="0" indent="-285750">
              <a:buFont typeface="Wingdings" pitchFamily="2" charset="2"/>
              <a:buChar char="§"/>
            </a:pPr>
            <a:r>
              <a:rPr lang="en-IN" sz="1600" dirty="0"/>
              <a:t>To access the hotel information</a:t>
            </a:r>
            <a:r>
              <a:rPr lang="en-IN" sz="1600" dirty="0" smtClean="0"/>
              <a:t>.</a:t>
            </a:r>
          </a:p>
          <a:p>
            <a:pPr lvl="0"/>
            <a:endParaRPr lang="en-US" sz="1600" dirty="0"/>
          </a:p>
          <a:p>
            <a:pPr marL="285750" lvl="0" indent="-285750">
              <a:buFont typeface="Wingdings" pitchFamily="2" charset="2"/>
              <a:buChar char="§"/>
            </a:pPr>
            <a:r>
              <a:rPr lang="en-IN" sz="1600" dirty="0"/>
              <a:t>To solve the time, cost and man power needed to job performance</a:t>
            </a:r>
            <a:r>
              <a:rPr lang="en-IN" sz="1600" dirty="0" smtClean="0"/>
              <a:t>.</a:t>
            </a:r>
          </a:p>
          <a:p>
            <a:pPr lvl="0"/>
            <a:endParaRPr lang="en-US" sz="1600" dirty="0"/>
          </a:p>
          <a:p>
            <a:pPr marL="285750" lvl="0" indent="-285750">
              <a:buFont typeface="Wingdings" pitchFamily="2" charset="2"/>
              <a:buChar char="§"/>
            </a:pPr>
            <a:r>
              <a:rPr lang="en-IN" sz="1600" dirty="0"/>
              <a:t>To provide efficient service to the new customers</a:t>
            </a:r>
            <a:r>
              <a:rPr lang="en-IN" sz="1600" dirty="0" smtClean="0"/>
              <a:t>.</a:t>
            </a:r>
          </a:p>
          <a:p>
            <a:pPr lvl="0"/>
            <a:endParaRPr lang="en-US" sz="1600" dirty="0"/>
          </a:p>
          <a:p>
            <a:pPr marL="285750" lvl="0" indent="-285750">
              <a:buFont typeface="Wingdings" pitchFamily="2" charset="2"/>
              <a:buChar char="§"/>
            </a:pPr>
            <a:r>
              <a:rPr lang="en-IN" sz="1600" dirty="0"/>
              <a:t>To solve data redundancy</a:t>
            </a:r>
            <a:r>
              <a:rPr lang="en-IN" sz="1600" dirty="0" smtClean="0"/>
              <a:t>.</a:t>
            </a:r>
          </a:p>
          <a:p>
            <a:pPr lvl="0"/>
            <a:endParaRPr lang="en-US" sz="1600" dirty="0"/>
          </a:p>
          <a:p>
            <a:pPr marL="285750" lvl="0" indent="-285750">
              <a:buFont typeface="Wingdings" pitchFamily="2" charset="2"/>
              <a:buChar char="§"/>
            </a:pPr>
            <a:r>
              <a:rPr lang="en-IN" sz="1600" dirty="0"/>
              <a:t>To keep data security and reliability</a:t>
            </a:r>
            <a:r>
              <a:rPr lang="en-IN" sz="1600" dirty="0" smtClean="0"/>
              <a:t>.</a:t>
            </a:r>
          </a:p>
          <a:p>
            <a:pPr lvl="0"/>
            <a:endParaRPr lang="en-US" sz="1600" dirty="0"/>
          </a:p>
          <a:p>
            <a:pPr marL="285750" lvl="0" indent="-285750">
              <a:buFont typeface="Wingdings" pitchFamily="2" charset="2"/>
              <a:buChar char="§"/>
            </a:pPr>
            <a:r>
              <a:rPr lang="en-IN" sz="1600" dirty="0"/>
              <a:t>To need fast data insertion &amp; retrieval.</a:t>
            </a:r>
            <a:endParaRPr lang="en-US" sz="1600" dirty="0"/>
          </a:p>
        </p:txBody>
      </p:sp>
    </p:spTree>
    <p:extLst>
      <p:ext uri="{BB962C8B-B14F-4D97-AF65-F5344CB8AC3E}">
        <p14:creationId xmlns:p14="http://schemas.microsoft.com/office/powerpoint/2010/main" val="329578209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7</a:t>
            </a:r>
            <a:endParaRPr lang="en-US" sz="1200" dirty="0"/>
          </a:p>
        </p:txBody>
      </p:sp>
      <p:sp>
        <p:nvSpPr>
          <p:cNvPr id="3" name="TextBox 2"/>
          <p:cNvSpPr txBox="1"/>
          <p:nvPr/>
        </p:nvSpPr>
        <p:spPr>
          <a:xfrm>
            <a:off x="1292352" y="588782"/>
            <a:ext cx="5486400" cy="523220"/>
          </a:xfrm>
          <a:prstGeom prst="rect">
            <a:avLst/>
          </a:prstGeom>
          <a:noFill/>
        </p:spPr>
        <p:txBody>
          <a:bodyPr wrap="square" rtlCol="0">
            <a:spAutoFit/>
          </a:bodyPr>
          <a:lstStyle/>
          <a:p>
            <a:pPr algn="ctr"/>
            <a:r>
              <a:rPr lang="en-US" sz="2800" b="1" i="1" u="sng" dirty="0" smtClean="0">
                <a:effectLst>
                  <a:outerShdw blurRad="38100" dist="38100" dir="2700000" algn="tl">
                    <a:srgbClr val="000000">
                      <a:alpha val="43137"/>
                    </a:srgbClr>
                  </a:outerShdw>
                </a:effectLst>
                <a:latin typeface="+mj-lt"/>
              </a:rPr>
              <a:t>Requirements</a:t>
            </a:r>
            <a:endParaRPr lang="en-US" sz="2800" b="1" i="1" u="sng" dirty="0">
              <a:effectLst>
                <a:outerShdw blurRad="38100" dist="38100" dir="2700000" algn="tl">
                  <a:srgbClr val="000000">
                    <a:alpha val="43137"/>
                  </a:srgbClr>
                </a:outerShdw>
              </a:effectLst>
              <a:latin typeface="+mj-lt"/>
            </a:endParaRPr>
          </a:p>
        </p:txBody>
      </p:sp>
      <p:sp>
        <p:nvSpPr>
          <p:cNvPr id="4" name="TextBox 3"/>
          <p:cNvSpPr txBox="1"/>
          <p:nvPr/>
        </p:nvSpPr>
        <p:spPr>
          <a:xfrm>
            <a:off x="533400" y="1735991"/>
            <a:ext cx="7620000" cy="4031873"/>
          </a:xfrm>
          <a:prstGeom prst="rect">
            <a:avLst/>
          </a:prstGeom>
          <a:noFill/>
        </p:spPr>
        <p:txBody>
          <a:bodyPr wrap="square" numCol="2" rtlCol="0">
            <a:spAutoFit/>
          </a:bodyPr>
          <a:lstStyle/>
          <a:p>
            <a:r>
              <a:rPr lang="en-IN" sz="1600" b="1" u="sng" dirty="0" smtClean="0">
                <a:effectLst>
                  <a:outerShdw blurRad="38100" dist="38100" dir="2700000" algn="tl">
                    <a:srgbClr val="000000">
                      <a:alpha val="43137"/>
                    </a:srgbClr>
                  </a:outerShdw>
                </a:effectLst>
                <a:latin typeface="Arial Black" pitchFamily="34" charset="0"/>
              </a:rPr>
              <a:t>Minimum Hardware Requirements: </a:t>
            </a:r>
          </a:p>
          <a:p>
            <a:endParaRPr lang="en-US" sz="1600" b="1" u="sng" dirty="0" smtClean="0">
              <a:effectLst>
                <a:outerShdw blurRad="38100" dist="38100" dir="2700000" algn="tl">
                  <a:srgbClr val="000000">
                    <a:alpha val="43137"/>
                  </a:srgbClr>
                </a:outerShdw>
              </a:effectLst>
              <a:latin typeface="Arial Black" pitchFamily="34" charset="0"/>
            </a:endParaRPr>
          </a:p>
          <a:p>
            <a:pPr marL="342900" lvl="0" indent="-342900">
              <a:buAutoNum type="arabicPeriod"/>
            </a:pPr>
            <a:r>
              <a:rPr lang="en-IN" sz="1600" dirty="0" smtClean="0"/>
              <a:t>Computer </a:t>
            </a:r>
            <a:r>
              <a:rPr lang="en-IN" sz="1600" dirty="0"/>
              <a:t>architecture: Any PC architecture satisfying IBM‘s PC or  architecture. </a:t>
            </a:r>
            <a:endParaRPr lang="en-IN" sz="1600" dirty="0" smtClean="0"/>
          </a:p>
          <a:p>
            <a:pPr lvl="0"/>
            <a:endParaRPr lang="en-US" sz="1600" dirty="0"/>
          </a:p>
          <a:p>
            <a:pPr lvl="0"/>
            <a:r>
              <a:rPr lang="en-IN" sz="1600" dirty="0"/>
              <a:t>2. Processor Intel </a:t>
            </a:r>
            <a:r>
              <a:rPr lang="en-IN" sz="1600" dirty="0" smtClean="0"/>
              <a:t>Pentium</a:t>
            </a:r>
          </a:p>
          <a:p>
            <a:pPr lvl="0"/>
            <a:endParaRPr lang="en-US" sz="1600" dirty="0"/>
          </a:p>
          <a:p>
            <a:pPr lvl="0"/>
            <a:r>
              <a:rPr lang="en-IN" sz="1600" dirty="0"/>
              <a:t>3. Memory(RAM) : 512 MB </a:t>
            </a:r>
            <a:endParaRPr lang="en-US" sz="1600" dirty="0"/>
          </a:p>
          <a:p>
            <a:endParaRPr lang="en-IN" sz="1600" dirty="0" smtClean="0"/>
          </a:p>
          <a:p>
            <a:endParaRPr lang="en-IN" sz="1600" b="1" u="sng" dirty="0" smtClean="0">
              <a:effectLst>
                <a:outerShdw blurRad="38100" dist="38100" dir="2700000" algn="tl">
                  <a:srgbClr val="000000">
                    <a:alpha val="43137"/>
                  </a:srgbClr>
                </a:outerShdw>
              </a:effectLst>
              <a:latin typeface="Arial Black" pitchFamily="34" charset="0"/>
            </a:endParaRPr>
          </a:p>
          <a:p>
            <a:endParaRPr lang="en-IN" sz="1600" b="1" u="sng" dirty="0">
              <a:effectLst>
                <a:outerShdw blurRad="38100" dist="38100" dir="2700000" algn="tl">
                  <a:srgbClr val="000000">
                    <a:alpha val="43137"/>
                  </a:srgbClr>
                </a:outerShdw>
              </a:effectLst>
              <a:latin typeface="Arial Black" pitchFamily="34" charset="0"/>
            </a:endParaRPr>
          </a:p>
          <a:p>
            <a:endParaRPr lang="en-IN" sz="1600" b="1" u="sng" dirty="0" smtClean="0">
              <a:effectLst>
                <a:outerShdw blurRad="38100" dist="38100" dir="2700000" algn="tl">
                  <a:srgbClr val="000000">
                    <a:alpha val="43137"/>
                  </a:srgbClr>
                </a:outerShdw>
              </a:effectLst>
              <a:latin typeface="Arial Black" pitchFamily="34" charset="0"/>
            </a:endParaRPr>
          </a:p>
          <a:p>
            <a:endParaRPr lang="en-IN" sz="1600" b="1" u="sng" dirty="0" smtClean="0">
              <a:effectLst>
                <a:outerShdw blurRad="38100" dist="38100" dir="2700000" algn="tl">
                  <a:srgbClr val="000000">
                    <a:alpha val="43137"/>
                  </a:srgbClr>
                </a:outerShdw>
              </a:effectLst>
              <a:latin typeface="Arial Black" pitchFamily="34" charset="0"/>
            </a:endParaRPr>
          </a:p>
          <a:p>
            <a:endParaRPr lang="en-IN" sz="1600" b="1" u="sng" dirty="0" smtClean="0">
              <a:effectLst>
                <a:outerShdw blurRad="38100" dist="38100" dir="2700000" algn="tl">
                  <a:srgbClr val="000000">
                    <a:alpha val="43137"/>
                  </a:srgbClr>
                </a:outerShdw>
              </a:effectLst>
              <a:latin typeface="Arial Black" pitchFamily="34" charset="0"/>
            </a:endParaRPr>
          </a:p>
          <a:p>
            <a:r>
              <a:rPr lang="en-IN" sz="1600" b="1" u="sng" dirty="0" smtClean="0">
                <a:effectLst>
                  <a:outerShdw blurRad="38100" dist="38100" dir="2700000" algn="tl">
                    <a:srgbClr val="000000">
                      <a:alpha val="43137"/>
                    </a:srgbClr>
                  </a:outerShdw>
                </a:effectLst>
                <a:latin typeface="Arial Black" pitchFamily="34" charset="0"/>
              </a:rPr>
              <a:t>Minimum </a:t>
            </a:r>
            <a:r>
              <a:rPr lang="en-IN" sz="1600" b="1" u="sng" dirty="0">
                <a:effectLst>
                  <a:outerShdw blurRad="38100" dist="38100" dir="2700000" algn="tl">
                    <a:srgbClr val="000000">
                      <a:alpha val="43137"/>
                    </a:srgbClr>
                  </a:outerShdw>
                </a:effectLst>
                <a:latin typeface="Arial Black" pitchFamily="34" charset="0"/>
              </a:rPr>
              <a:t>software requirements</a:t>
            </a:r>
            <a:r>
              <a:rPr lang="en-IN" sz="1600" b="1" u="sng" dirty="0" smtClean="0">
                <a:effectLst>
                  <a:outerShdw blurRad="38100" dist="38100" dir="2700000" algn="tl">
                    <a:srgbClr val="000000">
                      <a:alpha val="43137"/>
                    </a:srgbClr>
                  </a:outerShdw>
                </a:effectLst>
                <a:latin typeface="Arial Black" pitchFamily="34" charset="0"/>
              </a:rPr>
              <a:t>:</a:t>
            </a:r>
          </a:p>
          <a:p>
            <a:r>
              <a:rPr lang="en-IN" sz="1600" b="1" u="sng" dirty="0" smtClean="0">
                <a:effectLst>
                  <a:outerShdw blurRad="38100" dist="38100" dir="2700000" algn="tl">
                    <a:srgbClr val="000000">
                      <a:alpha val="43137"/>
                    </a:srgbClr>
                  </a:outerShdw>
                </a:effectLst>
                <a:latin typeface="Arial Black" pitchFamily="34" charset="0"/>
              </a:rPr>
              <a:t> </a:t>
            </a:r>
            <a:endParaRPr lang="en-US" sz="1600" b="1" u="sng" dirty="0">
              <a:effectLst>
                <a:outerShdw blurRad="38100" dist="38100" dir="2700000" algn="tl">
                  <a:srgbClr val="000000">
                    <a:alpha val="43137"/>
                  </a:srgbClr>
                </a:outerShdw>
              </a:effectLst>
              <a:latin typeface="Arial Black" pitchFamily="34" charset="0"/>
            </a:endParaRPr>
          </a:p>
          <a:p>
            <a:pPr marL="342900" lvl="0" indent="-342900">
              <a:buAutoNum type="arabicPeriod"/>
            </a:pPr>
            <a:r>
              <a:rPr lang="en-IN" sz="1600" dirty="0" smtClean="0"/>
              <a:t>OS </a:t>
            </a:r>
            <a:r>
              <a:rPr lang="en-IN" sz="1600" dirty="0"/>
              <a:t>architecture: Microsoft Windows x64 architecture</a:t>
            </a:r>
            <a:r>
              <a:rPr lang="en-IN" sz="1600" dirty="0" smtClean="0"/>
              <a:t>.</a:t>
            </a:r>
          </a:p>
          <a:p>
            <a:pPr lvl="0"/>
            <a:r>
              <a:rPr lang="en-IN" sz="1600" dirty="0" smtClean="0"/>
              <a:t> </a:t>
            </a:r>
            <a:endParaRPr lang="en-US" sz="1600" dirty="0"/>
          </a:p>
          <a:p>
            <a:pPr lvl="0"/>
            <a:r>
              <a:rPr lang="en-IN" sz="1600" dirty="0"/>
              <a:t>2. OS: Windows  </a:t>
            </a:r>
            <a:r>
              <a:rPr lang="en-IN" sz="1600" dirty="0" smtClean="0"/>
              <a:t>XP,7,8,10,11</a:t>
            </a:r>
          </a:p>
          <a:p>
            <a:pPr lvl="0"/>
            <a:endParaRPr lang="en-US" sz="1600" dirty="0"/>
          </a:p>
          <a:p>
            <a:r>
              <a:rPr lang="en-IN" sz="1600" dirty="0"/>
              <a:t>3. </a:t>
            </a:r>
            <a:r>
              <a:rPr lang="en-IN" sz="1600" dirty="0" smtClean="0"/>
              <a:t>Frontend: </a:t>
            </a:r>
            <a:r>
              <a:rPr lang="en-IN" sz="1600" dirty="0"/>
              <a:t>Java Script, HTML, CSS</a:t>
            </a:r>
            <a:endParaRPr lang="en-US" sz="1600" dirty="0"/>
          </a:p>
          <a:p>
            <a:pPr lvl="0"/>
            <a:endParaRPr lang="en-US" sz="1600" dirty="0"/>
          </a:p>
          <a:p>
            <a:pPr lvl="0"/>
            <a:r>
              <a:rPr lang="en-IN" sz="1600" dirty="0"/>
              <a:t>4. Server : WAMP </a:t>
            </a:r>
            <a:r>
              <a:rPr lang="en-IN" sz="1600" dirty="0" smtClean="0"/>
              <a:t>Server</a:t>
            </a:r>
          </a:p>
          <a:p>
            <a:pPr lvl="0"/>
            <a:endParaRPr lang="en-US" sz="1600" dirty="0"/>
          </a:p>
          <a:p>
            <a:pPr lvl="0"/>
            <a:r>
              <a:rPr lang="en-IN" sz="1600" dirty="0"/>
              <a:t>5</a:t>
            </a:r>
            <a:r>
              <a:rPr lang="en-IN" sz="1600" dirty="0" smtClean="0"/>
              <a:t>. Backend </a:t>
            </a:r>
            <a:r>
              <a:rPr lang="en-IN" sz="1600" dirty="0"/>
              <a:t>: </a:t>
            </a:r>
            <a:r>
              <a:rPr lang="en-IN" sz="1600" dirty="0" smtClean="0"/>
              <a:t>PHP, MySQL</a:t>
            </a:r>
          </a:p>
          <a:p>
            <a:pPr lvl="0"/>
            <a:endParaRPr lang="en-IN" sz="1600" dirty="0" smtClean="0"/>
          </a:p>
          <a:p>
            <a:pPr lvl="0"/>
            <a:r>
              <a:rPr lang="en-IN" sz="1600" dirty="0" smtClean="0"/>
              <a:t>6. Database: MySQL</a:t>
            </a:r>
            <a:endParaRPr lang="en-US" sz="1600" dirty="0"/>
          </a:p>
          <a:p>
            <a:endParaRPr lang="en-US" sz="1600" dirty="0"/>
          </a:p>
          <a:p>
            <a:endParaRPr lang="en-US" sz="1600" dirty="0"/>
          </a:p>
        </p:txBody>
      </p:sp>
    </p:spTree>
    <p:extLst>
      <p:ext uri="{BB962C8B-B14F-4D97-AF65-F5344CB8AC3E}">
        <p14:creationId xmlns:p14="http://schemas.microsoft.com/office/powerpoint/2010/main" val="3930250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8</a:t>
            </a:r>
            <a:endParaRPr lang="en-US" sz="1200" dirty="0"/>
          </a:p>
        </p:txBody>
      </p:sp>
      <p:sp>
        <p:nvSpPr>
          <p:cNvPr id="3" name="Rectangle 2"/>
          <p:cNvSpPr/>
          <p:nvPr/>
        </p:nvSpPr>
        <p:spPr>
          <a:xfrm>
            <a:off x="3219319" y="514290"/>
            <a:ext cx="2114681" cy="400110"/>
          </a:xfrm>
          <a:prstGeom prst="rect">
            <a:avLst/>
          </a:prstGeom>
        </p:spPr>
        <p:txBody>
          <a:bodyPr wrap="none">
            <a:spAutoFit/>
          </a:bodyPr>
          <a:lstStyle/>
          <a:p>
            <a:pPr algn="ctr"/>
            <a:r>
              <a:rPr lang="en-US" sz="2000" b="1" i="1" u="sng" dirty="0" smtClean="0">
                <a:effectLst>
                  <a:outerShdw blurRad="38100" dist="38100" dir="2700000" algn="tl">
                    <a:srgbClr val="000000">
                      <a:alpha val="43137"/>
                    </a:srgbClr>
                  </a:outerShdw>
                </a:effectLst>
              </a:rPr>
              <a:t>Use Case Diagram</a:t>
            </a:r>
            <a:endParaRPr lang="en-US" sz="2000" b="1" i="1" u="sng" dirty="0">
              <a:effectLst>
                <a:outerShdw blurRad="38100" dist="38100" dir="2700000" algn="tl">
                  <a:srgbClr val="000000">
                    <a:alpha val="43137"/>
                  </a:srgbClr>
                </a:outerShdw>
              </a:effectLst>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143000" y="1219200"/>
            <a:ext cx="6705600" cy="4876800"/>
          </a:xfrm>
          <a:prstGeom prst="rect">
            <a:avLst/>
          </a:prstGeom>
        </p:spPr>
      </p:pic>
    </p:spTree>
    <p:extLst>
      <p:ext uri="{BB962C8B-B14F-4D97-AF65-F5344CB8AC3E}">
        <p14:creationId xmlns:p14="http://schemas.microsoft.com/office/powerpoint/2010/main" val="42195002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669" y="6248400"/>
            <a:ext cx="7804731" cy="276999"/>
          </a:xfrm>
          <a:prstGeom prst="rect">
            <a:avLst/>
          </a:prstGeom>
          <a:noFill/>
        </p:spPr>
        <p:txBody>
          <a:bodyPr wrap="square" rtlCol="0">
            <a:spAutoFit/>
          </a:bodyPr>
          <a:lstStyle/>
          <a:p>
            <a:r>
              <a:rPr lang="en-US" sz="1200" dirty="0" smtClean="0"/>
              <a:t>Web Technology							9</a:t>
            </a:r>
            <a:endParaRPr lang="en-US" sz="1200" dirty="0"/>
          </a:p>
        </p:txBody>
      </p:sp>
      <p:sp>
        <p:nvSpPr>
          <p:cNvPr id="2" name="Rectangle 1"/>
          <p:cNvSpPr/>
          <p:nvPr/>
        </p:nvSpPr>
        <p:spPr>
          <a:xfrm>
            <a:off x="2971800" y="533400"/>
            <a:ext cx="1905000" cy="400110"/>
          </a:xfrm>
          <a:prstGeom prst="rect">
            <a:avLst/>
          </a:prstGeom>
        </p:spPr>
        <p:txBody>
          <a:bodyPr wrap="square">
            <a:spAutoFit/>
          </a:bodyPr>
          <a:lstStyle/>
          <a:p>
            <a:pPr algn="ctr"/>
            <a:r>
              <a:rPr lang="en-US" sz="2000" b="1" i="1" u="sng" dirty="0" smtClean="0">
                <a:effectLst>
                  <a:outerShdw blurRad="38100" dist="38100" dir="2700000" algn="tl">
                    <a:srgbClr val="000000">
                      <a:alpha val="43137"/>
                    </a:srgbClr>
                  </a:outerShdw>
                </a:effectLst>
              </a:rPr>
              <a:t>Diagram</a:t>
            </a:r>
            <a:endParaRPr lang="en-US" sz="2000" b="1" i="1" u="sng" dirty="0">
              <a:effectLst>
                <a:outerShdw blurRad="38100" dist="38100" dir="2700000" algn="tl">
                  <a:srgbClr val="000000">
                    <a:alpha val="43137"/>
                  </a:srgbClr>
                </a:outerShdw>
              </a:effectLst>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 y="1219200"/>
            <a:ext cx="6828155" cy="4343400"/>
          </a:xfrm>
          <a:prstGeom prst="rect">
            <a:avLst/>
          </a:prstGeom>
        </p:spPr>
      </p:pic>
    </p:spTree>
    <p:extLst>
      <p:ext uri="{BB962C8B-B14F-4D97-AF65-F5344CB8AC3E}">
        <p14:creationId xmlns:p14="http://schemas.microsoft.com/office/powerpoint/2010/main" val="14527408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1_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688</Words>
  <Application>Microsoft Office PowerPoint</Application>
  <PresentationFormat>On-screen Show (4:3)</PresentationFormat>
  <Paragraphs>114</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Adjacency</vt:lpstr>
      <vt:lpstr>1_Adjacency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dc:creator>
  <cp:lastModifiedBy>Divya</cp:lastModifiedBy>
  <cp:revision>5</cp:revision>
  <dcterms:created xsi:type="dcterms:W3CDTF">2022-03-01T16:27:13Z</dcterms:created>
  <dcterms:modified xsi:type="dcterms:W3CDTF">2022-03-03T08:11:12Z</dcterms:modified>
</cp:coreProperties>
</file>