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Libre Franklin"/>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LibreFranklin-bold.fntdata"/><Relationship Id="rId12" Type="http://schemas.openxmlformats.org/officeDocument/2006/relationships/font" Target="fonts/LibreFranklin-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ibreFranklin-boldItalic.fntdata"/><Relationship Id="rId14" Type="http://schemas.openxmlformats.org/officeDocument/2006/relationships/font" Target="fonts/LibreFranklin-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2c71a3d84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262c71a3d84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2c71a3d84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262c71a3d84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2c71a3d84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2c71a3d84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262c71a3d84_0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150000"/>
              </a:lnSpc>
              <a:spcBef>
                <a:spcPts val="0"/>
              </a:spcBef>
              <a:spcAft>
                <a:spcPts val="0"/>
              </a:spcAft>
              <a:buClr>
                <a:schemeClr val="dk2"/>
              </a:buClr>
              <a:buSzPts val="4800"/>
              <a:buFont typeface="Arial Rounded"/>
              <a:buNone/>
              <a:defRPr b="1" sz="4800" cap="none">
                <a:solidFill>
                  <a:schemeClr val="dk2"/>
                </a:solidFill>
                <a:latin typeface="Arial Rounded"/>
                <a:ea typeface="Arial Rounded"/>
                <a:cs typeface="Arial Rounded"/>
                <a:sym typeface="Arial Round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000"/>
              <a:buNone/>
              <a:defRPr sz="2000">
                <a:latin typeface="Arial"/>
                <a:ea typeface="Arial"/>
                <a:cs typeface="Arial"/>
                <a:sym typeface="Arial"/>
              </a:defRPr>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8" name="Google Shape;18;p2"/>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grpSp>
        <p:nvGrpSpPr>
          <p:cNvPr id="21" name="Google Shape;21;p2"/>
          <p:cNvGrpSpPr/>
          <p:nvPr/>
        </p:nvGrpSpPr>
        <p:grpSpPr>
          <a:xfrm>
            <a:off x="752858" y="744469"/>
            <a:ext cx="10674117" cy="5349671"/>
            <a:chOff x="752858" y="744469"/>
            <a:chExt cx="10674117" cy="5349671"/>
          </a:xfrm>
        </p:grpSpPr>
        <p:sp>
          <p:nvSpPr>
            <p:cNvPr id="22" name="Google Shape;22;p2"/>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3" name="Google Shape;23;p2"/>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11"/>
          <p:cNvSpPr txBox="1"/>
          <p:nvPr>
            <p:ph type="title"/>
          </p:nvPr>
        </p:nvSpPr>
        <p:spPr>
          <a:xfrm>
            <a:off x="959371" y="670810"/>
            <a:ext cx="10298243"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1"/>
          <p:cNvSpPr txBox="1"/>
          <p:nvPr>
            <p:ph idx="1" type="body"/>
          </p:nvPr>
        </p:nvSpPr>
        <p:spPr>
          <a:xfrm rot="5400000">
            <a:off x="4386263" y="-719137"/>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3" name="Google Shape;83;p11"/>
          <p:cNvSpPr txBox="1"/>
          <p:nvPr>
            <p:ph idx="10" type="dt"/>
          </p:nvPr>
        </p:nvSpPr>
        <p:spPr>
          <a:xfrm>
            <a:off x="959371" y="6446011"/>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2" type="sldNum"/>
          </p:nvPr>
        </p:nvSpPr>
        <p:spPr>
          <a:xfrm>
            <a:off x="9661322" y="6461002"/>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12"/>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2"/>
          <p:cNvSpPr txBox="1"/>
          <p:nvPr>
            <p:ph idx="1" type="body"/>
          </p:nvPr>
        </p:nvSpPr>
        <p:spPr>
          <a:xfrm rot="5400000">
            <a:off x="2839799"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9" name="Google Shape;89;p12"/>
          <p:cNvSpPr txBox="1"/>
          <p:nvPr>
            <p:ph idx="10" type="dt"/>
          </p:nvPr>
        </p:nvSpPr>
        <p:spPr>
          <a:xfrm>
            <a:off x="959371" y="6446011"/>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9661322" y="6461002"/>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959371" y="670810"/>
            <a:ext cx="1055485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 type="body"/>
          </p:nvPr>
        </p:nvSpPr>
        <p:spPr>
          <a:xfrm>
            <a:off x="959371" y="2271010"/>
            <a:ext cx="10554850" cy="3964898"/>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55600" lvl="1" marL="914400" algn="l">
              <a:lnSpc>
                <a:spcPct val="94000"/>
              </a:lnSpc>
              <a:spcBef>
                <a:spcPts val="500"/>
              </a:spcBef>
              <a:spcAft>
                <a:spcPts val="0"/>
              </a:spcAft>
              <a:buClr>
                <a:schemeClr val="dk2"/>
              </a:buClr>
              <a:buSzPts val="2000"/>
              <a:buChar char="–"/>
              <a:defRPr i="0"/>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i="0"/>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7" name="Google Shape;27;p3"/>
          <p:cNvSpPr txBox="1"/>
          <p:nvPr>
            <p:ph idx="10" type="dt"/>
          </p:nvPr>
        </p:nvSpPr>
        <p:spPr>
          <a:xfrm>
            <a:off x="959371" y="6446011"/>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9917929" y="6434024"/>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30" name="Shape 30"/>
        <p:cNvGrpSpPr/>
        <p:nvPr/>
      </p:nvGrpSpPr>
      <p:grpSpPr>
        <a:xfrm>
          <a:off x="0" y="0"/>
          <a:ext cx="0" cy="0"/>
          <a:chOff x="0" y="0"/>
          <a:chExt cx="0" cy="0"/>
        </a:xfrm>
      </p:grpSpPr>
      <p:sp>
        <p:nvSpPr>
          <p:cNvPr id="31" name="Google Shape;31;p4"/>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Arial Rounded"/>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3" name="Google Shape;33;p4"/>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lt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lt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lt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lt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lt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lt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lt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4"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5"/>
          <p:cNvSpPr txBox="1"/>
          <p:nvPr>
            <p:ph type="title"/>
          </p:nvPr>
        </p:nvSpPr>
        <p:spPr>
          <a:xfrm>
            <a:off x="959371" y="670810"/>
            <a:ext cx="10298243"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Arial Rounded"/>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81000" lvl="0" marL="457200" algn="l">
              <a:lnSpc>
                <a:spcPct val="94000"/>
              </a:lnSpc>
              <a:spcBef>
                <a:spcPts val="1000"/>
              </a:spcBef>
              <a:spcAft>
                <a:spcPts val="0"/>
              </a:spcAft>
              <a:buClr>
                <a:schemeClr val="dk2"/>
              </a:buClr>
              <a:buSzPts val="24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0" name="Google Shape;40;p5"/>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81000" lvl="0" marL="457200" algn="l">
              <a:lnSpc>
                <a:spcPct val="94000"/>
              </a:lnSpc>
              <a:spcBef>
                <a:spcPts val="1000"/>
              </a:spcBef>
              <a:spcAft>
                <a:spcPts val="0"/>
              </a:spcAft>
              <a:buClr>
                <a:schemeClr val="dk2"/>
              </a:buClr>
              <a:buSzPts val="24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1" name="Google Shape;41;p5"/>
          <p:cNvSpPr txBox="1"/>
          <p:nvPr>
            <p:ph idx="10" type="dt"/>
          </p:nvPr>
        </p:nvSpPr>
        <p:spPr>
          <a:xfrm>
            <a:off x="959371" y="6446011"/>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9661322" y="6461002"/>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Arial Rounded"/>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7" name="Google Shape;47;p6"/>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81000" lvl="0" marL="457200" algn="l">
              <a:lnSpc>
                <a:spcPct val="94000"/>
              </a:lnSpc>
              <a:spcBef>
                <a:spcPts val="1000"/>
              </a:spcBef>
              <a:spcAft>
                <a:spcPts val="0"/>
              </a:spcAft>
              <a:buClr>
                <a:schemeClr val="dk2"/>
              </a:buClr>
              <a:buSzPts val="24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8" name="Google Shape;48;p6"/>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9" name="Google Shape;49;p6"/>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81000" lvl="0" marL="457200" algn="l">
              <a:lnSpc>
                <a:spcPct val="94000"/>
              </a:lnSpc>
              <a:spcBef>
                <a:spcPts val="1000"/>
              </a:spcBef>
              <a:spcAft>
                <a:spcPts val="0"/>
              </a:spcAft>
              <a:buClr>
                <a:schemeClr val="dk2"/>
              </a:buClr>
              <a:buSzPts val="24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0" name="Google Shape;50;p6"/>
          <p:cNvSpPr txBox="1"/>
          <p:nvPr>
            <p:ph idx="10" type="dt"/>
          </p:nvPr>
        </p:nvSpPr>
        <p:spPr>
          <a:xfrm>
            <a:off x="959371" y="6446011"/>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9661322" y="6461002"/>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7"/>
          <p:cNvSpPr txBox="1"/>
          <p:nvPr>
            <p:ph type="title"/>
          </p:nvPr>
        </p:nvSpPr>
        <p:spPr>
          <a:xfrm>
            <a:off x="959371" y="670810"/>
            <a:ext cx="10298243"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7"/>
          <p:cNvSpPr txBox="1"/>
          <p:nvPr>
            <p:ph idx="10" type="dt"/>
          </p:nvPr>
        </p:nvSpPr>
        <p:spPr>
          <a:xfrm>
            <a:off x="959371" y="6446011"/>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9661322" y="6461002"/>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8"/>
          <p:cNvSpPr txBox="1"/>
          <p:nvPr>
            <p:ph idx="10" type="dt"/>
          </p:nvPr>
        </p:nvSpPr>
        <p:spPr>
          <a:xfrm>
            <a:off x="959371" y="6446011"/>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2" type="sldNum"/>
          </p:nvPr>
        </p:nvSpPr>
        <p:spPr>
          <a:xfrm>
            <a:off x="9661322" y="6461002"/>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2" name="Shape 62"/>
        <p:cNvGrpSpPr/>
        <p:nvPr/>
      </p:nvGrpSpPr>
      <p:grpSpPr>
        <a:xfrm>
          <a:off x="0" y="0"/>
          <a:ext cx="0" cy="0"/>
          <a:chOff x="0" y="0"/>
          <a:chExt cx="0" cy="0"/>
        </a:xfrm>
      </p:grpSpPr>
      <p:sp>
        <p:nvSpPr>
          <p:cNvPr id="63" name="Google Shape;63;p9"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9"/>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Arial Rounded"/>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9"/>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6" name="Google Shape;66;p9"/>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7" name="Google Shape;67;p9"/>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p9"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1" name="Shape 71"/>
        <p:cNvGrpSpPr/>
        <p:nvPr/>
      </p:nvGrpSpPr>
      <p:grpSpPr>
        <a:xfrm>
          <a:off x="0" y="0"/>
          <a:ext cx="0" cy="0"/>
          <a:chOff x="0" y="0"/>
          <a:chExt cx="0" cy="0"/>
        </a:xfrm>
      </p:grpSpPr>
      <p:sp>
        <p:nvSpPr>
          <p:cNvPr id="72" name="Google Shape;72;p10"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0"/>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Arial Rounded"/>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0"/>
          <p:cNvSpPr/>
          <p:nvPr>
            <p:ph idx="2" type="pic"/>
          </p:nvPr>
        </p:nvSpPr>
        <p:spPr>
          <a:xfrm>
            <a:off x="5532120" y="0"/>
            <a:ext cx="6659880" cy="6857999"/>
          </a:xfrm>
          <a:prstGeom prst="rect">
            <a:avLst/>
          </a:prstGeom>
          <a:noFill/>
          <a:ln>
            <a:noFill/>
          </a:ln>
        </p:spPr>
      </p:sp>
      <p:sp>
        <p:nvSpPr>
          <p:cNvPr id="75" name="Google Shape;75;p10"/>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6" name="Google Shape;76;p10"/>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10"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959371" y="670810"/>
            <a:ext cx="10298243"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Arial Rounded"/>
              <a:buNone/>
              <a:defRPr b="1" i="0" sz="4400" u="none" cap="none" strike="noStrike">
                <a:solidFill>
                  <a:schemeClr val="dk2"/>
                </a:solidFill>
                <a:latin typeface="Arial Rounded"/>
                <a:ea typeface="Arial Rounded"/>
                <a:cs typeface="Arial Rounded"/>
                <a:sym typeface="Arial Rounde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959371" y="2271010"/>
            <a:ext cx="10298243" cy="3964898"/>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4000"/>
              </a:lnSpc>
              <a:spcBef>
                <a:spcPts val="1000"/>
              </a:spcBef>
              <a:spcAft>
                <a:spcPts val="0"/>
              </a:spcAft>
              <a:buClr>
                <a:schemeClr val="dk2"/>
              </a:buClr>
              <a:buSzPts val="2400"/>
              <a:buFont typeface="Libre Franklin"/>
              <a:buChar char="■"/>
              <a:defRPr b="0" i="0" sz="2400" u="none" cap="none" strike="noStrike">
                <a:solidFill>
                  <a:schemeClr val="dk2"/>
                </a:solidFill>
                <a:latin typeface="Arial"/>
                <a:ea typeface="Arial"/>
                <a:cs typeface="Arial"/>
                <a:sym typeface="Arial"/>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Arial"/>
                <a:ea typeface="Arial"/>
                <a:cs typeface="Arial"/>
                <a:sym typeface="Arial"/>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Arial"/>
                <a:ea typeface="Arial"/>
                <a:cs typeface="Arial"/>
                <a:sym typeface="Arial"/>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Arial"/>
                <a:ea typeface="Arial"/>
                <a:cs typeface="Arial"/>
                <a:sym typeface="Arial"/>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Arial"/>
                <a:ea typeface="Arial"/>
                <a:cs typeface="Arial"/>
                <a:sym typeface="Arial"/>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959371" y="6446011"/>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1"/>
          <p:cNvSpPr txBox="1"/>
          <p:nvPr>
            <p:ph idx="12" type="sldNum"/>
          </p:nvPr>
        </p:nvSpPr>
        <p:spPr>
          <a:xfrm>
            <a:off x="9661322" y="6461002"/>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verizon.com/business/resources/articles/s/the-history-of-phishing/" TargetMode="External"/><Relationship Id="rId4" Type="http://schemas.openxmlformats.org/officeDocument/2006/relationships/hyperlink" Target="https://resources.infosecinstitute.com/topics/phishing/technical-details-reasons-attack/" TargetMode="External"/><Relationship Id="rId10" Type="http://schemas.openxmlformats.org/officeDocument/2006/relationships/hyperlink" Target="https://www.forcepoint.com/cyber-edu/phishing-attack" TargetMode="External"/><Relationship Id="rId9" Type="http://schemas.openxmlformats.org/officeDocument/2006/relationships/hyperlink" Target="https://www.lepide.com/blog/10-ways-to-prevent-phishing-attacks/" TargetMode="External"/><Relationship Id="rId5" Type="http://schemas.openxmlformats.org/officeDocument/2006/relationships/hyperlink" Target="https://www.imperva.com/learn/application-security/phishing-attack-scam/" TargetMode="External"/><Relationship Id="rId6" Type="http://schemas.openxmlformats.org/officeDocument/2006/relationships/hyperlink" Target="https://www.phriendlyphishing.com/blog/the-impacts-of-a-phishing-attack" TargetMode="External"/><Relationship Id="rId7" Type="http://schemas.openxmlformats.org/officeDocument/2006/relationships/hyperlink" Target="https://www.sdtek.net/8-harmful-effects-of-phishing-on-businesses" TargetMode="External"/><Relationship Id="rId8" Type="http://schemas.openxmlformats.org/officeDocument/2006/relationships/hyperlink" Target="https://perception-point.io/guides/phishing/how-to-prevent-phishing-attack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571348" y="1788454"/>
            <a:ext cx="9099611" cy="1620062"/>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0"/>
              </a:spcBef>
              <a:spcAft>
                <a:spcPts val="0"/>
              </a:spcAft>
              <a:buClr>
                <a:schemeClr val="dk2"/>
              </a:buClr>
              <a:buSzPts val="4800"/>
              <a:buFont typeface="Arial Rounded"/>
              <a:buNone/>
            </a:pPr>
            <a:r>
              <a:rPr lang="en-US"/>
              <a:t>Phishing (Mini-Project 5)</a:t>
            </a:r>
            <a:endParaRPr b="1" sz="4800">
              <a:latin typeface="Arial Rounded"/>
              <a:ea typeface="Arial Rounded"/>
              <a:cs typeface="Arial Rounded"/>
              <a:sym typeface="Arial Rounded"/>
            </a:endParaRPr>
          </a:p>
        </p:txBody>
      </p:sp>
      <p:sp>
        <p:nvSpPr>
          <p:cNvPr id="97" name="Google Shape;97;p13"/>
          <p:cNvSpPr txBox="1"/>
          <p:nvPr>
            <p:ph idx="1" type="subTitle"/>
          </p:nvPr>
        </p:nvSpPr>
        <p:spPr>
          <a:xfrm>
            <a:off x="2679906" y="3956279"/>
            <a:ext cx="6831673" cy="1620062"/>
          </a:xfrm>
          <a:prstGeom prst="rect">
            <a:avLst/>
          </a:prstGeom>
          <a:noFill/>
          <a:ln>
            <a:noFill/>
          </a:ln>
        </p:spPr>
        <p:txBody>
          <a:bodyPr anchorCtr="0" anchor="t" bIns="45700" lIns="91425" spcFirstLastPara="1" rIns="91425" wrap="square" tIns="45700">
            <a:normAutofit/>
          </a:bodyPr>
          <a:lstStyle/>
          <a:p>
            <a:pPr indent="0" lvl="0" marL="0" rtl="0" algn="ctr">
              <a:lnSpc>
                <a:spcPct val="112000"/>
              </a:lnSpc>
              <a:spcBef>
                <a:spcPts val="0"/>
              </a:spcBef>
              <a:spcAft>
                <a:spcPts val="0"/>
              </a:spcAft>
              <a:buClr>
                <a:schemeClr val="dk2"/>
              </a:buClr>
              <a:buSzPts val="2800"/>
              <a:buNone/>
            </a:pPr>
            <a:r>
              <a:t/>
            </a:r>
            <a:endParaRPr b="1" sz="2800">
              <a:latin typeface="Arial Rounded"/>
              <a:ea typeface="Arial Rounded"/>
              <a:cs typeface="Arial Rounded"/>
              <a:sym typeface="Arial Rounded"/>
            </a:endParaRPr>
          </a:p>
          <a:p>
            <a:pPr indent="0" lvl="0" marL="0" rtl="0" algn="ctr">
              <a:lnSpc>
                <a:spcPct val="112000"/>
              </a:lnSpc>
              <a:spcBef>
                <a:spcPts val="0"/>
              </a:spcBef>
              <a:spcAft>
                <a:spcPts val="0"/>
              </a:spcAft>
              <a:buClr>
                <a:schemeClr val="dk2"/>
              </a:buClr>
              <a:buSzPts val="2000"/>
              <a:buNone/>
            </a:pPr>
            <a:r>
              <a:rPr lang="en-US"/>
              <a:t>Author- Chetan Hiremath</a:t>
            </a:r>
            <a:endParaRPr/>
          </a:p>
          <a:p>
            <a:pPr indent="0" lvl="0" marL="0" rtl="0" algn="ctr">
              <a:lnSpc>
                <a:spcPct val="112000"/>
              </a:lnSpc>
              <a:spcBef>
                <a:spcPts val="0"/>
              </a:spcBef>
              <a:spcAft>
                <a:spcPts val="0"/>
              </a:spcAft>
              <a:buClr>
                <a:schemeClr val="dk2"/>
              </a:buClr>
              <a:buSzPts val="2000"/>
              <a:buNone/>
            </a:pPr>
            <a:r>
              <a:rPr lang="en-US"/>
              <a:t>Contact- chiremath@ku.edu</a:t>
            </a:r>
            <a:endParaRPr/>
          </a:p>
        </p:txBody>
      </p:sp>
      <p:sp>
        <p:nvSpPr>
          <p:cNvPr id="98" name="Google Shape;98;p13"/>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959371" y="670810"/>
            <a:ext cx="1055485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Arial Rounded"/>
              <a:buNone/>
            </a:pPr>
            <a:r>
              <a:rPr lang="en-US"/>
              <a:t>Introduction</a:t>
            </a:r>
            <a:endParaRPr/>
          </a:p>
        </p:txBody>
      </p:sp>
      <p:sp>
        <p:nvSpPr>
          <p:cNvPr id="104" name="Google Shape;104;p14"/>
          <p:cNvSpPr txBox="1"/>
          <p:nvPr>
            <p:ph idx="1" type="body"/>
          </p:nvPr>
        </p:nvSpPr>
        <p:spPr>
          <a:xfrm>
            <a:off x="959371" y="2271010"/>
            <a:ext cx="10554850" cy="3964898"/>
          </a:xfrm>
          <a:prstGeom prst="rect">
            <a:avLst/>
          </a:prstGeom>
          <a:noFill/>
          <a:ln>
            <a:noFill/>
          </a:ln>
        </p:spPr>
        <p:txBody>
          <a:bodyPr anchorCtr="0" anchor="t" bIns="45700" lIns="91425" spcFirstLastPara="1" rIns="91425" wrap="square" tIns="45700">
            <a:normAutofit lnSpcReduction="10000"/>
          </a:bodyPr>
          <a:lstStyle/>
          <a:p>
            <a:pPr indent="-384048" lvl="0" marL="384048" rtl="0" algn="l">
              <a:lnSpc>
                <a:spcPct val="94000"/>
              </a:lnSpc>
              <a:spcBef>
                <a:spcPts val="0"/>
              </a:spcBef>
              <a:spcAft>
                <a:spcPts val="0"/>
              </a:spcAft>
              <a:buClr>
                <a:schemeClr val="dk2"/>
              </a:buClr>
              <a:buSzPts val="2400"/>
              <a:buChar char="■"/>
            </a:pPr>
            <a:r>
              <a:rPr lang="en-US"/>
              <a:t>The security breach that will be discussed in this mini-project is P</a:t>
            </a:r>
            <a:r>
              <a:rPr lang="en-US"/>
              <a:t>hishing. Phishing is an act of fraudulently obtaining private information by disguising as a legal company and acquiring personal data from people.</a:t>
            </a:r>
            <a:endParaRPr/>
          </a:p>
          <a:p>
            <a:pPr indent="-384048" lvl="0" marL="384048" rtl="0" algn="l">
              <a:lnSpc>
                <a:spcPct val="94000"/>
              </a:lnSpc>
              <a:spcBef>
                <a:spcPts val="1200"/>
              </a:spcBef>
              <a:spcAft>
                <a:spcPts val="0"/>
              </a:spcAft>
              <a:buClr>
                <a:schemeClr val="dk2"/>
              </a:buClr>
              <a:buSzPts val="2400"/>
              <a:buChar char="■"/>
            </a:pPr>
            <a:r>
              <a:rPr lang="en-US"/>
              <a:t>Phishing is originally identified on mid-1990s when a group of hackers have pretended to be employees of AOL and used messages and emails to steal users’ passwords and hijack their accounts.</a:t>
            </a:r>
            <a:endParaRPr/>
          </a:p>
          <a:p>
            <a:pPr indent="-384048" lvl="0" marL="384048" rtl="0" algn="l">
              <a:lnSpc>
                <a:spcPct val="94000"/>
              </a:lnSpc>
              <a:spcBef>
                <a:spcPts val="1200"/>
              </a:spcBef>
              <a:spcAft>
                <a:spcPts val="0"/>
              </a:spcAft>
              <a:buClr>
                <a:schemeClr val="dk2"/>
              </a:buClr>
              <a:buSzPts val="2400"/>
              <a:buChar char="■"/>
            </a:pPr>
            <a:r>
              <a:rPr lang="en-US"/>
              <a:t>Phishing</a:t>
            </a:r>
            <a:r>
              <a:rPr lang="en-US"/>
              <a:t> is not patched/fixed since it is an ongoing problem with no perfect solution. But there are possible solutions to prevent phishing.</a:t>
            </a:r>
            <a:endParaRPr/>
          </a:p>
          <a:p>
            <a:pPr indent="-384048" lvl="0" marL="384048" rtl="0" algn="l">
              <a:lnSpc>
                <a:spcPct val="94000"/>
              </a:lnSpc>
              <a:spcBef>
                <a:spcPts val="1200"/>
              </a:spcBef>
              <a:spcAft>
                <a:spcPts val="0"/>
              </a:spcAft>
              <a:buClr>
                <a:schemeClr val="dk2"/>
              </a:buClr>
              <a:buSzPts val="2400"/>
              <a:buChar char="■"/>
            </a:pPr>
            <a:r>
              <a:rPr lang="en-US"/>
              <a:t>People, who are affected by phishing, are employees of large companies and government organizations and businessmen with high income since they possess important login credentials and bank accounts. </a:t>
            </a:r>
            <a:endParaRPr/>
          </a:p>
        </p:txBody>
      </p:sp>
      <p:sp>
        <p:nvSpPr>
          <p:cNvPr id="105" name="Google Shape;105;p14"/>
          <p:cNvSpPr txBox="1"/>
          <p:nvPr>
            <p:ph idx="12" type="sldNum"/>
          </p:nvPr>
        </p:nvSpPr>
        <p:spPr>
          <a:xfrm>
            <a:off x="9917929" y="6434024"/>
            <a:ext cx="1596292" cy="40461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959371" y="670810"/>
            <a:ext cx="1055485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Arial Rounded"/>
              <a:buNone/>
            </a:pPr>
            <a:r>
              <a:rPr lang="en-US"/>
              <a:t>Technical Details</a:t>
            </a:r>
            <a:endParaRPr/>
          </a:p>
        </p:txBody>
      </p:sp>
      <p:sp>
        <p:nvSpPr>
          <p:cNvPr id="111" name="Google Shape;111;p15"/>
          <p:cNvSpPr txBox="1"/>
          <p:nvPr>
            <p:ph idx="1" type="body"/>
          </p:nvPr>
        </p:nvSpPr>
        <p:spPr>
          <a:xfrm>
            <a:off x="959371" y="2271010"/>
            <a:ext cx="10554850" cy="3964898"/>
          </a:xfrm>
          <a:prstGeom prst="rect">
            <a:avLst/>
          </a:prstGeom>
          <a:noFill/>
          <a:ln>
            <a:noFill/>
          </a:ln>
        </p:spPr>
        <p:txBody>
          <a:bodyPr anchorCtr="0" anchor="t" bIns="45700" lIns="91425" spcFirstLastPara="1" rIns="91425" wrap="square" tIns="45700">
            <a:normAutofit/>
          </a:bodyPr>
          <a:lstStyle/>
          <a:p>
            <a:pPr indent="-345948" lvl="0" marL="384048" rtl="0" algn="l">
              <a:lnSpc>
                <a:spcPct val="84000"/>
              </a:lnSpc>
              <a:spcBef>
                <a:spcPts val="0"/>
              </a:spcBef>
              <a:spcAft>
                <a:spcPts val="0"/>
              </a:spcAft>
              <a:buSzPts val="1800"/>
              <a:buChar char="■"/>
            </a:pPr>
            <a:r>
              <a:rPr lang="en-US"/>
              <a:t>Phishing is mainly used to steal users’ confidential details like login credentials and credit/debit card numbers.</a:t>
            </a:r>
            <a:endParaRPr/>
          </a:p>
          <a:p>
            <a:pPr indent="-345948" lvl="0" marL="384048" rtl="0" algn="l">
              <a:lnSpc>
                <a:spcPct val="84000"/>
              </a:lnSpc>
              <a:spcBef>
                <a:spcPts val="0"/>
              </a:spcBef>
              <a:spcAft>
                <a:spcPts val="0"/>
              </a:spcAft>
              <a:buSzPts val="1800"/>
              <a:buChar char="■"/>
            </a:pPr>
            <a:r>
              <a:rPr lang="en-US"/>
              <a:t>It happens when an attacker pretends to be a legal and trusted person and tricks an user to send the credentials by an email or a text message.</a:t>
            </a:r>
            <a:endParaRPr/>
          </a:p>
          <a:p>
            <a:pPr indent="-345948" lvl="0" marL="384048" rtl="0" algn="l">
              <a:lnSpc>
                <a:spcPct val="84000"/>
              </a:lnSpc>
              <a:spcBef>
                <a:spcPts val="0"/>
              </a:spcBef>
              <a:spcAft>
                <a:spcPts val="0"/>
              </a:spcAft>
              <a:buSzPts val="1800"/>
              <a:buChar char="■"/>
            </a:pPr>
            <a:r>
              <a:rPr lang="en-US"/>
              <a:t>The user, who doesn’t know that the attacker is a fake person, clicks the message that contains a malicious link.</a:t>
            </a:r>
            <a:endParaRPr/>
          </a:p>
          <a:p>
            <a:pPr indent="-345948" lvl="0" marL="384048" rtl="0" algn="l">
              <a:lnSpc>
                <a:spcPct val="84000"/>
              </a:lnSpc>
              <a:spcBef>
                <a:spcPts val="0"/>
              </a:spcBef>
              <a:spcAft>
                <a:spcPts val="0"/>
              </a:spcAft>
              <a:buSzPts val="1800"/>
              <a:buChar char="■"/>
            </a:pPr>
            <a:r>
              <a:rPr lang="en-US"/>
              <a:t>That link installs a malware that will reveal confidential details of the user eventually. </a:t>
            </a:r>
            <a:endParaRPr/>
          </a:p>
          <a:p>
            <a:pPr indent="-345948" lvl="0" marL="384048" rtl="0" algn="l">
              <a:lnSpc>
                <a:spcPct val="84000"/>
              </a:lnSpc>
              <a:spcBef>
                <a:spcPts val="0"/>
              </a:spcBef>
              <a:spcAft>
                <a:spcPts val="0"/>
              </a:spcAft>
              <a:buSzPts val="1800"/>
              <a:buChar char="■"/>
            </a:pPr>
            <a:r>
              <a:rPr lang="en-US"/>
              <a:t>Then, the attacker gains that user’s </a:t>
            </a:r>
            <a:r>
              <a:rPr lang="en-US"/>
              <a:t>details</a:t>
            </a:r>
            <a:r>
              <a:rPr lang="en-US"/>
              <a:t> and uses these details to have access to that user’s websites and accounts.</a:t>
            </a:r>
            <a:endParaRPr/>
          </a:p>
        </p:txBody>
      </p:sp>
      <p:sp>
        <p:nvSpPr>
          <p:cNvPr id="112" name="Google Shape;112;p15"/>
          <p:cNvSpPr txBox="1"/>
          <p:nvPr>
            <p:ph idx="12" type="sldNum"/>
          </p:nvPr>
        </p:nvSpPr>
        <p:spPr>
          <a:xfrm>
            <a:off x="9917929" y="6434024"/>
            <a:ext cx="1596292" cy="40461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959371" y="670810"/>
            <a:ext cx="105549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Arial Rounded"/>
              <a:buNone/>
            </a:pPr>
            <a:r>
              <a:rPr lang="en-US"/>
              <a:t>Technical Details</a:t>
            </a:r>
            <a:endParaRPr/>
          </a:p>
        </p:txBody>
      </p:sp>
      <p:sp>
        <p:nvSpPr>
          <p:cNvPr id="118" name="Google Shape;118;p16"/>
          <p:cNvSpPr txBox="1"/>
          <p:nvPr>
            <p:ph idx="1" type="body"/>
          </p:nvPr>
        </p:nvSpPr>
        <p:spPr>
          <a:xfrm>
            <a:off x="959371" y="2271010"/>
            <a:ext cx="10554900" cy="3964800"/>
          </a:xfrm>
          <a:prstGeom prst="rect">
            <a:avLst/>
          </a:prstGeom>
          <a:noFill/>
          <a:ln>
            <a:noFill/>
          </a:ln>
        </p:spPr>
        <p:txBody>
          <a:bodyPr anchorCtr="0" anchor="t" bIns="45700" lIns="91425" spcFirstLastPara="1" rIns="91425" wrap="square" tIns="45700">
            <a:normAutofit fontScale="47500" lnSpcReduction="20000"/>
          </a:bodyPr>
          <a:lstStyle/>
          <a:p>
            <a:pPr indent="-386550" lvl="0" marL="384048" rtl="0" algn="l">
              <a:lnSpc>
                <a:spcPct val="94000"/>
              </a:lnSpc>
              <a:spcBef>
                <a:spcPts val="0"/>
              </a:spcBef>
              <a:spcAft>
                <a:spcPts val="0"/>
              </a:spcAft>
              <a:buSzPct val="100000"/>
              <a:buChar char="■"/>
            </a:pPr>
            <a:r>
              <a:rPr lang="en-US" sz="5135"/>
              <a:t>Phishing has several and harmful effects like malware infection, identity theft, data loss, damaged reputation, and extortion.</a:t>
            </a:r>
            <a:endParaRPr sz="5135"/>
          </a:p>
          <a:p>
            <a:pPr indent="-386550" lvl="0" marL="384048" rtl="0" algn="l">
              <a:lnSpc>
                <a:spcPct val="94000"/>
              </a:lnSpc>
              <a:spcBef>
                <a:spcPts val="0"/>
              </a:spcBef>
              <a:spcAft>
                <a:spcPts val="0"/>
              </a:spcAft>
              <a:buSzPct val="100000"/>
              <a:buChar char="■"/>
            </a:pPr>
            <a:r>
              <a:rPr lang="en-US" sz="5135"/>
              <a:t>Businesses are mostly affected by phishing since they are rich are possess important credentials of banks and accounts.</a:t>
            </a:r>
            <a:endParaRPr sz="5135"/>
          </a:p>
          <a:p>
            <a:pPr indent="-386550" lvl="0" marL="384048" rtl="0" algn="l">
              <a:lnSpc>
                <a:spcPct val="94000"/>
              </a:lnSpc>
              <a:spcBef>
                <a:spcPts val="0"/>
              </a:spcBef>
              <a:spcAft>
                <a:spcPts val="0"/>
              </a:spcAft>
              <a:buSzPct val="100000"/>
              <a:buChar char="■"/>
            </a:pPr>
            <a:r>
              <a:rPr lang="en-US" sz="5135"/>
              <a:t>The attackers manage to extract data by phishing and use that data to hack accounts or send extortion emails to the businesses.</a:t>
            </a:r>
            <a:endParaRPr sz="5135"/>
          </a:p>
          <a:p>
            <a:pPr indent="-386550" lvl="0" marL="384048" rtl="0" algn="l">
              <a:lnSpc>
                <a:spcPct val="94000"/>
              </a:lnSpc>
              <a:spcBef>
                <a:spcPts val="0"/>
              </a:spcBef>
              <a:spcAft>
                <a:spcPts val="0"/>
              </a:spcAft>
              <a:buSzPct val="100000"/>
              <a:buChar char="■"/>
            </a:pPr>
            <a:r>
              <a:rPr lang="en-US" sz="5135"/>
              <a:t>Phishing</a:t>
            </a:r>
            <a:r>
              <a:rPr lang="en-US" sz="5135"/>
              <a:t> is a part of social engineering since attackers can access classified information of users, impersonate as those users, and tricking other organizations with details. So, organisations are forced to send money to attackers.</a:t>
            </a:r>
            <a:endParaRPr sz="5135"/>
          </a:p>
          <a:p>
            <a:pPr indent="-386550" lvl="0" marL="384048" rtl="0" algn="l">
              <a:lnSpc>
                <a:spcPct val="94000"/>
              </a:lnSpc>
              <a:spcBef>
                <a:spcPts val="0"/>
              </a:spcBef>
              <a:spcAft>
                <a:spcPts val="0"/>
              </a:spcAft>
              <a:buSzPct val="100000"/>
              <a:buChar char="■"/>
            </a:pPr>
            <a:r>
              <a:rPr lang="en-US" sz="5135"/>
              <a:t>Therefore, phishing has affected businesses that have lost data and money and are forced to follow the attackers’ extortion methods if businesses don’t want to show their login data publicly.</a:t>
            </a:r>
            <a:endParaRPr/>
          </a:p>
          <a:p>
            <a:pPr indent="-231648" lvl="0" marL="384048" rtl="0" algn="l">
              <a:lnSpc>
                <a:spcPct val="94000"/>
              </a:lnSpc>
              <a:spcBef>
                <a:spcPts val="1200"/>
              </a:spcBef>
              <a:spcAft>
                <a:spcPts val="0"/>
              </a:spcAft>
              <a:buClr>
                <a:schemeClr val="dk2"/>
              </a:buClr>
              <a:buSzPct val="100000"/>
              <a:buNone/>
            </a:pPr>
            <a:r>
              <a:t/>
            </a:r>
            <a:endParaRPr/>
          </a:p>
        </p:txBody>
      </p:sp>
      <p:sp>
        <p:nvSpPr>
          <p:cNvPr id="119" name="Google Shape;119;p16"/>
          <p:cNvSpPr txBox="1"/>
          <p:nvPr>
            <p:ph idx="12" type="sldNum"/>
          </p:nvPr>
        </p:nvSpPr>
        <p:spPr>
          <a:xfrm>
            <a:off x="9917929" y="6434024"/>
            <a:ext cx="1596300" cy="40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959371" y="670810"/>
            <a:ext cx="105549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Arial Rounded"/>
              <a:buNone/>
            </a:pPr>
            <a:r>
              <a:rPr lang="en-US"/>
              <a:t>Technical Details</a:t>
            </a:r>
            <a:endParaRPr/>
          </a:p>
        </p:txBody>
      </p:sp>
      <p:sp>
        <p:nvSpPr>
          <p:cNvPr id="125" name="Google Shape;125;p17"/>
          <p:cNvSpPr txBox="1"/>
          <p:nvPr>
            <p:ph idx="1" type="body"/>
          </p:nvPr>
        </p:nvSpPr>
        <p:spPr>
          <a:xfrm>
            <a:off x="959371" y="2271010"/>
            <a:ext cx="10554900" cy="3964800"/>
          </a:xfrm>
          <a:prstGeom prst="rect">
            <a:avLst/>
          </a:prstGeom>
          <a:noFill/>
          <a:ln>
            <a:noFill/>
          </a:ln>
        </p:spPr>
        <p:txBody>
          <a:bodyPr anchorCtr="0" anchor="t" bIns="45700" lIns="91425" spcFirstLastPara="1" rIns="91425" wrap="square" tIns="45700">
            <a:normAutofit/>
          </a:bodyPr>
          <a:lstStyle/>
          <a:p>
            <a:pPr indent="-345948" lvl="0" marL="384048" rtl="0" algn="l">
              <a:lnSpc>
                <a:spcPct val="94000"/>
              </a:lnSpc>
              <a:spcBef>
                <a:spcPts val="0"/>
              </a:spcBef>
              <a:spcAft>
                <a:spcPts val="0"/>
              </a:spcAft>
              <a:buSzPts val="1800"/>
              <a:buChar char="■"/>
            </a:pPr>
            <a:r>
              <a:rPr lang="en-US"/>
              <a:t>There are effective controls/possible solutions to prevent phishing from stealing your data.</a:t>
            </a:r>
            <a:endParaRPr/>
          </a:p>
          <a:p>
            <a:pPr indent="-345948" lvl="0" marL="384048" rtl="0" algn="l">
              <a:lnSpc>
                <a:spcPct val="94000"/>
              </a:lnSpc>
              <a:spcBef>
                <a:spcPts val="0"/>
              </a:spcBef>
              <a:spcAft>
                <a:spcPts val="0"/>
              </a:spcAft>
              <a:buSzPts val="1800"/>
              <a:buChar char="■"/>
            </a:pPr>
            <a:r>
              <a:rPr lang="en-US"/>
              <a:t>Don’t provide your personal/private information even though you get any phone calls or see any emails.</a:t>
            </a:r>
            <a:endParaRPr/>
          </a:p>
          <a:p>
            <a:pPr indent="-345948" lvl="0" marL="384048" rtl="0" algn="l">
              <a:lnSpc>
                <a:spcPct val="94000"/>
              </a:lnSpc>
              <a:spcBef>
                <a:spcPts val="0"/>
              </a:spcBef>
              <a:spcAft>
                <a:spcPts val="0"/>
              </a:spcAft>
              <a:buSzPts val="1800"/>
              <a:buChar char="■"/>
            </a:pPr>
            <a:r>
              <a:rPr lang="en-US"/>
              <a:t>Using anti-virus and anti-malware software is another good option to protect your data from phishing.</a:t>
            </a:r>
            <a:endParaRPr/>
          </a:p>
          <a:p>
            <a:pPr indent="-345948" lvl="0" marL="384048" rtl="0" algn="l">
              <a:lnSpc>
                <a:spcPct val="94000"/>
              </a:lnSpc>
              <a:spcBef>
                <a:spcPts val="0"/>
              </a:spcBef>
              <a:spcAft>
                <a:spcPts val="0"/>
              </a:spcAft>
              <a:buSzPts val="1800"/>
              <a:buChar char="■"/>
            </a:pPr>
            <a:r>
              <a:rPr lang="en-US"/>
              <a:t>You shouldn’t click on links that are not trustable and secure because they might steal your data. So, </a:t>
            </a:r>
            <a:r>
              <a:rPr lang="en-US"/>
              <a:t>avoid these links to protect your data.</a:t>
            </a:r>
            <a:endParaRPr/>
          </a:p>
          <a:p>
            <a:pPr indent="-345948" lvl="0" marL="384048" rtl="0" algn="l">
              <a:lnSpc>
                <a:spcPct val="94000"/>
              </a:lnSpc>
              <a:spcBef>
                <a:spcPts val="0"/>
              </a:spcBef>
              <a:spcAft>
                <a:spcPts val="0"/>
              </a:spcAft>
              <a:buSzPts val="1800"/>
              <a:buChar char="■"/>
            </a:pPr>
            <a:r>
              <a:rPr lang="en-US"/>
              <a:t>Keep on </a:t>
            </a:r>
            <a:r>
              <a:rPr lang="en-US"/>
              <a:t>changing your user credentials, so the attacker won’t find your information. Also, you can use 2-factor authentication and email filters for technical security measures and the prevention of phishing.</a:t>
            </a:r>
            <a:endParaRPr/>
          </a:p>
        </p:txBody>
      </p:sp>
      <p:sp>
        <p:nvSpPr>
          <p:cNvPr id="126" name="Google Shape;126;p17"/>
          <p:cNvSpPr txBox="1"/>
          <p:nvPr>
            <p:ph idx="12" type="sldNum"/>
          </p:nvPr>
        </p:nvSpPr>
        <p:spPr>
          <a:xfrm>
            <a:off x="9917929" y="6434024"/>
            <a:ext cx="1596300" cy="40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959371" y="670810"/>
            <a:ext cx="1055485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Arial Rounded"/>
              <a:buNone/>
            </a:pPr>
            <a:r>
              <a:rPr lang="en-US"/>
              <a:t>Controls and Lessons Learned</a:t>
            </a:r>
            <a:endParaRPr/>
          </a:p>
        </p:txBody>
      </p:sp>
      <p:sp>
        <p:nvSpPr>
          <p:cNvPr id="132" name="Google Shape;132;p18"/>
          <p:cNvSpPr txBox="1"/>
          <p:nvPr>
            <p:ph idx="1" type="body"/>
          </p:nvPr>
        </p:nvSpPr>
        <p:spPr>
          <a:xfrm>
            <a:off x="959371" y="2271010"/>
            <a:ext cx="10554850" cy="3964898"/>
          </a:xfrm>
          <a:prstGeom prst="rect">
            <a:avLst/>
          </a:prstGeom>
          <a:noFill/>
          <a:ln>
            <a:noFill/>
          </a:ln>
        </p:spPr>
        <p:txBody>
          <a:bodyPr anchorCtr="0" anchor="t" bIns="45700" lIns="91425" spcFirstLastPara="1" rIns="91425" wrap="square" tIns="45700">
            <a:normAutofit lnSpcReduction="20000"/>
          </a:bodyPr>
          <a:lstStyle/>
          <a:p>
            <a:pPr indent="-384048" lvl="0" marL="384048" rtl="0" algn="l">
              <a:lnSpc>
                <a:spcPct val="94000"/>
              </a:lnSpc>
              <a:spcBef>
                <a:spcPts val="0"/>
              </a:spcBef>
              <a:spcAft>
                <a:spcPts val="0"/>
              </a:spcAft>
              <a:buClr>
                <a:schemeClr val="dk2"/>
              </a:buClr>
              <a:buSzPts val="2400"/>
              <a:buChar char="■"/>
            </a:pPr>
            <a:r>
              <a:rPr lang="en-US"/>
              <a:t>[Effective Controls]</a:t>
            </a:r>
            <a:endParaRPr/>
          </a:p>
          <a:p>
            <a:pPr indent="-409448" lvl="1" marL="914400" rtl="0" algn="l">
              <a:lnSpc>
                <a:spcPct val="94000"/>
              </a:lnSpc>
              <a:spcBef>
                <a:spcPts val="700"/>
              </a:spcBef>
              <a:spcAft>
                <a:spcPts val="0"/>
              </a:spcAft>
              <a:buClr>
                <a:schemeClr val="dk2"/>
              </a:buClr>
              <a:buSzPts val="2400"/>
              <a:buChar char="—"/>
            </a:pPr>
            <a:r>
              <a:rPr lang="en-US" sz="2400"/>
              <a:t>The controls/possible solutions are already explained in the previous slide.</a:t>
            </a:r>
            <a:endParaRPr sz="2400"/>
          </a:p>
          <a:p>
            <a:pPr indent="-384048" lvl="0" marL="384048" rtl="0" algn="l">
              <a:lnSpc>
                <a:spcPct val="94000"/>
              </a:lnSpc>
              <a:spcBef>
                <a:spcPts val="1200"/>
              </a:spcBef>
              <a:spcAft>
                <a:spcPts val="0"/>
              </a:spcAft>
              <a:buClr>
                <a:schemeClr val="dk2"/>
              </a:buClr>
              <a:buSzPts val="2400"/>
              <a:buChar char="■"/>
            </a:pPr>
            <a:r>
              <a:rPr lang="en-US"/>
              <a:t>[Lessons Learned]</a:t>
            </a:r>
            <a:endParaRPr/>
          </a:p>
          <a:p>
            <a:pPr indent="-384048" lvl="0" marL="384048" rtl="0" algn="l">
              <a:lnSpc>
                <a:spcPct val="94000"/>
              </a:lnSpc>
              <a:spcBef>
                <a:spcPts val="0"/>
              </a:spcBef>
              <a:spcAft>
                <a:spcPts val="0"/>
              </a:spcAft>
              <a:buSzPts val="1800"/>
              <a:buChar char="■"/>
            </a:pPr>
            <a:r>
              <a:rPr lang="en-US"/>
              <a:t>I have learned that phishing is a very dangerous type of security breach.</a:t>
            </a:r>
            <a:endParaRPr/>
          </a:p>
          <a:p>
            <a:pPr indent="-384048" lvl="0" marL="384048" rtl="0" algn="l">
              <a:lnSpc>
                <a:spcPct val="94000"/>
              </a:lnSpc>
              <a:spcBef>
                <a:spcPts val="0"/>
              </a:spcBef>
              <a:spcAft>
                <a:spcPts val="0"/>
              </a:spcAft>
              <a:buSzPts val="1800"/>
              <a:buChar char="■"/>
            </a:pPr>
            <a:r>
              <a:rPr lang="en-US"/>
              <a:t>Attackers will find ways to steal personal information by disguising/pretending themselves as </a:t>
            </a:r>
            <a:r>
              <a:rPr lang="en-US"/>
              <a:t>legitimate</a:t>
            </a:r>
            <a:r>
              <a:rPr lang="en-US"/>
              <a:t> users.</a:t>
            </a:r>
            <a:endParaRPr/>
          </a:p>
          <a:p>
            <a:pPr indent="-384048" lvl="0" marL="384048" rtl="0" algn="l">
              <a:lnSpc>
                <a:spcPct val="94000"/>
              </a:lnSpc>
              <a:spcBef>
                <a:spcPts val="0"/>
              </a:spcBef>
              <a:spcAft>
                <a:spcPts val="0"/>
              </a:spcAft>
              <a:buSzPts val="1800"/>
              <a:buChar char="■"/>
            </a:pPr>
            <a:r>
              <a:rPr lang="en-US"/>
              <a:t>There are many ways to prevent the attackers from stealing data and information.</a:t>
            </a:r>
            <a:endParaRPr/>
          </a:p>
          <a:p>
            <a:pPr indent="-384048" lvl="0" marL="384048" rtl="0" algn="l">
              <a:lnSpc>
                <a:spcPct val="94000"/>
              </a:lnSpc>
              <a:spcBef>
                <a:spcPts val="0"/>
              </a:spcBef>
              <a:spcAft>
                <a:spcPts val="0"/>
              </a:spcAft>
              <a:buSzPts val="1800"/>
              <a:buChar char="■"/>
            </a:pPr>
            <a:r>
              <a:rPr lang="en-US"/>
              <a:t>Take precautions by observing if the emails and links are malicious or secure and ignoring emails and links if they contain malicious software.</a:t>
            </a:r>
            <a:endParaRPr/>
          </a:p>
          <a:p>
            <a:pPr indent="-384048" lvl="0" marL="384048" rtl="0" algn="l">
              <a:lnSpc>
                <a:spcPct val="94000"/>
              </a:lnSpc>
              <a:spcBef>
                <a:spcPts val="0"/>
              </a:spcBef>
              <a:spcAft>
                <a:spcPts val="0"/>
              </a:spcAft>
              <a:buSzPts val="1800"/>
              <a:buChar char="■"/>
            </a:pPr>
            <a:r>
              <a:rPr lang="en-US"/>
              <a:t>Phishing will happen to many people unless people ignore the suspicious links/emails and install software that will prevent phishing.</a:t>
            </a:r>
            <a:endParaRPr/>
          </a:p>
        </p:txBody>
      </p:sp>
      <p:sp>
        <p:nvSpPr>
          <p:cNvPr id="133" name="Google Shape;133;p18"/>
          <p:cNvSpPr txBox="1"/>
          <p:nvPr>
            <p:ph idx="12" type="sldNum"/>
          </p:nvPr>
        </p:nvSpPr>
        <p:spPr>
          <a:xfrm>
            <a:off x="9917929" y="6434024"/>
            <a:ext cx="1596292" cy="40461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959371" y="670810"/>
            <a:ext cx="105549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Citations</a:t>
            </a:r>
            <a:endParaRPr/>
          </a:p>
        </p:txBody>
      </p:sp>
      <p:sp>
        <p:nvSpPr>
          <p:cNvPr id="140" name="Google Shape;140;p19"/>
          <p:cNvSpPr txBox="1"/>
          <p:nvPr>
            <p:ph idx="1" type="body"/>
          </p:nvPr>
        </p:nvSpPr>
        <p:spPr>
          <a:xfrm>
            <a:off x="959375" y="2270999"/>
            <a:ext cx="10554900" cy="4293000"/>
          </a:xfrm>
          <a:prstGeom prst="rect">
            <a:avLst/>
          </a:prstGeom>
        </p:spPr>
        <p:txBody>
          <a:bodyPr anchorCtr="0" anchor="t" bIns="45700" lIns="91425" spcFirstLastPara="1" rIns="91425" wrap="square" tIns="45700">
            <a:normAutofit fontScale="25000" lnSpcReduction="20000"/>
          </a:bodyPr>
          <a:lstStyle/>
          <a:p>
            <a:pPr indent="-381000" lvl="0" marL="457200" rtl="0" algn="l">
              <a:spcBef>
                <a:spcPts val="1000"/>
              </a:spcBef>
              <a:spcAft>
                <a:spcPts val="0"/>
              </a:spcAft>
              <a:buSzPct val="100000"/>
              <a:buChar char="■"/>
            </a:pPr>
            <a:r>
              <a:rPr lang="en-US" sz="9600" u="sng">
                <a:solidFill>
                  <a:schemeClr val="hlink"/>
                </a:solidFill>
                <a:hlinkClick r:id="rId3"/>
              </a:rPr>
              <a:t>https://www.verizon.com/business/resources/articles/s/the-history-of-phishing/</a:t>
            </a:r>
            <a:r>
              <a:rPr lang="en-US" sz="9600"/>
              <a:t> (Introduction)</a:t>
            </a:r>
            <a:endParaRPr sz="9600"/>
          </a:p>
          <a:p>
            <a:pPr indent="-381000" lvl="0" marL="457200" rtl="0" algn="l">
              <a:spcBef>
                <a:spcPts val="0"/>
              </a:spcBef>
              <a:spcAft>
                <a:spcPts val="0"/>
              </a:spcAft>
              <a:buSzPct val="100000"/>
              <a:buChar char="■"/>
            </a:pPr>
            <a:r>
              <a:rPr lang="en-US" sz="9600" u="sng">
                <a:solidFill>
                  <a:schemeClr val="hlink"/>
                </a:solidFill>
                <a:hlinkClick r:id="rId4"/>
              </a:rPr>
              <a:t>https://resources.infosecinstitute.com/topics/phishing/technical-details-reasons-attack/</a:t>
            </a:r>
            <a:r>
              <a:rPr lang="en-US" sz="9600"/>
              <a:t> (Introduction)</a:t>
            </a:r>
            <a:endParaRPr sz="9600"/>
          </a:p>
          <a:p>
            <a:pPr indent="-381000" lvl="0" marL="457200" rtl="0" algn="l">
              <a:spcBef>
                <a:spcPts val="0"/>
              </a:spcBef>
              <a:spcAft>
                <a:spcPts val="0"/>
              </a:spcAft>
              <a:buSzPct val="100000"/>
              <a:buChar char="■"/>
            </a:pPr>
            <a:r>
              <a:rPr lang="en-US" sz="9600" u="sng">
                <a:solidFill>
                  <a:schemeClr val="hlink"/>
                </a:solidFill>
                <a:hlinkClick r:id="rId5"/>
              </a:rPr>
              <a:t>https://www.imperva.com/learn/application-security/phishing-attack-scam</a:t>
            </a:r>
            <a:r>
              <a:rPr lang="en-US" sz="9600"/>
              <a:t> (Technical Details)</a:t>
            </a:r>
            <a:endParaRPr sz="9600"/>
          </a:p>
          <a:p>
            <a:pPr indent="-381000" lvl="0" marL="457200" rtl="0" algn="l">
              <a:spcBef>
                <a:spcPts val="0"/>
              </a:spcBef>
              <a:spcAft>
                <a:spcPts val="0"/>
              </a:spcAft>
              <a:buSzPct val="100000"/>
              <a:buChar char="■"/>
            </a:pPr>
            <a:r>
              <a:rPr lang="en-US" sz="9600" u="sng">
                <a:solidFill>
                  <a:schemeClr val="hlink"/>
                </a:solidFill>
                <a:hlinkClick r:id="rId6"/>
              </a:rPr>
              <a:t>https://www.phriendlyphishing.com/blog/the-impacts-of-a-phishing-attack</a:t>
            </a:r>
            <a:r>
              <a:rPr lang="en-US" sz="9600"/>
              <a:t> (Technical Details)</a:t>
            </a:r>
            <a:endParaRPr sz="9600"/>
          </a:p>
          <a:p>
            <a:pPr indent="-381000" lvl="0" marL="457200" rtl="0" algn="l">
              <a:spcBef>
                <a:spcPts val="0"/>
              </a:spcBef>
              <a:spcAft>
                <a:spcPts val="0"/>
              </a:spcAft>
              <a:buSzPct val="100000"/>
              <a:buChar char="■"/>
            </a:pPr>
            <a:r>
              <a:rPr lang="en-US" sz="9600" u="sng">
                <a:solidFill>
                  <a:schemeClr val="hlink"/>
                </a:solidFill>
                <a:hlinkClick r:id="rId7"/>
              </a:rPr>
              <a:t>https://www.sdtek.net/8-harmful-effects-of-phishing-on-businesses</a:t>
            </a:r>
            <a:r>
              <a:rPr lang="en-US" sz="9600"/>
              <a:t> (Technical Details)</a:t>
            </a:r>
            <a:endParaRPr sz="9600"/>
          </a:p>
          <a:p>
            <a:pPr indent="-381000" lvl="0" marL="457200" rtl="0" algn="l">
              <a:spcBef>
                <a:spcPts val="0"/>
              </a:spcBef>
              <a:spcAft>
                <a:spcPts val="0"/>
              </a:spcAft>
              <a:buSzPct val="100000"/>
              <a:buChar char="■"/>
            </a:pPr>
            <a:r>
              <a:rPr lang="en-US" sz="9600" u="sng">
                <a:solidFill>
                  <a:schemeClr val="hlink"/>
                </a:solidFill>
                <a:hlinkClick r:id="rId8"/>
              </a:rPr>
              <a:t>https://perception-point.io/guides/phishing/how-to-prevent-phishing-attacks/</a:t>
            </a:r>
            <a:r>
              <a:rPr lang="en-US" sz="9600"/>
              <a:t> (Technical Details)</a:t>
            </a:r>
            <a:endParaRPr sz="9600"/>
          </a:p>
          <a:p>
            <a:pPr indent="-381000" lvl="0" marL="457200" rtl="0" algn="l">
              <a:spcBef>
                <a:spcPts val="0"/>
              </a:spcBef>
              <a:spcAft>
                <a:spcPts val="0"/>
              </a:spcAft>
              <a:buSzPct val="100000"/>
              <a:buChar char="■"/>
            </a:pPr>
            <a:r>
              <a:rPr lang="en-US" sz="9600" u="sng">
                <a:solidFill>
                  <a:schemeClr val="hlink"/>
                </a:solidFill>
                <a:hlinkClick r:id="rId9"/>
              </a:rPr>
              <a:t>https://www.lepide.com/blog/10-ways-to-prevent-phishing-attacks/</a:t>
            </a:r>
            <a:r>
              <a:rPr lang="en-US" sz="9600"/>
              <a:t> (Technical Details)</a:t>
            </a:r>
            <a:endParaRPr sz="9600"/>
          </a:p>
          <a:p>
            <a:pPr indent="-381000" lvl="0" marL="457200" rtl="0" algn="l">
              <a:spcBef>
                <a:spcPts val="0"/>
              </a:spcBef>
              <a:spcAft>
                <a:spcPts val="0"/>
              </a:spcAft>
              <a:buSzPct val="100000"/>
              <a:buChar char="■"/>
            </a:pPr>
            <a:r>
              <a:rPr lang="en-US" sz="9600" u="sng">
                <a:solidFill>
                  <a:schemeClr val="hlink"/>
                </a:solidFill>
                <a:hlinkClick r:id="rId10"/>
              </a:rPr>
              <a:t>https://www.forcepoint.com/cyber-edu/phishing-attack</a:t>
            </a:r>
            <a:r>
              <a:rPr lang="en-US" sz="9600"/>
              <a:t> (Technical Details)</a:t>
            </a:r>
            <a:endParaRPr sz="9600"/>
          </a:p>
          <a:p>
            <a:pPr indent="0" lvl="0" marL="0" rtl="0" algn="l">
              <a:spcBef>
                <a:spcPts val="1000"/>
              </a:spcBef>
              <a:spcAft>
                <a:spcPts val="0"/>
              </a:spcAft>
              <a:buNone/>
            </a:pPr>
            <a:r>
              <a:t/>
            </a:r>
            <a:endParaRPr/>
          </a:p>
          <a:p>
            <a:pPr indent="0" lvl="0" marL="0" rtl="0" algn="l">
              <a:spcBef>
                <a:spcPts val="1000"/>
              </a:spcBef>
              <a:spcAft>
                <a:spcPts val="200"/>
              </a:spcAft>
              <a:buNone/>
            </a:pPr>
            <a:r>
              <a:t/>
            </a:r>
            <a:endParaRPr/>
          </a:p>
        </p:txBody>
      </p:sp>
      <p:sp>
        <p:nvSpPr>
          <p:cNvPr id="141" name="Google Shape;141;p19"/>
          <p:cNvSpPr txBox="1"/>
          <p:nvPr>
            <p:ph idx="12" type="sldNum"/>
          </p:nvPr>
        </p:nvSpPr>
        <p:spPr>
          <a:xfrm>
            <a:off x="9917929" y="6434024"/>
            <a:ext cx="1596300" cy="40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ustom 9">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0000F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