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64" r:id="rId5"/>
    <p:sldId id="259" r:id="rId6"/>
    <p:sldId id="260" r:id="rId7"/>
    <p:sldId id="265" r:id="rId8"/>
    <p:sldId id="261" r:id="rId9"/>
    <p:sldId id="262"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920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lang="en-IN" dirty="0"/>
          </a:p>
        </p:txBody>
      </p:sp>
      <p:sp>
        <p:nvSpPr>
          <p:cNvPr id="110" name="Shape 55"/>
          <p:cNvSpPr/>
          <p:nvPr/>
        </p:nvSpPr>
        <p:spPr>
          <a:xfrm>
            <a:off x="537900" y="1895175"/>
            <a:ext cx="8447604" cy="92329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sz="4800" dirty="0"/>
              <a:t>Sprocket</a:t>
            </a:r>
            <a:r>
              <a:rPr lang="en-IN" sz="4800" dirty="0"/>
              <a:t> </a:t>
            </a:r>
            <a:r>
              <a:rPr sz="4800" dirty="0"/>
              <a:t>Central Pty Ltd</a:t>
            </a:r>
          </a:p>
        </p:txBody>
      </p:sp>
      <p:sp>
        <p:nvSpPr>
          <p:cNvPr id="111" name="Shape 56"/>
          <p:cNvSpPr/>
          <p:nvPr/>
        </p:nvSpPr>
        <p:spPr>
          <a:xfrm>
            <a:off x="537900" y="3057750"/>
            <a:ext cx="3096840" cy="4924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sp>
        <p:nvSpPr>
          <p:cNvPr id="113" name="Shape 58"/>
          <p:cNvSpPr/>
          <p:nvPr/>
        </p:nvSpPr>
        <p:spPr>
          <a:xfrm>
            <a:off x="537900" y="3867977"/>
            <a:ext cx="2769180" cy="75013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b="1" dirty="0"/>
              <a:t>Tony Smith </a:t>
            </a:r>
            <a:r>
              <a:rPr dirty="0"/>
              <a:t>- Engagement Manager</a:t>
            </a:r>
            <a:endParaRPr lang="en-IN" dirty="0"/>
          </a:p>
          <a:p>
            <a:r>
              <a:rPr lang="en-IN" b="1" dirty="0"/>
              <a:t>Priya Mehta </a:t>
            </a:r>
            <a:r>
              <a:rPr lang="en-IN" dirty="0"/>
              <a:t>- </a:t>
            </a:r>
            <a:r>
              <a:rPr dirty="0"/>
              <a:t>Senior Consultant</a:t>
            </a:r>
            <a:endParaRPr lang="en-IN" dirty="0"/>
          </a:p>
          <a:p>
            <a:r>
              <a:rPr lang="en-IN" b="1" dirty="0"/>
              <a:t>Chetan Oli </a:t>
            </a:r>
            <a:r>
              <a:rPr lang="en-IN" dirty="0"/>
              <a:t>- </a:t>
            </a:r>
            <a:r>
              <a:rPr dirty="0"/>
              <a:t>Junior Consultant</a:t>
            </a:r>
          </a:p>
        </p:txBody>
      </p:sp>
      <p:sp>
        <p:nvSpPr>
          <p:cNvPr id="5" name="TextBox 4">
            <a:extLst>
              <a:ext uri="{FF2B5EF4-FFF2-40B4-BE49-F238E27FC236}">
                <a16:creationId xmlns:a16="http://schemas.microsoft.com/office/drawing/2014/main" id="{C6EF5AB6-8C7B-41BE-B6DD-0028EDD9C0E6}"/>
              </a:ext>
            </a:extLst>
          </p:cNvPr>
          <p:cNvSpPr txBox="1"/>
          <p:nvPr/>
        </p:nvSpPr>
        <p:spPr>
          <a:xfrm>
            <a:off x="601980" y="1365284"/>
            <a:ext cx="276606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2000" dirty="0">
                <a:solidFill>
                  <a:srgbClr val="FFFFFF"/>
                </a:solidFill>
                <a:latin typeface="+mj-lt"/>
                <a:ea typeface="Open Sans Light"/>
                <a:cs typeface="Open Sans Light"/>
              </a:rPr>
              <a:t>The</a:t>
            </a:r>
            <a:r>
              <a:rPr kumimoji="0" lang="en-IN" sz="1400" b="0" i="0" u="none" strike="noStrike" cap="none" spc="0" normalizeH="0" baseline="0" dirty="0">
                <a:ln>
                  <a:noFill/>
                </a:ln>
                <a:solidFill>
                  <a:srgbClr val="000000"/>
                </a:solidFill>
                <a:effectLst/>
                <a:uFillTx/>
                <a:latin typeface="+mj-lt"/>
                <a:ea typeface="+mn-ea"/>
                <a:cs typeface="+mn-cs"/>
                <a:sym typeface="Arial"/>
              </a:rPr>
              <a:t> </a:t>
            </a:r>
            <a:r>
              <a:rPr lang="en-IN" sz="2000" dirty="0">
                <a:solidFill>
                  <a:srgbClr val="FFFFFF"/>
                </a:solidFill>
                <a:latin typeface="+mj-lt"/>
                <a:ea typeface="Open Sans Light"/>
                <a:cs typeface="Open Sans Light"/>
              </a:rPr>
              <a:t>Analytics</a:t>
            </a:r>
            <a:r>
              <a:rPr kumimoji="0" lang="en-IN" sz="1400" b="0" i="0" u="none" strike="noStrike" cap="none" spc="0" normalizeH="0" baseline="0" dirty="0">
                <a:ln>
                  <a:noFill/>
                </a:ln>
                <a:solidFill>
                  <a:srgbClr val="000000"/>
                </a:solidFill>
                <a:effectLst/>
                <a:uFillTx/>
                <a:latin typeface="+mj-lt"/>
                <a:ea typeface="+mn-ea"/>
                <a:cs typeface="+mn-cs"/>
                <a:sym typeface="Arial"/>
              </a:rPr>
              <a:t> </a:t>
            </a:r>
            <a:r>
              <a:rPr lang="en-IN" sz="2000" dirty="0">
                <a:solidFill>
                  <a:srgbClr val="FFFFFF"/>
                </a:solidFill>
                <a:latin typeface="+mj-lt"/>
                <a:ea typeface="Open Sans Light"/>
                <a:cs typeface="Open Sans Light"/>
              </a:rPr>
              <a:t>Team</a:t>
            </a:r>
          </a:p>
        </p:txBody>
      </p:sp>
      <p:sp>
        <p:nvSpPr>
          <p:cNvPr id="6" name="TextBox 5">
            <a:extLst>
              <a:ext uri="{FF2B5EF4-FFF2-40B4-BE49-F238E27FC236}">
                <a16:creationId xmlns:a16="http://schemas.microsoft.com/office/drawing/2014/main" id="{97740E8F-9F34-4B4F-9ECE-EFADC9D0CB2A}"/>
              </a:ext>
            </a:extLst>
          </p:cNvPr>
          <p:cNvSpPr txBox="1"/>
          <p:nvPr/>
        </p:nvSpPr>
        <p:spPr>
          <a:xfrm>
            <a:off x="4937761" y="2887981"/>
            <a:ext cx="4571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4" y="959072"/>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24" name="Shape 73"/>
          <p:cNvSpPr/>
          <p:nvPr/>
        </p:nvSpPr>
        <p:spPr>
          <a:xfrm>
            <a:off x="83820" y="852149"/>
            <a:ext cx="8945880" cy="431001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i="0" dirty="0">
                <a:solidFill>
                  <a:srgbClr val="000000"/>
                </a:solidFill>
                <a:effectLst/>
                <a:latin typeface="DM Sans"/>
              </a:rPr>
              <a:t>Sprocket Central Pty Ltd </a:t>
            </a:r>
            <a:r>
              <a:rPr lang="en-US" b="0" i="0" dirty="0">
                <a:solidFill>
                  <a:srgbClr val="000000"/>
                </a:solidFill>
                <a:effectLst/>
                <a:latin typeface="DM Sans"/>
              </a:rPr>
              <a:t>is a long-standing KPMG client whom specialises in high-quality bikes and accessible cycling accessories to riders. The marketing team is looking to boost business by analysing their existing customer dataset to determine customer trends and behavior.</a:t>
            </a:r>
          </a:p>
          <a:p>
            <a:endParaRPr lang="en-US" b="0" i="0" dirty="0">
              <a:solidFill>
                <a:srgbClr val="000000"/>
              </a:solidFill>
              <a:effectLst/>
              <a:latin typeface="DM Sans"/>
            </a:endParaRPr>
          </a:p>
          <a:p>
            <a:pPr marL="285750" indent="-285750">
              <a:buFont typeface="Arial" panose="020B0604020202020204" pitchFamily="34" charset="0"/>
              <a:buChar char="•"/>
            </a:pPr>
            <a:r>
              <a:rPr lang="en-US" b="0" i="0" dirty="0">
                <a:solidFill>
                  <a:srgbClr val="000000"/>
                </a:solidFill>
                <a:effectLst/>
                <a:latin typeface="DM Sans"/>
              </a:rPr>
              <a:t>Using the existing 3 datasets (</a:t>
            </a:r>
            <a:r>
              <a:rPr lang="en-US" b="1" i="0" dirty="0">
                <a:solidFill>
                  <a:srgbClr val="000000"/>
                </a:solidFill>
                <a:effectLst/>
                <a:latin typeface="DM Sans"/>
              </a:rPr>
              <a:t>Customer demographic, customer address and transactions</a:t>
            </a:r>
            <a:r>
              <a:rPr lang="en-US" b="0" i="0" dirty="0">
                <a:solidFill>
                  <a:srgbClr val="000000"/>
                </a:solidFill>
                <a:effectLst/>
                <a:latin typeface="DM Sans"/>
              </a:rPr>
              <a:t>) as a labelled dataset, we will recommend which of these </a:t>
            </a:r>
            <a:r>
              <a:rPr lang="en-US" b="1" i="0" dirty="0">
                <a:solidFill>
                  <a:srgbClr val="000000"/>
                </a:solidFill>
                <a:effectLst/>
                <a:latin typeface="DM Sans"/>
              </a:rPr>
              <a:t>1000</a:t>
            </a:r>
            <a:r>
              <a:rPr lang="en-US" b="0" i="0" dirty="0">
                <a:solidFill>
                  <a:srgbClr val="000000"/>
                </a:solidFill>
                <a:effectLst/>
                <a:latin typeface="DM Sans"/>
              </a:rPr>
              <a:t> new customers should be targeted to drive the most value for the organisation. </a:t>
            </a:r>
          </a:p>
          <a:p>
            <a:endParaRPr lang="en-US" b="0" i="0" dirty="0">
              <a:solidFill>
                <a:srgbClr val="000000"/>
              </a:solidFill>
              <a:effectLst/>
              <a:latin typeface="DM Sans"/>
            </a:endParaRPr>
          </a:p>
          <a:p>
            <a:pPr marL="285750" indent="-285750">
              <a:buFont typeface="Arial" panose="020B0604020202020204" pitchFamily="34" charset="0"/>
              <a:buChar char="•"/>
            </a:pPr>
            <a:r>
              <a:rPr lang="en-US" b="0" i="0" dirty="0">
                <a:solidFill>
                  <a:srgbClr val="000000"/>
                </a:solidFill>
                <a:effectLst/>
                <a:latin typeface="DM Sans"/>
              </a:rPr>
              <a:t>In building this recommendation, we are starting with a PowerPoint presentation which outlines the approach which we will be taking. </a:t>
            </a:r>
          </a:p>
          <a:p>
            <a:endParaRPr lang="en-US" b="0" i="0" dirty="0">
              <a:solidFill>
                <a:srgbClr val="000000"/>
              </a:solidFill>
              <a:effectLst/>
              <a:latin typeface="DM Sans"/>
            </a:endParaRPr>
          </a:p>
          <a:p>
            <a:pPr marL="285750" indent="-285750">
              <a:buFont typeface="Arial" panose="020B0604020202020204" pitchFamily="34" charset="0"/>
              <a:buChar char="•"/>
            </a:pPr>
            <a:r>
              <a:rPr lang="en-US" b="0" i="0" dirty="0">
                <a:solidFill>
                  <a:srgbClr val="000000"/>
                </a:solidFill>
                <a:effectLst/>
                <a:latin typeface="DM Sans"/>
              </a:rPr>
              <a:t>The client has agreed on a 3 week scope with the following 3 phases as follows – </a:t>
            </a:r>
          </a:p>
          <a:p>
            <a:pPr marL="285750" indent="-285750">
              <a:buSzPct val="50000"/>
              <a:buFont typeface="Courier New" panose="02070309020205020404" pitchFamily="49" charset="0"/>
              <a:buChar char="o"/>
            </a:pPr>
            <a:r>
              <a:rPr lang="en-US" b="0" i="0" dirty="0">
                <a:solidFill>
                  <a:srgbClr val="FF0000"/>
                </a:solidFill>
                <a:effectLst/>
                <a:latin typeface="DM Sans"/>
              </a:rPr>
              <a:t>Data Exploration </a:t>
            </a:r>
          </a:p>
          <a:p>
            <a:pPr marL="285750" indent="-285750">
              <a:buSzPct val="50000"/>
              <a:buFont typeface="Courier New" panose="02070309020205020404" pitchFamily="49" charset="0"/>
              <a:buChar char="o"/>
            </a:pPr>
            <a:r>
              <a:rPr lang="en-US" b="0" i="0" dirty="0">
                <a:solidFill>
                  <a:srgbClr val="FF0000"/>
                </a:solidFill>
                <a:effectLst/>
                <a:latin typeface="DM Sans"/>
              </a:rPr>
              <a:t>Model Development </a:t>
            </a:r>
          </a:p>
          <a:p>
            <a:pPr marL="285750" indent="-285750">
              <a:buSzPct val="50000"/>
              <a:buFont typeface="Courier New" panose="02070309020205020404" pitchFamily="49" charset="0"/>
              <a:buChar char="o"/>
            </a:pPr>
            <a:r>
              <a:rPr lang="en-US" b="0" i="0" dirty="0">
                <a:solidFill>
                  <a:srgbClr val="FF0000"/>
                </a:solidFill>
                <a:effectLst/>
                <a:latin typeface="DM Sans"/>
              </a:rPr>
              <a:t>Model Interpretation</a:t>
            </a:r>
            <a:endParaRPr dirty="0">
              <a:solidFill>
                <a:srgbClr val="FF0000"/>
              </a:solidFill>
            </a:endParaRPr>
          </a:p>
        </p:txBody>
      </p:sp>
      <p:sp>
        <p:nvSpPr>
          <p:cNvPr id="126" name="Place any supporting images, graphs, data or extra text here."/>
          <p:cNvSpPr/>
          <p:nvPr/>
        </p:nvSpPr>
        <p:spPr>
          <a:xfrm>
            <a:off x="4969973" y="3289337"/>
            <a:ext cx="3800704"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33" name="Shape 82"/>
          <p:cNvSpPr/>
          <p:nvPr/>
        </p:nvSpPr>
        <p:spPr>
          <a:xfrm>
            <a:off x="75845" y="1538953"/>
            <a:ext cx="8823960" cy="335216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l">
              <a:buFont typeface="Arial" panose="020B0604020202020204" pitchFamily="34" charset="0"/>
              <a:buChar char="•"/>
            </a:pPr>
            <a:r>
              <a:rPr lang="en-US" dirty="0">
                <a:latin typeface="ArialMT"/>
              </a:rPr>
              <a:t>To u</a:t>
            </a:r>
            <a:r>
              <a:rPr lang="en-US" b="0" i="0" u="none" strike="noStrike" baseline="0" dirty="0">
                <a:latin typeface="ArialMT"/>
              </a:rPr>
              <a:t>nderstand the characteristics of given fields in the underlying data, whether the dataset is skewed towards a certain demographic and the data validity of the fields. </a:t>
            </a:r>
          </a:p>
          <a:p>
            <a:pPr marL="285750" indent="-285750" algn="l">
              <a:buFont typeface="Courier New" panose="02070309020205020404" pitchFamily="49" charset="0"/>
              <a:buChar char="o"/>
            </a:pPr>
            <a:r>
              <a:rPr lang="en-US" b="0" i="0" u="none" strike="noStrike" baseline="0" dirty="0">
                <a:solidFill>
                  <a:srgbClr val="FF0000"/>
                </a:solidFill>
                <a:latin typeface="ArialMT"/>
              </a:rPr>
              <a:t>For example</a:t>
            </a:r>
            <a:r>
              <a:rPr lang="en-US" dirty="0">
                <a:solidFill>
                  <a:srgbClr val="FF0000"/>
                </a:solidFill>
                <a:latin typeface="ArialMT"/>
              </a:rPr>
              <a:t>: </a:t>
            </a:r>
            <a:r>
              <a:rPr lang="en-US" dirty="0">
                <a:solidFill>
                  <a:schemeClr val="tx1"/>
                </a:solidFill>
                <a:latin typeface="ArialMT"/>
              </a:rPr>
              <a:t>A</a:t>
            </a:r>
            <a:r>
              <a:rPr lang="en-US" b="0" i="0" u="none" strike="noStrike" baseline="0" dirty="0">
                <a:latin typeface="ArialMT"/>
              </a:rPr>
              <a:t> training dataset may be highly skewed towards the younger age bracket. If so, how will this impact our results when using it to predict over the remaining customer base will be our analysis.</a:t>
            </a:r>
            <a:endParaRPr lang="en-US" dirty="0">
              <a:latin typeface="ArialMT"/>
            </a:endParaRPr>
          </a:p>
          <a:p>
            <a:pPr marL="285750" indent="-285750" algn="l">
              <a:buFont typeface="Arial" panose="020B0604020202020204" pitchFamily="34" charset="0"/>
              <a:buChar char="•"/>
            </a:pPr>
            <a:endParaRPr lang="en-US" dirty="0">
              <a:latin typeface="ArialMT"/>
            </a:endParaRPr>
          </a:p>
          <a:p>
            <a:pPr marL="285750" indent="-285750" algn="l">
              <a:buFont typeface="Arial" panose="020B0604020202020204" pitchFamily="34" charset="0"/>
              <a:buChar char="•"/>
            </a:pPr>
            <a:endParaRPr lang="en-US" dirty="0">
              <a:latin typeface="ArialMT"/>
            </a:endParaRPr>
          </a:p>
          <a:p>
            <a:pPr marL="285750" indent="-285750" algn="l">
              <a:buFont typeface="Arial" panose="020B0604020202020204" pitchFamily="34" charset="0"/>
              <a:buChar char="•"/>
            </a:pPr>
            <a:r>
              <a:rPr lang="en-US" b="0" i="0" u="none" strike="noStrike" baseline="0" dirty="0">
                <a:latin typeface="ArialMT"/>
              </a:rPr>
              <a:t>To identify limitations surrounding the data and gather external data which may be useful for modelling purposes. This may include bringing in ABS data at different geographic levels and creating additional features for the model. </a:t>
            </a:r>
          </a:p>
          <a:p>
            <a:pPr marL="285750" indent="-285750" algn="l">
              <a:buFont typeface="Courier New" panose="02070309020205020404" pitchFamily="49" charset="0"/>
              <a:buChar char="o"/>
            </a:pPr>
            <a:r>
              <a:rPr lang="en-US" b="0" i="0" u="none" strike="noStrike" baseline="0" dirty="0">
                <a:solidFill>
                  <a:srgbClr val="FF0000"/>
                </a:solidFill>
                <a:latin typeface="ArialMT"/>
              </a:rPr>
              <a:t>For example</a:t>
            </a:r>
            <a:r>
              <a:rPr lang="en-US" dirty="0">
                <a:solidFill>
                  <a:srgbClr val="FF0000"/>
                </a:solidFill>
                <a:latin typeface="ArialMT"/>
              </a:rPr>
              <a:t>:</a:t>
            </a:r>
            <a:r>
              <a:rPr lang="en-US" b="0" i="0" u="none" strike="noStrike" baseline="0" dirty="0">
                <a:latin typeface="ArialMT"/>
              </a:rPr>
              <a:t> the geographic remoteness of different postcodes may be used as an indicator of proximity to consider to whether a customer is in need of a bike to ride to work.</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D6A6184C-26A0-441A-AC1A-AD3BACF48699}"/>
              </a:ext>
            </a:extLst>
          </p:cNvPr>
          <p:cNvSpPr txBox="1"/>
          <p:nvPr/>
        </p:nvSpPr>
        <p:spPr>
          <a:xfrm>
            <a:off x="312420" y="1025410"/>
            <a:ext cx="125931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1" i="0" u="none" strike="noStrike" cap="none" spc="0" normalizeH="0" baseline="0" dirty="0">
                <a:ln>
                  <a:noFill/>
                </a:ln>
                <a:solidFill>
                  <a:srgbClr val="000000"/>
                </a:solidFill>
                <a:effectLst/>
                <a:uFillTx/>
                <a:latin typeface="+mn-lt"/>
                <a:ea typeface="+mn-ea"/>
                <a:cs typeface="+mn-cs"/>
                <a:sym typeface="Arial"/>
              </a:rPr>
              <a:t>Objectives</a:t>
            </a:r>
          </a:p>
        </p:txBody>
      </p:sp>
    </p:spTree>
    <p:extLst>
      <p:ext uri="{BB962C8B-B14F-4D97-AF65-F5344CB8AC3E}">
        <p14:creationId xmlns:p14="http://schemas.microsoft.com/office/powerpoint/2010/main" val="322926885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33" name="Shape 82"/>
          <p:cNvSpPr/>
          <p:nvPr/>
        </p:nvSpPr>
        <p:spPr>
          <a:xfrm>
            <a:off x="75845" y="1083299"/>
            <a:ext cx="8823960" cy="388308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l">
              <a:buFont typeface="Arial" panose="020B0604020202020204" pitchFamily="34" charset="0"/>
              <a:buChar char="•"/>
            </a:pPr>
            <a:r>
              <a:rPr lang="en-US" b="0" i="0" u="none" strike="noStrike" baseline="0" dirty="0">
                <a:latin typeface="ArialMT"/>
              </a:rPr>
              <a:t>Exploration process of interactions between different variables through correlation analysis and look out for multicollinearity by creating interaction variables. </a:t>
            </a:r>
          </a:p>
          <a:p>
            <a:pPr marL="285750" indent="-285750" algn="l">
              <a:buFont typeface="Courier New" panose="02070309020205020404" pitchFamily="49" charset="0"/>
              <a:buChar char="o"/>
            </a:pPr>
            <a:r>
              <a:rPr lang="en-US" dirty="0">
                <a:solidFill>
                  <a:srgbClr val="FF0000"/>
                </a:solidFill>
                <a:latin typeface="ArialMT"/>
              </a:rPr>
              <a:t>For E</a:t>
            </a:r>
            <a:r>
              <a:rPr lang="en-US" b="0" i="0" u="none" strike="noStrike" baseline="0" dirty="0">
                <a:solidFill>
                  <a:srgbClr val="FF0000"/>
                </a:solidFill>
                <a:latin typeface="ArialMT"/>
              </a:rPr>
              <a:t>xample: </a:t>
            </a:r>
            <a:r>
              <a:rPr lang="en-US" dirty="0">
                <a:latin typeface="ArialMT"/>
              </a:rPr>
              <a:t>C</a:t>
            </a:r>
            <a:r>
              <a:rPr lang="en-US" b="0" i="0" u="none" strike="noStrike" baseline="0" dirty="0">
                <a:latin typeface="ArialMT"/>
              </a:rPr>
              <a:t>orrelation that may occur between independent variables age and tenure – i.e. people of the older brackets will have a longer tenure.</a:t>
            </a:r>
          </a:p>
          <a:p>
            <a:pPr algn="l"/>
            <a:endParaRPr lang="en-US" b="0" i="0" u="none" strike="noStrike" baseline="0" dirty="0">
              <a:latin typeface="ArialMT"/>
            </a:endParaRPr>
          </a:p>
          <a:p>
            <a:pPr algn="l"/>
            <a:endParaRPr lang="en-US" b="0" i="0" u="none" strike="noStrike" baseline="0" dirty="0">
              <a:latin typeface="ArialMT"/>
            </a:endParaRPr>
          </a:p>
          <a:p>
            <a:pPr marL="285750" indent="-285750" algn="l">
              <a:buFont typeface="Arial" panose="020B0604020202020204" pitchFamily="34" charset="0"/>
              <a:buChar char="•"/>
            </a:pPr>
            <a:r>
              <a:rPr lang="en-US" b="0" i="0" u="none" strike="noStrike" baseline="0" dirty="0">
                <a:latin typeface="ArialMT"/>
              </a:rPr>
              <a:t>Furthermore, transformation of required data so that it is in an appropriate format for analysis. This may include steps such as ensuring that the data types are appropriate and rolling data up to an aggregated level. </a:t>
            </a:r>
          </a:p>
          <a:p>
            <a:pPr algn="l"/>
            <a:endParaRPr lang="en-US" b="0" i="0" u="none" strike="noStrike" baseline="0" dirty="0">
              <a:latin typeface="ArialMT"/>
            </a:endParaRPr>
          </a:p>
          <a:p>
            <a:pPr algn="l"/>
            <a:endParaRPr lang="en-US" b="0" i="0" u="none" strike="noStrike" baseline="0" dirty="0">
              <a:latin typeface="ArialMT"/>
            </a:endParaRPr>
          </a:p>
          <a:p>
            <a:pPr marL="285750" indent="-285750" algn="l">
              <a:buFont typeface="Arial" panose="020B0604020202020204" pitchFamily="34" charset="0"/>
              <a:buChar char="•"/>
            </a:pPr>
            <a:r>
              <a:rPr lang="en-US" b="0" i="0" u="none" strike="noStrike" baseline="0" dirty="0">
                <a:latin typeface="ArialMT"/>
              </a:rPr>
              <a:t>Document assumptions, limitations and exclusions for the data; as well as how you would further improve in the next stage if there was additional time to address </a:t>
            </a:r>
            <a:r>
              <a:rPr lang="en-IN" b="0" i="0" u="none" strike="noStrike" baseline="0" dirty="0">
                <a:latin typeface="ArialMT"/>
              </a:rPr>
              <a:t>assumptions and remove limitations.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22003"/>
            <a:ext cx="1562815" cy="48317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a:t>Objectives</a:t>
            </a:r>
            <a:endParaRPr sz="1800" dirty="0"/>
          </a:p>
        </p:txBody>
      </p:sp>
      <p:sp>
        <p:nvSpPr>
          <p:cNvPr id="142" name="Shape 91"/>
          <p:cNvSpPr/>
          <p:nvPr/>
        </p:nvSpPr>
        <p:spPr>
          <a:xfrm>
            <a:off x="205025" y="1490745"/>
            <a:ext cx="8657035" cy="338878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l">
              <a:buFont typeface="Arial" panose="020B0604020202020204" pitchFamily="34" charset="0"/>
              <a:buChar char="•"/>
            </a:pPr>
            <a:r>
              <a:rPr lang="en-US" sz="1400" b="0" i="0" u="none" strike="noStrike" baseline="0" dirty="0">
                <a:latin typeface="ArialMT"/>
              </a:rPr>
              <a:t>Determine a hypothesis related to the business question that can be answered with the data. </a:t>
            </a:r>
            <a:endParaRPr lang="en-US" sz="1400" dirty="0">
              <a:latin typeface="ArialMT"/>
            </a:endParaRPr>
          </a:p>
          <a:p>
            <a:pPr marL="285750" indent="-285750" algn="l">
              <a:buFont typeface="Arial" panose="020B0604020202020204" pitchFamily="34" charset="0"/>
              <a:buChar char="•"/>
            </a:pPr>
            <a:endParaRPr lang="en-US" sz="1400" dirty="0">
              <a:latin typeface="ArialMT"/>
            </a:endParaRPr>
          </a:p>
          <a:p>
            <a:pPr marL="285750" indent="-285750" algn="l">
              <a:buFont typeface="Arial" panose="020B0604020202020204" pitchFamily="34" charset="0"/>
              <a:buChar char="•"/>
            </a:pPr>
            <a:r>
              <a:rPr lang="en-US" sz="1400" b="0" i="0" u="none" strike="noStrike" baseline="0" dirty="0">
                <a:latin typeface="ArialMT"/>
              </a:rPr>
              <a:t>Perform statistical testing to determine if the hypothesis is valid or not.</a:t>
            </a:r>
            <a:endParaRPr lang="en-US" sz="1400" dirty="0">
              <a:latin typeface="ArialMT"/>
            </a:endParaRPr>
          </a:p>
          <a:p>
            <a:pPr marL="285750" indent="-285750" algn="l">
              <a:buFont typeface="Arial" panose="020B0604020202020204" pitchFamily="34" charset="0"/>
              <a:buChar char="•"/>
            </a:pPr>
            <a:endParaRPr lang="en-US" sz="1400" b="0" i="0" u="none" strike="noStrike" baseline="0" dirty="0">
              <a:latin typeface="ArialMT"/>
            </a:endParaRPr>
          </a:p>
          <a:p>
            <a:pPr marL="285750" indent="-285750" algn="l">
              <a:buFont typeface="Arial" panose="020B0604020202020204" pitchFamily="34" charset="0"/>
              <a:buChar char="•"/>
            </a:pPr>
            <a:r>
              <a:rPr lang="en-US" sz="1400" b="0" i="0" u="none" strike="noStrike" baseline="0" dirty="0">
                <a:latin typeface="ArialMT"/>
              </a:rPr>
              <a:t>Create calculated fields based on existing data.</a:t>
            </a:r>
          </a:p>
          <a:p>
            <a:pPr marL="285750" indent="-285750" algn="l">
              <a:buFont typeface="Courier New" panose="02070309020205020404" pitchFamily="49" charset="0"/>
              <a:buChar char="o"/>
            </a:pPr>
            <a:r>
              <a:rPr lang="en-US" sz="1400" dirty="0">
                <a:solidFill>
                  <a:srgbClr val="FF0000"/>
                </a:solidFill>
                <a:latin typeface="ArialMT"/>
              </a:rPr>
              <a:t>F</a:t>
            </a:r>
            <a:r>
              <a:rPr lang="en-US" sz="1400" b="0" i="0" u="none" strike="noStrike" baseline="0" dirty="0">
                <a:solidFill>
                  <a:srgbClr val="FF0000"/>
                </a:solidFill>
                <a:latin typeface="ArialMT"/>
              </a:rPr>
              <a:t>or example: </a:t>
            </a:r>
            <a:r>
              <a:rPr lang="en-US" sz="1400" b="0" i="0" u="none" strike="noStrike" baseline="0" dirty="0">
                <a:latin typeface="ArialMT"/>
              </a:rPr>
              <a:t>convert the D.O.B into </a:t>
            </a:r>
            <a:r>
              <a:rPr lang="en-IN" sz="1400" b="0" i="0" u="none" strike="noStrike" baseline="0" dirty="0">
                <a:latin typeface="ArialMT"/>
              </a:rPr>
              <a:t>an age bracket.</a:t>
            </a:r>
          </a:p>
          <a:p>
            <a:pPr algn="l"/>
            <a:endParaRPr lang="en-IN" sz="1400" b="0" i="0" u="none" strike="noStrike" baseline="0" dirty="0">
              <a:latin typeface="ArialMT"/>
            </a:endParaRPr>
          </a:p>
          <a:p>
            <a:pPr marL="285750" indent="-285750" algn="l">
              <a:buFont typeface="Arial" panose="020B0604020202020204" pitchFamily="34" charset="0"/>
              <a:buChar char="•"/>
            </a:pPr>
            <a:r>
              <a:rPr lang="en-US" sz="1400" b="0" i="0" u="none" strike="noStrike" baseline="0" dirty="0">
                <a:latin typeface="ArialMT"/>
              </a:rPr>
              <a:t>Other fields that may be engineered include ‘High Margin Product’ which may be an indicator of whether the product purchased by the customer is in a high margin category in the past three months based on the fields ‘list_price’ and </a:t>
            </a:r>
            <a:r>
              <a:rPr lang="en-IN" sz="1400" b="0" i="0" u="none" strike="noStrike" baseline="0" dirty="0">
                <a:latin typeface="ArialMT"/>
              </a:rPr>
              <a:t>‘standard cost’.</a:t>
            </a:r>
          </a:p>
          <a:p>
            <a:pPr marL="285750" indent="-285750" algn="l">
              <a:buFont typeface="Arial" panose="020B0604020202020204" pitchFamily="34" charset="0"/>
              <a:buChar char="•"/>
            </a:pPr>
            <a:endParaRPr lang="en-IN" sz="1400" b="0" i="0" u="none" strike="noStrike" baseline="0" dirty="0">
              <a:latin typeface="ArialMT"/>
            </a:endParaRPr>
          </a:p>
          <a:p>
            <a:pPr marL="285750" indent="-285750" algn="l">
              <a:buFont typeface="Courier New" panose="02070309020205020404" pitchFamily="49" charset="0"/>
              <a:buChar char="o"/>
            </a:pPr>
            <a:r>
              <a:rPr lang="en-US" sz="1400" b="0" i="0" u="none" strike="noStrike" baseline="0" dirty="0">
                <a:solidFill>
                  <a:srgbClr val="FF0000"/>
                </a:solidFill>
                <a:latin typeface="ArialMT"/>
              </a:rPr>
              <a:t>Other examples: </a:t>
            </a:r>
            <a:r>
              <a:rPr lang="en-US" sz="1400" dirty="0">
                <a:solidFill>
                  <a:schemeClr val="tx1"/>
                </a:solidFill>
                <a:latin typeface="ArialMT"/>
              </a:rPr>
              <a:t>C</a:t>
            </a:r>
            <a:r>
              <a:rPr lang="en-US" sz="1400" b="0" i="0" u="none" strike="noStrike" baseline="0" dirty="0">
                <a:latin typeface="ArialMT"/>
              </a:rPr>
              <a:t>alculating the distance from office to home address to as a factor in determining whether customers may purchase a bicycle for transportation </a:t>
            </a:r>
            <a:r>
              <a:rPr lang="en-IN" sz="1400" b="0" i="0" u="none" strike="noStrike" baseline="0" dirty="0">
                <a:latin typeface="ArialMT"/>
              </a:rPr>
              <a:t>purposes.</a:t>
            </a:r>
            <a:endParaRPr sz="14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150603"/>
            <a:ext cx="1562815" cy="48317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a:t>Objectives</a:t>
            </a:r>
            <a:endParaRPr sz="1800" dirty="0"/>
          </a:p>
        </p:txBody>
      </p:sp>
      <p:sp>
        <p:nvSpPr>
          <p:cNvPr id="142" name="Shape 91"/>
          <p:cNvSpPr/>
          <p:nvPr/>
        </p:nvSpPr>
        <p:spPr>
          <a:xfrm>
            <a:off x="205025" y="2115585"/>
            <a:ext cx="8657035" cy="239774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l">
              <a:buFont typeface="Arial" panose="020B0604020202020204" pitchFamily="34" charset="0"/>
              <a:buChar char="•"/>
            </a:pPr>
            <a:r>
              <a:rPr lang="en-US" sz="1400" b="0" i="0" u="none" strike="noStrike" baseline="0" dirty="0">
                <a:latin typeface="ArialMT"/>
              </a:rPr>
              <a:t>Additionally, this may include thoughts around determining what the predicted variable actually is. </a:t>
            </a:r>
          </a:p>
          <a:p>
            <a:pPr marL="285750" indent="-285750" algn="l">
              <a:buFont typeface="Arial" panose="020B0604020202020204" pitchFamily="34" charset="0"/>
              <a:buChar char="•"/>
            </a:pPr>
            <a:r>
              <a:rPr lang="en-US" sz="1400" b="0" i="0" u="none" strike="noStrike" baseline="0" dirty="0">
                <a:solidFill>
                  <a:srgbClr val="FF0000"/>
                </a:solidFill>
                <a:latin typeface="ArialMT"/>
              </a:rPr>
              <a:t>For example: </a:t>
            </a:r>
            <a:r>
              <a:rPr lang="en-US" sz="1400" dirty="0">
                <a:latin typeface="ArialMT"/>
              </a:rPr>
              <a:t>A</a:t>
            </a:r>
            <a:r>
              <a:rPr lang="en-US" sz="1400" b="0" i="0" u="none" strike="noStrike" baseline="0" dirty="0">
                <a:latin typeface="ArialMT"/>
              </a:rPr>
              <a:t>re results predicted in ordinal buckets, nominal, binary or continuous? </a:t>
            </a:r>
          </a:p>
          <a:p>
            <a:pPr marL="285750" indent="-285750" algn="l">
              <a:buFont typeface="Arial" panose="020B0604020202020204" pitchFamily="34" charset="0"/>
              <a:buChar char="•"/>
            </a:pPr>
            <a:endParaRPr lang="en-US" sz="1400" dirty="0">
              <a:latin typeface="ArialMT"/>
            </a:endParaRPr>
          </a:p>
          <a:p>
            <a:pPr algn="l"/>
            <a:endParaRPr lang="en-US" sz="1400" b="0" i="0" u="none" strike="noStrike" baseline="0" dirty="0">
              <a:latin typeface="ArialMT"/>
            </a:endParaRPr>
          </a:p>
          <a:p>
            <a:pPr marL="285750" indent="-285750" algn="l">
              <a:buFont typeface="Arial" panose="020B0604020202020204" pitchFamily="34" charset="0"/>
              <a:buChar char="•"/>
            </a:pPr>
            <a:r>
              <a:rPr lang="en-US" sz="1400" b="0" i="0" u="none" strike="noStrike" baseline="0" dirty="0">
                <a:latin typeface="ArialMT"/>
              </a:rPr>
              <a:t>Test the performance of the model using factors relevant for the given model chosen (i.e. residual deviance, AIC, ROC curves, R Squared). </a:t>
            </a:r>
          </a:p>
          <a:p>
            <a:pPr marL="285750" indent="-285750" algn="l">
              <a:buFont typeface="Arial" panose="020B0604020202020204" pitchFamily="34" charset="0"/>
              <a:buChar char="•"/>
            </a:pPr>
            <a:endParaRPr lang="en-US" sz="1400" dirty="0">
              <a:latin typeface="ArialMT"/>
            </a:endParaRPr>
          </a:p>
          <a:p>
            <a:pPr marL="285750" indent="-285750" algn="l">
              <a:buFont typeface="Arial" panose="020B0604020202020204" pitchFamily="34" charset="0"/>
              <a:buChar char="•"/>
            </a:pPr>
            <a:endParaRPr lang="en-US" sz="1400" b="0" i="0" u="none" strike="noStrike" baseline="0" dirty="0">
              <a:latin typeface="ArialMT"/>
            </a:endParaRPr>
          </a:p>
          <a:p>
            <a:pPr marL="285750" indent="-285750" algn="l">
              <a:buFont typeface="Arial" panose="020B0604020202020204" pitchFamily="34" charset="0"/>
              <a:buChar char="•"/>
            </a:pPr>
            <a:r>
              <a:rPr lang="en-US" sz="1400" b="0" i="0" u="none" strike="noStrike" baseline="0" dirty="0">
                <a:latin typeface="ArialMT"/>
              </a:rPr>
              <a:t>Appropriately document model performance, assumptions and limitations</a:t>
            </a:r>
            <a:endParaRPr sz="14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85049370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205026" y="1706345"/>
            <a:ext cx="8565599" cy="30300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l">
              <a:buFont typeface="Arial" panose="020B0604020202020204" pitchFamily="34" charset="0"/>
              <a:buChar char="•"/>
            </a:pPr>
            <a:r>
              <a:rPr lang="en-US" sz="1800" b="0" i="0" u="none" strike="noStrike" baseline="0" dirty="0">
                <a:latin typeface="ArialMT"/>
              </a:rPr>
              <a:t>Visualisation and presentation of findings</a:t>
            </a:r>
          </a:p>
          <a:p>
            <a:pPr marL="285750" indent="-285750" algn="l">
              <a:buFont typeface="Arial" panose="020B0604020202020204" pitchFamily="34" charset="0"/>
              <a:buChar char="•"/>
            </a:pPr>
            <a:endParaRPr lang="en-US" sz="1800" b="0" i="0" u="none" strike="noStrike" baseline="0" dirty="0">
              <a:latin typeface="ArialMT"/>
            </a:endParaRPr>
          </a:p>
          <a:p>
            <a:pPr algn="l"/>
            <a:endParaRPr lang="en-US" sz="1800" b="0" i="0" u="none" strike="noStrike" baseline="0" dirty="0">
              <a:latin typeface="ArialMT"/>
            </a:endParaRPr>
          </a:p>
          <a:p>
            <a:pPr marL="285750" indent="-285750" algn="l">
              <a:buFont typeface="Arial" panose="020B0604020202020204" pitchFamily="34" charset="0"/>
              <a:buChar char="•"/>
            </a:pPr>
            <a:r>
              <a:rPr lang="en-US" sz="1800" b="0" i="0" u="none" strike="noStrike" baseline="0" dirty="0">
                <a:latin typeface="ArialMT"/>
              </a:rPr>
              <a:t>This may involve interpreting the significant variables and co-efficient from a business perspective. </a:t>
            </a:r>
          </a:p>
          <a:p>
            <a:pPr marL="285750" indent="-285750" algn="l">
              <a:buFont typeface="Arial" panose="020B0604020202020204" pitchFamily="34" charset="0"/>
              <a:buChar char="•"/>
            </a:pPr>
            <a:endParaRPr lang="en-US" sz="1800" dirty="0">
              <a:latin typeface="ArialMT"/>
            </a:endParaRPr>
          </a:p>
          <a:p>
            <a:pPr algn="l"/>
            <a:endParaRPr lang="en-US" sz="1800" dirty="0">
              <a:latin typeface="ArialMT"/>
            </a:endParaRPr>
          </a:p>
          <a:p>
            <a:pPr marL="285750" indent="-285750" algn="l">
              <a:buFont typeface="Arial" panose="020B0604020202020204" pitchFamily="34" charset="0"/>
              <a:buChar char="•"/>
            </a:pPr>
            <a:r>
              <a:rPr lang="en-US" sz="1800" b="0" i="0" u="none" strike="noStrike" baseline="0" dirty="0">
                <a:latin typeface="ArialMT"/>
              </a:rPr>
              <a:t>These slides are made to tell a compelling storing around the business issue and support our case with quantitative and qualitative observations.</a:t>
            </a:r>
            <a:endParaRPr dirty="0"/>
          </a:p>
        </p:txBody>
      </p:sp>
      <p:sp>
        <p:nvSpPr>
          <p:cNvPr id="11" name="TextBox 10">
            <a:extLst>
              <a:ext uri="{FF2B5EF4-FFF2-40B4-BE49-F238E27FC236}">
                <a16:creationId xmlns:a16="http://schemas.microsoft.com/office/drawing/2014/main" id="{21247C95-6912-4150-954F-E32D7DA688F3}"/>
              </a:ext>
            </a:extLst>
          </p:cNvPr>
          <p:cNvSpPr txBox="1"/>
          <p:nvPr/>
        </p:nvSpPr>
        <p:spPr>
          <a:xfrm>
            <a:off x="205025" y="1078769"/>
            <a:ext cx="459486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1" i="0" u="none" strike="noStrike" cap="none" spc="0" normalizeH="0" baseline="0" dirty="0">
                <a:ln>
                  <a:noFill/>
                </a:ln>
                <a:solidFill>
                  <a:srgbClr val="000000"/>
                </a:solidFill>
                <a:effectLst/>
                <a:uFillTx/>
                <a:latin typeface="+mn-lt"/>
                <a:ea typeface="+mn-ea"/>
                <a:cs typeface="+mn-cs"/>
                <a:sym typeface="Arial"/>
              </a:rPr>
              <a:t>Objectives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TotalTime>
  <Words>869</Words>
  <Application>Microsoft Office PowerPoint</Application>
  <PresentationFormat>On-screen Show (16:9)</PresentationFormat>
  <Paragraphs>77</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ArialMT</vt:lpstr>
      <vt:lpstr>Calibri</vt:lpstr>
      <vt:lpstr>Courier New</vt:lpstr>
      <vt:lpstr>DM Sans</vt:lpstr>
      <vt:lpstr>Helvetica</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CHETAN OLI</cp:lastModifiedBy>
  <cp:revision>2</cp:revision>
  <dcterms:modified xsi:type="dcterms:W3CDTF">2024-06-06T09:11:21Z</dcterms:modified>
</cp:coreProperties>
</file>