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00" r:id="rId3"/>
    <p:sldId id="299" r:id="rId4"/>
    <p:sldId id="294" r:id="rId5"/>
    <p:sldId id="295" r:id="rId6"/>
    <p:sldId id="296" r:id="rId7"/>
    <p:sldId id="297" r:id="rId8"/>
    <p:sldId id="298" r:id="rId9"/>
    <p:sldId id="267" r:id="rId10"/>
    <p:sldId id="270" r:id="rId11"/>
    <p:sldId id="272" r:id="rId12"/>
    <p:sldId id="271" r:id="rId13"/>
    <p:sldId id="257" r:id="rId14"/>
    <p:sldId id="273" r:id="rId15"/>
    <p:sldId id="274" r:id="rId16"/>
    <p:sldId id="292" r:id="rId17"/>
    <p:sldId id="258" r:id="rId18"/>
    <p:sldId id="277" r:id="rId19"/>
    <p:sldId id="278" r:id="rId20"/>
    <p:sldId id="281" r:id="rId21"/>
    <p:sldId id="282" r:id="rId22"/>
    <p:sldId id="284" r:id="rId23"/>
    <p:sldId id="285" r:id="rId24"/>
    <p:sldId id="286" r:id="rId25"/>
    <p:sldId id="287" r:id="rId26"/>
    <p:sldId id="289" r:id="rId27"/>
    <p:sldId id="29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B58E0D-2F8D-423F-9B3D-93CD3690AD34}">
          <p14:sldIdLst>
            <p14:sldId id="256"/>
            <p14:sldId id="300"/>
            <p14:sldId id="299"/>
            <p14:sldId id="294"/>
            <p14:sldId id="295"/>
            <p14:sldId id="296"/>
            <p14:sldId id="297"/>
            <p14:sldId id="298"/>
            <p14:sldId id="267"/>
            <p14:sldId id="270"/>
            <p14:sldId id="272"/>
            <p14:sldId id="271"/>
            <p14:sldId id="257"/>
            <p14:sldId id="273"/>
            <p14:sldId id="274"/>
            <p14:sldId id="292"/>
            <p14:sldId id="258"/>
            <p14:sldId id="277"/>
            <p14:sldId id="278"/>
            <p14:sldId id="281"/>
            <p14:sldId id="282"/>
            <p14:sldId id="284"/>
            <p14:sldId id="285"/>
            <p14:sldId id="286"/>
            <p14:sldId id="287"/>
            <p14:sldId id="289"/>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06"/>
      </p:cViewPr>
      <p:guideLst/>
    </p:cSldViewPr>
  </p:slideViewPr>
  <p:notesTextViewPr>
    <p:cViewPr>
      <p:scale>
        <a:sx n="1" d="1"/>
        <a:sy n="1" d="1"/>
      </p:scale>
      <p:origin x="0" y="0"/>
    </p:cViewPr>
  </p:notesTextViewPr>
  <p:sorterViewPr>
    <p:cViewPr>
      <p:scale>
        <a:sx n="100" d="100"/>
        <a:sy n="100" d="100"/>
      </p:scale>
      <p:origin x="0" y="-15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8B08A4-BA50-4CA2-8A89-91E06A6B30DA}" type="datetimeFigureOut">
              <a:rPr lang="en-IN" smtClean="0"/>
              <a:t>24-09-2024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5D0C8-1C54-4DCB-891F-2B546D6A57C7}" type="slidenum">
              <a:rPr lang="en-IN" smtClean="0"/>
              <a:t>‹#›</a:t>
            </a:fld>
            <a:endParaRPr lang="en-IN"/>
          </a:p>
        </p:txBody>
      </p:sp>
    </p:spTree>
    <p:extLst>
      <p:ext uri="{BB962C8B-B14F-4D97-AF65-F5344CB8AC3E}">
        <p14:creationId xmlns:p14="http://schemas.microsoft.com/office/powerpoint/2010/main" val="3457632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3671-78A3-4020-9EA2-6AFE957A20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E5C234-D8F3-4EFC-A3DB-F95A467FAE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11E97B-5460-4F86-ABCD-4C92160FC0C8}"/>
              </a:ext>
            </a:extLst>
          </p:cNvPr>
          <p:cNvSpPr>
            <a:spLocks noGrp="1"/>
          </p:cNvSpPr>
          <p:nvPr>
            <p:ph type="dt" sz="half" idx="10"/>
          </p:nvPr>
        </p:nvSpPr>
        <p:spPr/>
        <p:txBody>
          <a:bodyPr/>
          <a:lstStyle/>
          <a:p>
            <a:fld id="{87EE5823-FBED-4778-AF0C-2E6D7B60973E}" type="datetimeFigureOut">
              <a:rPr lang="en-IN" smtClean="0"/>
              <a:t>24-09-2024</a:t>
            </a:fld>
            <a:endParaRPr lang="en-IN"/>
          </a:p>
        </p:txBody>
      </p:sp>
      <p:sp>
        <p:nvSpPr>
          <p:cNvPr id="5" name="Footer Placeholder 4">
            <a:extLst>
              <a:ext uri="{FF2B5EF4-FFF2-40B4-BE49-F238E27FC236}">
                <a16:creationId xmlns:a16="http://schemas.microsoft.com/office/drawing/2014/main" id="{3C31B51B-067F-4866-90FD-A3E78F439C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7199D7-7163-40BC-B314-7842FA31DF2E}"/>
              </a:ext>
            </a:extLst>
          </p:cNvPr>
          <p:cNvSpPr>
            <a:spLocks noGrp="1"/>
          </p:cNvSpPr>
          <p:nvPr>
            <p:ph type="sldNum" sz="quarter" idx="12"/>
          </p:nvPr>
        </p:nvSpPr>
        <p:spPr/>
        <p:txBody>
          <a:bodyPr/>
          <a:lstStyle/>
          <a:p>
            <a:fld id="{863C56A7-27F6-483F-9A86-1E38220E5990}" type="slidenum">
              <a:rPr lang="en-IN" smtClean="0"/>
              <a:t>‹#›</a:t>
            </a:fld>
            <a:endParaRPr lang="en-IN"/>
          </a:p>
        </p:txBody>
      </p:sp>
    </p:spTree>
    <p:extLst>
      <p:ext uri="{BB962C8B-B14F-4D97-AF65-F5344CB8AC3E}">
        <p14:creationId xmlns:p14="http://schemas.microsoft.com/office/powerpoint/2010/main" val="1170732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5E3C-DCCB-4820-8F6B-FFDACD2548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D0809A-21AE-4989-9C49-41160E3A50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0D637E-2F63-4679-BE63-1D44F4120A96}"/>
              </a:ext>
            </a:extLst>
          </p:cNvPr>
          <p:cNvSpPr>
            <a:spLocks noGrp="1"/>
          </p:cNvSpPr>
          <p:nvPr>
            <p:ph type="dt" sz="half" idx="10"/>
          </p:nvPr>
        </p:nvSpPr>
        <p:spPr/>
        <p:txBody>
          <a:bodyPr/>
          <a:lstStyle/>
          <a:p>
            <a:fld id="{87EE5823-FBED-4778-AF0C-2E6D7B60973E}" type="datetimeFigureOut">
              <a:rPr lang="en-IN" smtClean="0"/>
              <a:t>24-09-2024</a:t>
            </a:fld>
            <a:endParaRPr lang="en-IN"/>
          </a:p>
        </p:txBody>
      </p:sp>
      <p:sp>
        <p:nvSpPr>
          <p:cNvPr id="5" name="Footer Placeholder 4">
            <a:extLst>
              <a:ext uri="{FF2B5EF4-FFF2-40B4-BE49-F238E27FC236}">
                <a16:creationId xmlns:a16="http://schemas.microsoft.com/office/drawing/2014/main" id="{307D982E-3AD9-4378-BB5C-935E849C32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93B8B3-2F19-446A-AEFE-E6643E0C3213}"/>
              </a:ext>
            </a:extLst>
          </p:cNvPr>
          <p:cNvSpPr>
            <a:spLocks noGrp="1"/>
          </p:cNvSpPr>
          <p:nvPr>
            <p:ph type="sldNum" sz="quarter" idx="12"/>
          </p:nvPr>
        </p:nvSpPr>
        <p:spPr/>
        <p:txBody>
          <a:bodyPr/>
          <a:lstStyle/>
          <a:p>
            <a:fld id="{863C56A7-27F6-483F-9A86-1E38220E5990}" type="slidenum">
              <a:rPr lang="en-IN" smtClean="0"/>
              <a:t>‹#›</a:t>
            </a:fld>
            <a:endParaRPr lang="en-IN"/>
          </a:p>
        </p:txBody>
      </p:sp>
    </p:spTree>
    <p:extLst>
      <p:ext uri="{BB962C8B-B14F-4D97-AF65-F5344CB8AC3E}">
        <p14:creationId xmlns:p14="http://schemas.microsoft.com/office/powerpoint/2010/main" val="361110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5B7777-AD17-47D6-8E45-34C227EB52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D37B03-BC35-408E-B60B-2F2E755D0A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A3EE5A-1579-4A43-857D-27C2BEFD9650}"/>
              </a:ext>
            </a:extLst>
          </p:cNvPr>
          <p:cNvSpPr>
            <a:spLocks noGrp="1"/>
          </p:cNvSpPr>
          <p:nvPr>
            <p:ph type="dt" sz="half" idx="10"/>
          </p:nvPr>
        </p:nvSpPr>
        <p:spPr/>
        <p:txBody>
          <a:bodyPr/>
          <a:lstStyle/>
          <a:p>
            <a:fld id="{87EE5823-FBED-4778-AF0C-2E6D7B60973E}" type="datetimeFigureOut">
              <a:rPr lang="en-IN" smtClean="0"/>
              <a:t>24-09-2024</a:t>
            </a:fld>
            <a:endParaRPr lang="en-IN"/>
          </a:p>
        </p:txBody>
      </p:sp>
      <p:sp>
        <p:nvSpPr>
          <p:cNvPr id="5" name="Footer Placeholder 4">
            <a:extLst>
              <a:ext uri="{FF2B5EF4-FFF2-40B4-BE49-F238E27FC236}">
                <a16:creationId xmlns:a16="http://schemas.microsoft.com/office/drawing/2014/main" id="{402F85D4-10F6-4700-95C6-57C2AE4B9E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379B14-953C-4155-995C-D90B06DED082}"/>
              </a:ext>
            </a:extLst>
          </p:cNvPr>
          <p:cNvSpPr>
            <a:spLocks noGrp="1"/>
          </p:cNvSpPr>
          <p:nvPr>
            <p:ph type="sldNum" sz="quarter" idx="12"/>
          </p:nvPr>
        </p:nvSpPr>
        <p:spPr/>
        <p:txBody>
          <a:bodyPr/>
          <a:lstStyle/>
          <a:p>
            <a:fld id="{863C56A7-27F6-483F-9A86-1E38220E5990}" type="slidenum">
              <a:rPr lang="en-IN" smtClean="0"/>
              <a:t>‹#›</a:t>
            </a:fld>
            <a:endParaRPr lang="en-IN"/>
          </a:p>
        </p:txBody>
      </p:sp>
    </p:spTree>
    <p:extLst>
      <p:ext uri="{BB962C8B-B14F-4D97-AF65-F5344CB8AC3E}">
        <p14:creationId xmlns:p14="http://schemas.microsoft.com/office/powerpoint/2010/main" val="1138363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B07E-110E-4550-B1BF-7CCC342595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F08D1F-F545-4E9E-8511-8BFBFD6B75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A422BA-8FB5-4B27-BEB5-70FF58776BDA}"/>
              </a:ext>
            </a:extLst>
          </p:cNvPr>
          <p:cNvSpPr>
            <a:spLocks noGrp="1"/>
          </p:cNvSpPr>
          <p:nvPr>
            <p:ph type="dt" sz="half" idx="10"/>
          </p:nvPr>
        </p:nvSpPr>
        <p:spPr/>
        <p:txBody>
          <a:bodyPr/>
          <a:lstStyle/>
          <a:p>
            <a:fld id="{87EE5823-FBED-4778-AF0C-2E6D7B60973E}" type="datetimeFigureOut">
              <a:rPr lang="en-IN" smtClean="0"/>
              <a:t>24-09-2024</a:t>
            </a:fld>
            <a:endParaRPr lang="en-IN"/>
          </a:p>
        </p:txBody>
      </p:sp>
      <p:sp>
        <p:nvSpPr>
          <p:cNvPr id="5" name="Footer Placeholder 4">
            <a:extLst>
              <a:ext uri="{FF2B5EF4-FFF2-40B4-BE49-F238E27FC236}">
                <a16:creationId xmlns:a16="http://schemas.microsoft.com/office/drawing/2014/main" id="{A5C16D57-21C3-4680-90A6-C9745D58CE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01BDC5-6CDB-493F-8AB0-A8B90B83E51B}"/>
              </a:ext>
            </a:extLst>
          </p:cNvPr>
          <p:cNvSpPr>
            <a:spLocks noGrp="1"/>
          </p:cNvSpPr>
          <p:nvPr>
            <p:ph type="sldNum" sz="quarter" idx="12"/>
          </p:nvPr>
        </p:nvSpPr>
        <p:spPr/>
        <p:txBody>
          <a:bodyPr/>
          <a:lstStyle/>
          <a:p>
            <a:fld id="{863C56A7-27F6-483F-9A86-1E38220E5990}" type="slidenum">
              <a:rPr lang="en-IN" smtClean="0"/>
              <a:t>‹#›</a:t>
            </a:fld>
            <a:endParaRPr lang="en-IN"/>
          </a:p>
        </p:txBody>
      </p:sp>
    </p:spTree>
    <p:extLst>
      <p:ext uri="{BB962C8B-B14F-4D97-AF65-F5344CB8AC3E}">
        <p14:creationId xmlns:p14="http://schemas.microsoft.com/office/powerpoint/2010/main" val="3279824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4AF0-72AD-4350-AD54-3BED905AA2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D3B166-6D8E-413A-8EC8-AFAB5B0777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78C890-86F9-4141-9786-918A2361E27C}"/>
              </a:ext>
            </a:extLst>
          </p:cNvPr>
          <p:cNvSpPr>
            <a:spLocks noGrp="1"/>
          </p:cNvSpPr>
          <p:nvPr>
            <p:ph type="dt" sz="half" idx="10"/>
          </p:nvPr>
        </p:nvSpPr>
        <p:spPr/>
        <p:txBody>
          <a:bodyPr/>
          <a:lstStyle/>
          <a:p>
            <a:fld id="{87EE5823-FBED-4778-AF0C-2E6D7B60973E}" type="datetimeFigureOut">
              <a:rPr lang="en-IN" smtClean="0"/>
              <a:t>24-09-2024</a:t>
            </a:fld>
            <a:endParaRPr lang="en-IN"/>
          </a:p>
        </p:txBody>
      </p:sp>
      <p:sp>
        <p:nvSpPr>
          <p:cNvPr id="5" name="Footer Placeholder 4">
            <a:extLst>
              <a:ext uri="{FF2B5EF4-FFF2-40B4-BE49-F238E27FC236}">
                <a16:creationId xmlns:a16="http://schemas.microsoft.com/office/drawing/2014/main" id="{35307E21-45A4-4917-A803-FB63009259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6D09AA-C4AB-4FED-B647-2660EA569013}"/>
              </a:ext>
            </a:extLst>
          </p:cNvPr>
          <p:cNvSpPr>
            <a:spLocks noGrp="1"/>
          </p:cNvSpPr>
          <p:nvPr>
            <p:ph type="sldNum" sz="quarter" idx="12"/>
          </p:nvPr>
        </p:nvSpPr>
        <p:spPr/>
        <p:txBody>
          <a:bodyPr/>
          <a:lstStyle/>
          <a:p>
            <a:fld id="{863C56A7-27F6-483F-9A86-1E38220E5990}" type="slidenum">
              <a:rPr lang="en-IN" smtClean="0"/>
              <a:t>‹#›</a:t>
            </a:fld>
            <a:endParaRPr lang="en-IN"/>
          </a:p>
        </p:txBody>
      </p:sp>
    </p:spTree>
    <p:extLst>
      <p:ext uri="{BB962C8B-B14F-4D97-AF65-F5344CB8AC3E}">
        <p14:creationId xmlns:p14="http://schemas.microsoft.com/office/powerpoint/2010/main" val="3663277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65107-525D-4B72-B3A6-DED04C6F46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AF8BF4-F2C3-4920-B259-4684367882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2D13E9-A6C5-4168-A577-4E2315CE22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498FE1-2BE4-41D0-BB38-E669EBD4DBDD}"/>
              </a:ext>
            </a:extLst>
          </p:cNvPr>
          <p:cNvSpPr>
            <a:spLocks noGrp="1"/>
          </p:cNvSpPr>
          <p:nvPr>
            <p:ph type="dt" sz="half" idx="10"/>
          </p:nvPr>
        </p:nvSpPr>
        <p:spPr/>
        <p:txBody>
          <a:bodyPr/>
          <a:lstStyle/>
          <a:p>
            <a:fld id="{87EE5823-FBED-4778-AF0C-2E6D7B60973E}" type="datetimeFigureOut">
              <a:rPr lang="en-IN" smtClean="0"/>
              <a:t>24-09-2024</a:t>
            </a:fld>
            <a:endParaRPr lang="en-IN"/>
          </a:p>
        </p:txBody>
      </p:sp>
      <p:sp>
        <p:nvSpPr>
          <p:cNvPr id="6" name="Footer Placeholder 5">
            <a:extLst>
              <a:ext uri="{FF2B5EF4-FFF2-40B4-BE49-F238E27FC236}">
                <a16:creationId xmlns:a16="http://schemas.microsoft.com/office/drawing/2014/main" id="{30E4E684-2985-482D-958D-D7C8637F8D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8BB7C9-C903-4830-8518-9AE6B10610EB}"/>
              </a:ext>
            </a:extLst>
          </p:cNvPr>
          <p:cNvSpPr>
            <a:spLocks noGrp="1"/>
          </p:cNvSpPr>
          <p:nvPr>
            <p:ph type="sldNum" sz="quarter" idx="12"/>
          </p:nvPr>
        </p:nvSpPr>
        <p:spPr/>
        <p:txBody>
          <a:bodyPr/>
          <a:lstStyle/>
          <a:p>
            <a:fld id="{863C56A7-27F6-483F-9A86-1E38220E5990}" type="slidenum">
              <a:rPr lang="en-IN" smtClean="0"/>
              <a:t>‹#›</a:t>
            </a:fld>
            <a:endParaRPr lang="en-IN"/>
          </a:p>
        </p:txBody>
      </p:sp>
    </p:spTree>
    <p:extLst>
      <p:ext uri="{BB962C8B-B14F-4D97-AF65-F5344CB8AC3E}">
        <p14:creationId xmlns:p14="http://schemas.microsoft.com/office/powerpoint/2010/main" val="3598908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EE34D-1774-48B4-BFCC-62B16F469C6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B3A6D7-1AF5-431C-98DF-F935BF05AB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24B217-5FAD-4E94-B254-B1612CF121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A28BD26-69C4-4EFA-ADDF-A69E2E5E60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C297C5-9BF1-48ED-BE84-ACFE72690B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ECC133-4D15-42A2-852D-65017CEF6AEA}"/>
              </a:ext>
            </a:extLst>
          </p:cNvPr>
          <p:cNvSpPr>
            <a:spLocks noGrp="1"/>
          </p:cNvSpPr>
          <p:nvPr>
            <p:ph type="dt" sz="half" idx="10"/>
          </p:nvPr>
        </p:nvSpPr>
        <p:spPr/>
        <p:txBody>
          <a:bodyPr/>
          <a:lstStyle/>
          <a:p>
            <a:fld id="{87EE5823-FBED-4778-AF0C-2E6D7B60973E}" type="datetimeFigureOut">
              <a:rPr lang="en-IN" smtClean="0"/>
              <a:t>24-09-2024</a:t>
            </a:fld>
            <a:endParaRPr lang="en-IN"/>
          </a:p>
        </p:txBody>
      </p:sp>
      <p:sp>
        <p:nvSpPr>
          <p:cNvPr id="8" name="Footer Placeholder 7">
            <a:extLst>
              <a:ext uri="{FF2B5EF4-FFF2-40B4-BE49-F238E27FC236}">
                <a16:creationId xmlns:a16="http://schemas.microsoft.com/office/drawing/2014/main" id="{78447FD8-E3FE-463A-81E8-467899F9C5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DF0CCA-5994-47CA-AB92-7C6B73BAC52F}"/>
              </a:ext>
            </a:extLst>
          </p:cNvPr>
          <p:cNvSpPr>
            <a:spLocks noGrp="1"/>
          </p:cNvSpPr>
          <p:nvPr>
            <p:ph type="sldNum" sz="quarter" idx="12"/>
          </p:nvPr>
        </p:nvSpPr>
        <p:spPr/>
        <p:txBody>
          <a:bodyPr/>
          <a:lstStyle/>
          <a:p>
            <a:fld id="{863C56A7-27F6-483F-9A86-1E38220E5990}" type="slidenum">
              <a:rPr lang="en-IN" smtClean="0"/>
              <a:t>‹#›</a:t>
            </a:fld>
            <a:endParaRPr lang="en-IN"/>
          </a:p>
        </p:txBody>
      </p:sp>
    </p:spTree>
    <p:extLst>
      <p:ext uri="{BB962C8B-B14F-4D97-AF65-F5344CB8AC3E}">
        <p14:creationId xmlns:p14="http://schemas.microsoft.com/office/powerpoint/2010/main" val="373269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F91C8-2FEC-4047-96D6-0C4C18539F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DFC2FD-F1F0-4171-8239-3E5F595A49F6}"/>
              </a:ext>
            </a:extLst>
          </p:cNvPr>
          <p:cNvSpPr>
            <a:spLocks noGrp="1"/>
          </p:cNvSpPr>
          <p:nvPr>
            <p:ph type="dt" sz="half" idx="10"/>
          </p:nvPr>
        </p:nvSpPr>
        <p:spPr/>
        <p:txBody>
          <a:bodyPr/>
          <a:lstStyle/>
          <a:p>
            <a:fld id="{87EE5823-FBED-4778-AF0C-2E6D7B60973E}" type="datetimeFigureOut">
              <a:rPr lang="en-IN" smtClean="0"/>
              <a:t>24-09-2024</a:t>
            </a:fld>
            <a:endParaRPr lang="en-IN"/>
          </a:p>
        </p:txBody>
      </p:sp>
      <p:sp>
        <p:nvSpPr>
          <p:cNvPr id="4" name="Footer Placeholder 3">
            <a:extLst>
              <a:ext uri="{FF2B5EF4-FFF2-40B4-BE49-F238E27FC236}">
                <a16:creationId xmlns:a16="http://schemas.microsoft.com/office/drawing/2014/main" id="{58DB147B-39C0-4DBA-9A45-85223EC990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463F5F1-90F1-4B3E-BE47-68B6298D2769}"/>
              </a:ext>
            </a:extLst>
          </p:cNvPr>
          <p:cNvSpPr>
            <a:spLocks noGrp="1"/>
          </p:cNvSpPr>
          <p:nvPr>
            <p:ph type="sldNum" sz="quarter" idx="12"/>
          </p:nvPr>
        </p:nvSpPr>
        <p:spPr/>
        <p:txBody>
          <a:bodyPr/>
          <a:lstStyle/>
          <a:p>
            <a:fld id="{863C56A7-27F6-483F-9A86-1E38220E5990}" type="slidenum">
              <a:rPr lang="en-IN" smtClean="0"/>
              <a:t>‹#›</a:t>
            </a:fld>
            <a:endParaRPr lang="en-IN"/>
          </a:p>
        </p:txBody>
      </p:sp>
    </p:spTree>
    <p:extLst>
      <p:ext uri="{BB962C8B-B14F-4D97-AF65-F5344CB8AC3E}">
        <p14:creationId xmlns:p14="http://schemas.microsoft.com/office/powerpoint/2010/main" val="3993234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B28CAD-F7F4-4FCA-A53C-DB35FC817326}"/>
              </a:ext>
            </a:extLst>
          </p:cNvPr>
          <p:cNvSpPr>
            <a:spLocks noGrp="1"/>
          </p:cNvSpPr>
          <p:nvPr>
            <p:ph type="dt" sz="half" idx="10"/>
          </p:nvPr>
        </p:nvSpPr>
        <p:spPr/>
        <p:txBody>
          <a:bodyPr/>
          <a:lstStyle/>
          <a:p>
            <a:fld id="{87EE5823-FBED-4778-AF0C-2E6D7B60973E}" type="datetimeFigureOut">
              <a:rPr lang="en-IN" smtClean="0"/>
              <a:t>24-09-2024</a:t>
            </a:fld>
            <a:endParaRPr lang="en-IN"/>
          </a:p>
        </p:txBody>
      </p:sp>
      <p:sp>
        <p:nvSpPr>
          <p:cNvPr id="3" name="Footer Placeholder 2">
            <a:extLst>
              <a:ext uri="{FF2B5EF4-FFF2-40B4-BE49-F238E27FC236}">
                <a16:creationId xmlns:a16="http://schemas.microsoft.com/office/drawing/2014/main" id="{02CB562F-70EB-4206-9858-BA07435AE5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E80237-FF77-4B41-A78D-2DDAE8073251}"/>
              </a:ext>
            </a:extLst>
          </p:cNvPr>
          <p:cNvSpPr>
            <a:spLocks noGrp="1"/>
          </p:cNvSpPr>
          <p:nvPr>
            <p:ph type="sldNum" sz="quarter" idx="12"/>
          </p:nvPr>
        </p:nvSpPr>
        <p:spPr/>
        <p:txBody>
          <a:bodyPr/>
          <a:lstStyle/>
          <a:p>
            <a:fld id="{863C56A7-27F6-483F-9A86-1E38220E5990}" type="slidenum">
              <a:rPr lang="en-IN" smtClean="0"/>
              <a:t>‹#›</a:t>
            </a:fld>
            <a:endParaRPr lang="en-IN"/>
          </a:p>
        </p:txBody>
      </p:sp>
    </p:spTree>
    <p:extLst>
      <p:ext uri="{BB962C8B-B14F-4D97-AF65-F5344CB8AC3E}">
        <p14:creationId xmlns:p14="http://schemas.microsoft.com/office/powerpoint/2010/main" val="1495129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8568-969A-4F53-9760-337316EC99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F5F60F-3E32-43A5-A6C7-B3D500B7E6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CDEB32-5F51-4B08-9CF2-5FB7DCB90E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FDF380-0362-43E5-93AA-015FF6F816A2}"/>
              </a:ext>
            </a:extLst>
          </p:cNvPr>
          <p:cNvSpPr>
            <a:spLocks noGrp="1"/>
          </p:cNvSpPr>
          <p:nvPr>
            <p:ph type="dt" sz="half" idx="10"/>
          </p:nvPr>
        </p:nvSpPr>
        <p:spPr/>
        <p:txBody>
          <a:bodyPr/>
          <a:lstStyle/>
          <a:p>
            <a:fld id="{87EE5823-FBED-4778-AF0C-2E6D7B60973E}" type="datetimeFigureOut">
              <a:rPr lang="en-IN" smtClean="0"/>
              <a:t>24-09-2024</a:t>
            </a:fld>
            <a:endParaRPr lang="en-IN"/>
          </a:p>
        </p:txBody>
      </p:sp>
      <p:sp>
        <p:nvSpPr>
          <p:cNvPr id="6" name="Footer Placeholder 5">
            <a:extLst>
              <a:ext uri="{FF2B5EF4-FFF2-40B4-BE49-F238E27FC236}">
                <a16:creationId xmlns:a16="http://schemas.microsoft.com/office/drawing/2014/main" id="{83FF83CA-ED04-4D0B-A2B3-699521381E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12CC5F-AD46-4A0E-97D0-F89DF122297D}"/>
              </a:ext>
            </a:extLst>
          </p:cNvPr>
          <p:cNvSpPr>
            <a:spLocks noGrp="1"/>
          </p:cNvSpPr>
          <p:nvPr>
            <p:ph type="sldNum" sz="quarter" idx="12"/>
          </p:nvPr>
        </p:nvSpPr>
        <p:spPr/>
        <p:txBody>
          <a:bodyPr/>
          <a:lstStyle/>
          <a:p>
            <a:fld id="{863C56A7-27F6-483F-9A86-1E38220E5990}" type="slidenum">
              <a:rPr lang="en-IN" smtClean="0"/>
              <a:t>‹#›</a:t>
            </a:fld>
            <a:endParaRPr lang="en-IN"/>
          </a:p>
        </p:txBody>
      </p:sp>
    </p:spTree>
    <p:extLst>
      <p:ext uri="{BB962C8B-B14F-4D97-AF65-F5344CB8AC3E}">
        <p14:creationId xmlns:p14="http://schemas.microsoft.com/office/powerpoint/2010/main" val="1696539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64E29-DB6E-4A37-8C8D-B2B963A99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4CFAE4-E89F-4920-ABA5-7EC3C73D89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26D8D57-5152-4500-A311-5EEE75E84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2E965-C6AE-4D9D-9625-65F49F0739F5}"/>
              </a:ext>
            </a:extLst>
          </p:cNvPr>
          <p:cNvSpPr>
            <a:spLocks noGrp="1"/>
          </p:cNvSpPr>
          <p:nvPr>
            <p:ph type="dt" sz="half" idx="10"/>
          </p:nvPr>
        </p:nvSpPr>
        <p:spPr/>
        <p:txBody>
          <a:bodyPr/>
          <a:lstStyle/>
          <a:p>
            <a:fld id="{87EE5823-FBED-4778-AF0C-2E6D7B60973E}" type="datetimeFigureOut">
              <a:rPr lang="en-IN" smtClean="0"/>
              <a:t>24-09-2024</a:t>
            </a:fld>
            <a:endParaRPr lang="en-IN"/>
          </a:p>
        </p:txBody>
      </p:sp>
      <p:sp>
        <p:nvSpPr>
          <p:cNvPr id="6" name="Footer Placeholder 5">
            <a:extLst>
              <a:ext uri="{FF2B5EF4-FFF2-40B4-BE49-F238E27FC236}">
                <a16:creationId xmlns:a16="http://schemas.microsoft.com/office/drawing/2014/main" id="{BA1985AB-CFC9-4F2F-94BA-FA8F9B4760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C8FF9D-6746-45FA-96B1-6A61FFB10F97}"/>
              </a:ext>
            </a:extLst>
          </p:cNvPr>
          <p:cNvSpPr>
            <a:spLocks noGrp="1"/>
          </p:cNvSpPr>
          <p:nvPr>
            <p:ph type="sldNum" sz="quarter" idx="12"/>
          </p:nvPr>
        </p:nvSpPr>
        <p:spPr/>
        <p:txBody>
          <a:bodyPr/>
          <a:lstStyle/>
          <a:p>
            <a:fld id="{863C56A7-27F6-483F-9A86-1E38220E5990}" type="slidenum">
              <a:rPr lang="en-IN" smtClean="0"/>
              <a:t>‹#›</a:t>
            </a:fld>
            <a:endParaRPr lang="en-IN"/>
          </a:p>
        </p:txBody>
      </p:sp>
    </p:spTree>
    <p:extLst>
      <p:ext uri="{BB962C8B-B14F-4D97-AF65-F5344CB8AC3E}">
        <p14:creationId xmlns:p14="http://schemas.microsoft.com/office/powerpoint/2010/main" val="1425069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C8CB98-7D18-4B7F-B2BB-40343091AD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57DAE2-A6A8-4FB6-AAEB-B1C361B4C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72511A-F664-4B4F-B942-44880EA4AC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E5823-FBED-4778-AF0C-2E6D7B60973E}" type="datetimeFigureOut">
              <a:rPr lang="en-IN" smtClean="0"/>
              <a:t>24-09-2024</a:t>
            </a:fld>
            <a:endParaRPr lang="en-IN"/>
          </a:p>
        </p:txBody>
      </p:sp>
      <p:sp>
        <p:nvSpPr>
          <p:cNvPr id="5" name="Footer Placeholder 4">
            <a:extLst>
              <a:ext uri="{FF2B5EF4-FFF2-40B4-BE49-F238E27FC236}">
                <a16:creationId xmlns:a16="http://schemas.microsoft.com/office/drawing/2014/main" id="{5F716A5C-1510-4C4E-9F6A-4B09D40D1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B1C22E-DB54-46D5-9B4A-984BA51F47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3C56A7-27F6-483F-9A86-1E38220E5990}" type="slidenum">
              <a:rPr lang="en-IN" smtClean="0"/>
              <a:t>‹#›</a:t>
            </a:fld>
            <a:endParaRPr lang="en-IN"/>
          </a:p>
        </p:txBody>
      </p:sp>
    </p:spTree>
    <p:extLst>
      <p:ext uri="{BB962C8B-B14F-4D97-AF65-F5344CB8AC3E}">
        <p14:creationId xmlns:p14="http://schemas.microsoft.com/office/powerpoint/2010/main" val="2659608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9486AE-920C-49DD-826A-F0AE4FA38A80}"/>
              </a:ext>
            </a:extLst>
          </p:cNvPr>
          <p:cNvSpPr/>
          <p:nvPr/>
        </p:nvSpPr>
        <p:spPr>
          <a:xfrm>
            <a:off x="118533" y="84667"/>
            <a:ext cx="11946467" cy="6612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06E33430-7CBF-4A85-8CBE-27DE10697ADF}"/>
              </a:ext>
            </a:extLst>
          </p:cNvPr>
          <p:cNvSpPr/>
          <p:nvPr/>
        </p:nvSpPr>
        <p:spPr>
          <a:xfrm>
            <a:off x="472318" y="1749144"/>
            <a:ext cx="10997142" cy="328351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Service Management and System Configuration Files in Linux</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3741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9486AE-920C-49DD-826A-F0AE4FA38A80}"/>
              </a:ext>
            </a:extLst>
          </p:cNvPr>
          <p:cNvSpPr/>
          <p:nvPr/>
        </p:nvSpPr>
        <p:spPr>
          <a:xfrm>
            <a:off x="118533" y="84667"/>
            <a:ext cx="11946467" cy="6612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06E33430-7CBF-4A85-8CBE-27DE10697ADF}"/>
              </a:ext>
            </a:extLst>
          </p:cNvPr>
          <p:cNvSpPr/>
          <p:nvPr/>
        </p:nvSpPr>
        <p:spPr>
          <a:xfrm>
            <a:off x="537633" y="448735"/>
            <a:ext cx="7358592" cy="76424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Systemctl - Command line utility</a:t>
            </a:r>
            <a:endParaRPr lang="en-IN" sz="40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7B383F8D-C613-43A1-9E9B-3334F469FA85}"/>
              </a:ext>
            </a:extLst>
          </p:cNvPr>
          <p:cNvSpPr>
            <a:spLocks noChangeArrowheads="1"/>
          </p:cNvSpPr>
          <p:nvPr/>
        </p:nvSpPr>
        <p:spPr bwMode="auto">
          <a:xfrm>
            <a:off x="724632" y="1496097"/>
            <a:ext cx="10400611" cy="4169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49263" lvl="1" indent="-342900">
              <a:lnSpc>
                <a:spcPct val="150000"/>
              </a:lnSpc>
              <a:spcBef>
                <a:spcPts val="500"/>
              </a:spcBef>
              <a:buFont typeface="Arial" panose="020B0604020202020204" pitchFamily="34" charset="0"/>
              <a:buChar char="•"/>
            </a:pPr>
            <a:r>
              <a:rPr lang="en-US" sz="2400" dirty="0">
                <a:solidFill>
                  <a:srgbClr val="61615C"/>
                </a:solidFill>
                <a:latin typeface="Times New Roman" panose="02020603050405020304" pitchFamily="18" charset="0"/>
                <a:cs typeface="Times New Roman" panose="02020603050405020304" pitchFamily="18" charset="0"/>
              </a:rPr>
              <a:t>Systemctl is command-line tool for managing system services in Linux systems, especially those using systemd.</a:t>
            </a:r>
          </a:p>
          <a:p>
            <a:pPr lvl="1">
              <a:lnSpc>
                <a:spcPct val="150000"/>
              </a:lnSpc>
              <a:spcBef>
                <a:spcPts val="500"/>
              </a:spcBef>
            </a:pPr>
            <a:r>
              <a:rPr lang="en-US" sz="2400" dirty="0">
                <a:solidFill>
                  <a:srgbClr val="61615C"/>
                </a:solidFill>
                <a:latin typeface="Times New Roman" panose="02020603050405020304" pitchFamily="18" charset="0"/>
                <a:cs typeface="Times New Roman" panose="02020603050405020304" pitchFamily="18" charset="0"/>
              </a:rPr>
              <a:t>Syntax:</a:t>
            </a:r>
          </a:p>
          <a:p>
            <a:pPr lvl="1">
              <a:lnSpc>
                <a:spcPct val="150000"/>
              </a:lnSpc>
              <a:spcBef>
                <a:spcPts val="500"/>
              </a:spcBef>
            </a:pPr>
            <a:r>
              <a:rPr lang="en-US" sz="2400" dirty="0">
                <a:solidFill>
                  <a:srgbClr val="61615C"/>
                </a:solidFill>
                <a:latin typeface="Times New Roman" panose="02020603050405020304" pitchFamily="18" charset="0"/>
                <a:cs typeface="Times New Roman" panose="02020603050405020304" pitchFamily="18" charset="0"/>
              </a:rPr>
              <a:t>	systemctl [command] [service name]</a:t>
            </a:r>
          </a:p>
          <a:p>
            <a:pPr lvl="1">
              <a:lnSpc>
                <a:spcPct val="150000"/>
              </a:lnSpc>
              <a:spcBef>
                <a:spcPts val="500"/>
              </a:spcBef>
            </a:pPr>
            <a:r>
              <a:rPr lang="en-US" sz="2400" dirty="0">
                <a:solidFill>
                  <a:srgbClr val="61615C"/>
                </a:solidFill>
                <a:latin typeface="Times New Roman" panose="02020603050405020304" pitchFamily="18" charset="0"/>
                <a:cs typeface="Times New Roman" panose="02020603050405020304" pitchFamily="18" charset="0"/>
              </a:rPr>
              <a:t>[command] = The action we want to perform (start, stop, enable, disable, etc.)</a:t>
            </a:r>
          </a:p>
          <a:p>
            <a:pPr lvl="1">
              <a:lnSpc>
                <a:spcPct val="150000"/>
              </a:lnSpc>
              <a:spcBef>
                <a:spcPts val="500"/>
              </a:spcBef>
            </a:pPr>
            <a:r>
              <a:rPr lang="en-US" sz="2400" dirty="0">
                <a:solidFill>
                  <a:srgbClr val="61615C"/>
                </a:solidFill>
                <a:latin typeface="Times New Roman" panose="02020603050405020304" pitchFamily="18" charset="0"/>
                <a:cs typeface="Times New Roman" panose="02020603050405020304" pitchFamily="18" charset="0"/>
              </a:rPr>
              <a:t>[service] = The name of the service we want to perform the action on.</a:t>
            </a:r>
          </a:p>
          <a:p>
            <a:pPr>
              <a:lnSpc>
                <a:spcPct val="150000"/>
              </a:lnSpc>
            </a:pPr>
            <a:endParaRPr lang="en-US" altLang="en-US" sz="2400" dirty="0"/>
          </a:p>
        </p:txBody>
      </p:sp>
    </p:spTree>
    <p:extLst>
      <p:ext uri="{BB962C8B-B14F-4D97-AF65-F5344CB8AC3E}">
        <p14:creationId xmlns:p14="http://schemas.microsoft.com/office/powerpoint/2010/main" val="2229182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9486AE-920C-49DD-826A-F0AE4FA38A80}"/>
              </a:ext>
            </a:extLst>
          </p:cNvPr>
          <p:cNvSpPr/>
          <p:nvPr/>
        </p:nvSpPr>
        <p:spPr>
          <a:xfrm>
            <a:off x="118533" y="84667"/>
            <a:ext cx="11946467" cy="6612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06E33430-7CBF-4A85-8CBE-27DE10697ADF}"/>
              </a:ext>
            </a:extLst>
          </p:cNvPr>
          <p:cNvSpPr/>
          <p:nvPr/>
        </p:nvSpPr>
        <p:spPr>
          <a:xfrm>
            <a:off x="537633" y="448734"/>
            <a:ext cx="7358592" cy="8805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How to manage system services…</a:t>
            </a:r>
            <a:endParaRPr lang="en-IN" sz="40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7B383F8D-C613-43A1-9E9B-3334F469FA85}"/>
              </a:ext>
            </a:extLst>
          </p:cNvPr>
          <p:cNvSpPr>
            <a:spLocks noChangeArrowheads="1"/>
          </p:cNvSpPr>
          <p:nvPr/>
        </p:nvSpPr>
        <p:spPr bwMode="auto">
          <a:xfrm>
            <a:off x="734158" y="1693334"/>
            <a:ext cx="6152418" cy="335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nSpc>
                <a:spcPct val="150000"/>
              </a:lnSpc>
              <a:buFont typeface="+mj-lt"/>
              <a:buAutoNum type="arabicParenR"/>
            </a:pPr>
            <a:r>
              <a:rPr lang="en-US" sz="2400" dirty="0">
                <a:solidFill>
                  <a:srgbClr val="61615C"/>
                </a:solidFill>
                <a:latin typeface="Times New Roman" panose="02020603050405020304" pitchFamily="18" charset="0"/>
                <a:cs typeface="Times New Roman" panose="02020603050405020304" pitchFamily="18" charset="0"/>
              </a:rPr>
              <a:t>Starting Services</a:t>
            </a:r>
          </a:p>
          <a:p>
            <a:pPr>
              <a:lnSpc>
                <a:spcPct val="150000"/>
              </a:lnSpc>
            </a:pPr>
            <a:r>
              <a:rPr lang="en-US" sz="2400" dirty="0">
                <a:solidFill>
                  <a:srgbClr val="61615C"/>
                </a:solidFill>
                <a:latin typeface="Times New Roman" panose="02020603050405020304" pitchFamily="18" charset="0"/>
                <a:cs typeface="Times New Roman" panose="02020603050405020304" pitchFamily="18" charset="0"/>
              </a:rPr>
              <a:t>Syntax: systemctl start [service name]</a:t>
            </a:r>
          </a:p>
          <a:p>
            <a:pPr marL="0" indent="0">
              <a:lnSpc>
                <a:spcPct val="150000"/>
              </a:lnSpc>
              <a:buNone/>
            </a:pPr>
            <a:r>
              <a:rPr lang="en-US" sz="2400" dirty="0">
                <a:solidFill>
                  <a:srgbClr val="61615C"/>
                </a:solidFill>
                <a:latin typeface="Times New Roman" panose="02020603050405020304" pitchFamily="18" charset="0"/>
                <a:cs typeface="Times New Roman" panose="02020603050405020304" pitchFamily="18" charset="0"/>
              </a:rPr>
              <a:t>        Example:</a:t>
            </a:r>
          </a:p>
          <a:p>
            <a:pPr marL="0" indent="0">
              <a:lnSpc>
                <a:spcPct val="150000"/>
              </a:lnSpc>
              <a:buNone/>
            </a:pPr>
            <a:r>
              <a:rPr lang="en-US" sz="2400" dirty="0">
                <a:solidFill>
                  <a:srgbClr val="61615C"/>
                </a:solidFill>
                <a:latin typeface="Times New Roman" panose="02020603050405020304" pitchFamily="18" charset="0"/>
                <a:cs typeface="Times New Roman" panose="02020603050405020304" pitchFamily="18" charset="0"/>
              </a:rPr>
              <a:t>	If we want to start our SSH service.</a:t>
            </a:r>
          </a:p>
          <a:p>
            <a:pPr marL="0" indent="0">
              <a:lnSpc>
                <a:spcPct val="150000"/>
              </a:lnSpc>
              <a:buNone/>
            </a:pPr>
            <a:r>
              <a:rPr lang="en-US" sz="2400" dirty="0">
                <a:solidFill>
                  <a:srgbClr val="61615C"/>
                </a:solidFill>
                <a:latin typeface="Times New Roman" panose="02020603050405020304" pitchFamily="18" charset="0"/>
                <a:cs typeface="Times New Roman" panose="02020603050405020304" pitchFamily="18" charset="0"/>
              </a:rPr>
              <a:t>            systemctl start </a:t>
            </a:r>
            <a:r>
              <a:rPr lang="en-US" sz="2400" dirty="0" err="1">
                <a:solidFill>
                  <a:srgbClr val="61615C"/>
                </a:solidFill>
                <a:latin typeface="Times New Roman" panose="02020603050405020304" pitchFamily="18" charset="0"/>
                <a:cs typeface="Times New Roman" panose="02020603050405020304" pitchFamily="18" charset="0"/>
              </a:rPr>
              <a:t>sshd</a:t>
            </a:r>
            <a:endParaRPr lang="en-IN" sz="2400" dirty="0">
              <a:solidFill>
                <a:srgbClr val="61615C"/>
              </a:solidFill>
              <a:latin typeface="Times New Roman" panose="02020603050405020304" pitchFamily="18" charset="0"/>
              <a:cs typeface="Times New Roman" panose="02020603050405020304" pitchFamily="18" charset="0"/>
            </a:endParaRPr>
          </a:p>
          <a:p>
            <a:pPr>
              <a:lnSpc>
                <a:spcPct val="150000"/>
              </a:lnSpc>
            </a:pPr>
            <a:endParaRPr lang="en-US" altLang="en-US" sz="2400" dirty="0"/>
          </a:p>
        </p:txBody>
      </p:sp>
      <p:sp>
        <p:nvSpPr>
          <p:cNvPr id="6" name="Rectangle 5">
            <a:extLst>
              <a:ext uri="{FF2B5EF4-FFF2-40B4-BE49-F238E27FC236}">
                <a16:creationId xmlns:a16="http://schemas.microsoft.com/office/drawing/2014/main" id="{5A216DDC-D4AF-4943-9684-22F83E8D105A}"/>
              </a:ext>
            </a:extLst>
          </p:cNvPr>
          <p:cNvSpPr>
            <a:spLocks noChangeArrowheads="1"/>
          </p:cNvSpPr>
          <p:nvPr/>
        </p:nvSpPr>
        <p:spPr bwMode="auto">
          <a:xfrm>
            <a:off x="6182458" y="1693332"/>
            <a:ext cx="6152418" cy="335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nSpc>
                <a:spcPct val="150000"/>
              </a:lnSpc>
              <a:buFont typeface="+mj-lt"/>
              <a:buAutoNum type="arabicParenR" startAt="2"/>
            </a:pPr>
            <a:r>
              <a:rPr lang="en-US" sz="2400" dirty="0">
                <a:solidFill>
                  <a:srgbClr val="61615C"/>
                </a:solidFill>
                <a:latin typeface="Times New Roman" panose="02020603050405020304" pitchFamily="18" charset="0"/>
                <a:cs typeface="Times New Roman" panose="02020603050405020304" pitchFamily="18" charset="0"/>
              </a:rPr>
              <a:t>Stopping Services</a:t>
            </a:r>
          </a:p>
          <a:p>
            <a:pPr>
              <a:lnSpc>
                <a:spcPct val="150000"/>
              </a:lnSpc>
            </a:pPr>
            <a:r>
              <a:rPr lang="en-US" sz="2400" dirty="0">
                <a:solidFill>
                  <a:srgbClr val="61615C"/>
                </a:solidFill>
                <a:latin typeface="Times New Roman" panose="02020603050405020304" pitchFamily="18" charset="0"/>
                <a:cs typeface="Times New Roman" panose="02020603050405020304" pitchFamily="18" charset="0"/>
              </a:rPr>
              <a:t>Syntax: systemctl stop [service name]</a:t>
            </a:r>
          </a:p>
          <a:p>
            <a:pPr marL="0" indent="0">
              <a:lnSpc>
                <a:spcPct val="150000"/>
              </a:lnSpc>
              <a:buNone/>
            </a:pPr>
            <a:r>
              <a:rPr lang="en-US" sz="2400" dirty="0">
                <a:solidFill>
                  <a:srgbClr val="61615C"/>
                </a:solidFill>
                <a:latin typeface="Times New Roman" panose="02020603050405020304" pitchFamily="18" charset="0"/>
                <a:cs typeface="Times New Roman" panose="02020603050405020304" pitchFamily="18" charset="0"/>
              </a:rPr>
              <a:t>        Example:</a:t>
            </a:r>
          </a:p>
          <a:p>
            <a:pPr marL="0" indent="0">
              <a:lnSpc>
                <a:spcPct val="150000"/>
              </a:lnSpc>
              <a:buNone/>
            </a:pPr>
            <a:r>
              <a:rPr lang="en-US" sz="2400" dirty="0">
                <a:solidFill>
                  <a:srgbClr val="61615C"/>
                </a:solidFill>
                <a:latin typeface="Times New Roman" panose="02020603050405020304" pitchFamily="18" charset="0"/>
                <a:cs typeface="Times New Roman" panose="02020603050405020304" pitchFamily="18" charset="0"/>
              </a:rPr>
              <a:t>	If we want to stop our SSH service.</a:t>
            </a:r>
          </a:p>
          <a:p>
            <a:pPr marL="0" indent="0">
              <a:lnSpc>
                <a:spcPct val="150000"/>
              </a:lnSpc>
              <a:buNone/>
            </a:pPr>
            <a:r>
              <a:rPr lang="en-US" sz="2400" dirty="0">
                <a:solidFill>
                  <a:srgbClr val="61615C"/>
                </a:solidFill>
                <a:latin typeface="Times New Roman" panose="02020603050405020304" pitchFamily="18" charset="0"/>
                <a:cs typeface="Times New Roman" panose="02020603050405020304" pitchFamily="18" charset="0"/>
              </a:rPr>
              <a:t>            systemctl stop </a:t>
            </a:r>
            <a:r>
              <a:rPr lang="en-US" sz="2400" dirty="0" err="1">
                <a:solidFill>
                  <a:srgbClr val="61615C"/>
                </a:solidFill>
                <a:latin typeface="Times New Roman" panose="02020603050405020304" pitchFamily="18" charset="0"/>
                <a:cs typeface="Times New Roman" panose="02020603050405020304" pitchFamily="18" charset="0"/>
              </a:rPr>
              <a:t>sshd</a:t>
            </a:r>
            <a:endParaRPr lang="en-IN" sz="2400" dirty="0">
              <a:solidFill>
                <a:srgbClr val="61615C"/>
              </a:solidFill>
              <a:latin typeface="Times New Roman" panose="02020603050405020304" pitchFamily="18" charset="0"/>
              <a:cs typeface="Times New Roman" panose="02020603050405020304" pitchFamily="18" charset="0"/>
            </a:endParaRPr>
          </a:p>
          <a:p>
            <a:pPr>
              <a:lnSpc>
                <a:spcPct val="150000"/>
              </a:lnSpc>
            </a:pPr>
            <a:endParaRPr lang="en-US" altLang="en-US" sz="2400" dirty="0"/>
          </a:p>
        </p:txBody>
      </p:sp>
    </p:spTree>
    <p:extLst>
      <p:ext uri="{BB962C8B-B14F-4D97-AF65-F5344CB8AC3E}">
        <p14:creationId xmlns:p14="http://schemas.microsoft.com/office/powerpoint/2010/main" val="2498623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9486AE-920C-49DD-826A-F0AE4FA38A80}"/>
              </a:ext>
            </a:extLst>
          </p:cNvPr>
          <p:cNvSpPr/>
          <p:nvPr/>
        </p:nvSpPr>
        <p:spPr>
          <a:xfrm>
            <a:off x="118533" y="84667"/>
            <a:ext cx="11946467" cy="6612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06E33430-7CBF-4A85-8CBE-27DE10697ADF}"/>
              </a:ext>
            </a:extLst>
          </p:cNvPr>
          <p:cNvSpPr/>
          <p:nvPr/>
        </p:nvSpPr>
        <p:spPr>
          <a:xfrm>
            <a:off x="537632" y="448734"/>
            <a:ext cx="7358593" cy="8805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Enabling and Disabling Services:</a:t>
            </a:r>
            <a:endParaRPr lang="en-IN" sz="40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7B383F8D-C613-43A1-9E9B-3334F469FA85}"/>
              </a:ext>
            </a:extLst>
          </p:cNvPr>
          <p:cNvSpPr>
            <a:spLocks noChangeArrowheads="1"/>
          </p:cNvSpPr>
          <p:nvPr/>
        </p:nvSpPr>
        <p:spPr bwMode="auto">
          <a:xfrm>
            <a:off x="323029" y="1635987"/>
            <a:ext cx="5772972" cy="168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gn="just">
              <a:lnSpc>
                <a:spcPct val="150000"/>
              </a:lnSpc>
              <a:buFont typeface="+mj-lt"/>
              <a:buAutoNum type="arabicParenR"/>
            </a:pPr>
            <a:r>
              <a:rPr lang="en-IN" sz="2400" dirty="0">
                <a:solidFill>
                  <a:srgbClr val="61615C"/>
                </a:solidFill>
                <a:latin typeface="Times New Roman" panose="02020603050405020304" pitchFamily="18" charset="0"/>
                <a:cs typeface="Times New Roman" panose="02020603050405020304" pitchFamily="18" charset="0"/>
              </a:rPr>
              <a:t>Enabling Services</a:t>
            </a:r>
          </a:p>
          <a:p>
            <a:pPr algn="just">
              <a:lnSpc>
                <a:spcPct val="150000"/>
              </a:lnSpc>
            </a:pPr>
            <a:r>
              <a:rPr lang="en-US" sz="2400" dirty="0">
                <a:solidFill>
                  <a:srgbClr val="61615C"/>
                </a:solidFill>
                <a:latin typeface="Times New Roman" panose="02020603050405020304" pitchFamily="18" charset="0"/>
                <a:cs typeface="Times New Roman" panose="02020603050405020304" pitchFamily="18" charset="0"/>
              </a:rPr>
              <a:t>       If we want to enable our firewall service:</a:t>
            </a:r>
          </a:p>
          <a:p>
            <a:pPr marL="0" indent="0" algn="just">
              <a:lnSpc>
                <a:spcPct val="150000"/>
              </a:lnSpc>
              <a:buNone/>
            </a:pPr>
            <a:r>
              <a:rPr lang="en-US" sz="2400" dirty="0">
                <a:solidFill>
                  <a:srgbClr val="61615C"/>
                </a:solidFill>
                <a:latin typeface="Times New Roman" panose="02020603050405020304" pitchFamily="18" charset="0"/>
                <a:cs typeface="Times New Roman" panose="02020603050405020304" pitchFamily="18" charset="0"/>
              </a:rPr>
              <a:t>         systemctl enable firewalld</a:t>
            </a:r>
          </a:p>
        </p:txBody>
      </p:sp>
      <p:sp>
        <p:nvSpPr>
          <p:cNvPr id="6" name="Rectangle 5">
            <a:extLst>
              <a:ext uri="{FF2B5EF4-FFF2-40B4-BE49-F238E27FC236}">
                <a16:creationId xmlns:a16="http://schemas.microsoft.com/office/drawing/2014/main" id="{9364EB9D-57E8-4343-B2C9-57C29456A464}"/>
              </a:ext>
            </a:extLst>
          </p:cNvPr>
          <p:cNvSpPr>
            <a:spLocks noChangeArrowheads="1"/>
          </p:cNvSpPr>
          <p:nvPr/>
        </p:nvSpPr>
        <p:spPr bwMode="auto">
          <a:xfrm>
            <a:off x="6027577" y="1635987"/>
            <a:ext cx="5841396" cy="168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gn="just">
              <a:lnSpc>
                <a:spcPct val="150000"/>
              </a:lnSpc>
              <a:buFont typeface="+mj-lt"/>
              <a:buAutoNum type="arabicParenR" startAt="2"/>
            </a:pPr>
            <a:r>
              <a:rPr lang="en-IN" sz="2400" dirty="0">
                <a:solidFill>
                  <a:srgbClr val="61615C"/>
                </a:solidFill>
                <a:latin typeface="Times New Roman" panose="02020603050405020304" pitchFamily="18" charset="0"/>
                <a:cs typeface="Times New Roman" panose="02020603050405020304" pitchFamily="18" charset="0"/>
              </a:rPr>
              <a:t>Disabling Services</a:t>
            </a:r>
          </a:p>
          <a:p>
            <a:pPr algn="just">
              <a:lnSpc>
                <a:spcPct val="150000"/>
              </a:lnSpc>
            </a:pPr>
            <a:r>
              <a:rPr lang="en-US" sz="2400" dirty="0">
                <a:solidFill>
                  <a:srgbClr val="61615C"/>
                </a:solidFill>
                <a:latin typeface="Times New Roman" panose="02020603050405020304" pitchFamily="18" charset="0"/>
                <a:cs typeface="Times New Roman" panose="02020603050405020304" pitchFamily="18" charset="0"/>
              </a:rPr>
              <a:t>       If we want to disable our firewall service:</a:t>
            </a:r>
          </a:p>
          <a:p>
            <a:pPr marL="0" indent="0" algn="just">
              <a:lnSpc>
                <a:spcPct val="150000"/>
              </a:lnSpc>
              <a:buNone/>
            </a:pPr>
            <a:r>
              <a:rPr lang="en-US" sz="2400" dirty="0">
                <a:solidFill>
                  <a:srgbClr val="61615C"/>
                </a:solidFill>
                <a:latin typeface="Times New Roman" panose="02020603050405020304" pitchFamily="18" charset="0"/>
                <a:cs typeface="Times New Roman" panose="02020603050405020304" pitchFamily="18" charset="0"/>
              </a:rPr>
              <a:t>         systemctl disable firewalld</a:t>
            </a:r>
          </a:p>
        </p:txBody>
      </p:sp>
      <p:sp>
        <p:nvSpPr>
          <p:cNvPr id="7" name="TextBox 6">
            <a:extLst>
              <a:ext uri="{FF2B5EF4-FFF2-40B4-BE49-F238E27FC236}">
                <a16:creationId xmlns:a16="http://schemas.microsoft.com/office/drawing/2014/main" id="{869625D6-955C-4906-A719-C237F20E76DC}"/>
              </a:ext>
            </a:extLst>
          </p:cNvPr>
          <p:cNvSpPr txBox="1"/>
          <p:nvPr/>
        </p:nvSpPr>
        <p:spPr>
          <a:xfrm>
            <a:off x="323027" y="3960317"/>
            <a:ext cx="6973511" cy="1687963"/>
          </a:xfrm>
          <a:prstGeom prst="rect">
            <a:avLst/>
          </a:prstGeom>
          <a:noFill/>
        </p:spPr>
        <p:txBody>
          <a:bodyPr wrap="square">
            <a:spAutoFit/>
          </a:bodyPr>
          <a:lstStyle/>
          <a:p>
            <a:pPr marL="457200" indent="-457200" algn="just">
              <a:lnSpc>
                <a:spcPct val="150000"/>
              </a:lnSpc>
              <a:buFont typeface="+mj-lt"/>
              <a:buAutoNum type="arabicParenR" startAt="3"/>
            </a:pPr>
            <a:r>
              <a:rPr lang="en-US" sz="2400" dirty="0">
                <a:solidFill>
                  <a:srgbClr val="61615C"/>
                </a:solidFill>
                <a:latin typeface="Times New Roman" panose="02020603050405020304" pitchFamily="18" charset="0"/>
                <a:cs typeface="Times New Roman" panose="02020603050405020304" pitchFamily="18" charset="0"/>
              </a:rPr>
              <a:t>Viewing Status of Services</a:t>
            </a:r>
          </a:p>
          <a:p>
            <a:pPr algn="just">
              <a:lnSpc>
                <a:spcPct val="150000"/>
              </a:lnSpc>
            </a:pPr>
            <a:r>
              <a:rPr lang="en-US" sz="2400" dirty="0">
                <a:solidFill>
                  <a:srgbClr val="61615C"/>
                </a:solidFill>
                <a:latin typeface="Times New Roman" panose="02020603050405020304" pitchFamily="18" charset="0"/>
                <a:cs typeface="Times New Roman" panose="02020603050405020304" pitchFamily="18" charset="0"/>
              </a:rPr>
              <a:t>        If we want to see the status of our firewall service.</a:t>
            </a:r>
          </a:p>
          <a:p>
            <a:pPr marL="0" indent="0" algn="just">
              <a:lnSpc>
                <a:spcPct val="150000"/>
              </a:lnSpc>
              <a:buNone/>
            </a:pPr>
            <a:r>
              <a:rPr lang="en-US" sz="2400" dirty="0">
                <a:solidFill>
                  <a:srgbClr val="61615C"/>
                </a:solidFill>
                <a:latin typeface="Times New Roman" panose="02020603050405020304" pitchFamily="18" charset="0"/>
                <a:cs typeface="Times New Roman" panose="02020603050405020304" pitchFamily="18" charset="0"/>
              </a:rPr>
              <a:t>              systemctl status firewalld</a:t>
            </a:r>
            <a:endParaRPr lang="en-IN" sz="2400" dirty="0">
              <a:solidFill>
                <a:srgbClr val="61615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0080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9486AE-920C-49DD-826A-F0AE4FA38A80}"/>
              </a:ext>
            </a:extLst>
          </p:cNvPr>
          <p:cNvSpPr/>
          <p:nvPr/>
        </p:nvSpPr>
        <p:spPr>
          <a:xfrm>
            <a:off x="118533" y="84667"/>
            <a:ext cx="11946467" cy="6612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FAD559C2-B6EA-413D-B1DB-CD3E56126B4F}"/>
              </a:ext>
            </a:extLst>
          </p:cNvPr>
          <p:cNvSpPr/>
          <p:nvPr/>
        </p:nvSpPr>
        <p:spPr>
          <a:xfrm>
            <a:off x="537632" y="448734"/>
            <a:ext cx="7358593" cy="8805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Restart and Reloading Services:</a:t>
            </a:r>
            <a:endParaRPr lang="en-IN" sz="4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86FE72E-BEB0-47F7-83E1-FBE65A499592}"/>
              </a:ext>
            </a:extLst>
          </p:cNvPr>
          <p:cNvSpPr txBox="1"/>
          <p:nvPr/>
        </p:nvSpPr>
        <p:spPr>
          <a:xfrm>
            <a:off x="537631" y="1558343"/>
            <a:ext cx="8644469" cy="2498441"/>
          </a:xfrm>
          <a:prstGeom prst="rect">
            <a:avLst/>
          </a:prstGeom>
          <a:noFill/>
        </p:spPr>
        <p:txBody>
          <a:bodyPr wrap="square">
            <a:spAutoFit/>
          </a:bodyPr>
          <a:lstStyle/>
          <a:p>
            <a:pPr marL="342900" indent="-342900" algn="just">
              <a:lnSpc>
                <a:spcPct val="150000"/>
              </a:lnSpc>
              <a:spcBef>
                <a:spcPts val="1000"/>
              </a:spcBef>
              <a:buSzPct val="80000"/>
              <a:buFont typeface="+mj-lt"/>
              <a:buAutoNum type="arabicParenR"/>
            </a:pPr>
            <a:r>
              <a:rPr lang="en-US" sz="2400" dirty="0">
                <a:solidFill>
                  <a:srgbClr val="61615C"/>
                </a:solidFill>
                <a:latin typeface="Times New Roman" panose="02020603050405020304" pitchFamily="18" charset="0"/>
                <a:cs typeface="Times New Roman" panose="02020603050405020304" pitchFamily="18" charset="0"/>
              </a:rPr>
              <a:t>Restarting Services: Stop the service apply the changes and then restart service.</a:t>
            </a:r>
          </a:p>
          <a:p>
            <a:pPr marL="0" indent="0" algn="just">
              <a:lnSpc>
                <a:spcPct val="150000"/>
              </a:lnSpc>
              <a:spcBef>
                <a:spcPts val="1000"/>
              </a:spcBef>
              <a:buSzPct val="80000"/>
              <a:buNone/>
            </a:pPr>
            <a:r>
              <a:rPr lang="en-US" sz="2400" dirty="0">
                <a:solidFill>
                  <a:srgbClr val="61615C"/>
                </a:solidFill>
                <a:latin typeface="Times New Roman" panose="02020603050405020304" pitchFamily="18" charset="0"/>
                <a:cs typeface="Times New Roman" panose="02020603050405020304" pitchFamily="18" charset="0"/>
              </a:rPr>
              <a:t>	If we want to restart our Apache service.</a:t>
            </a:r>
          </a:p>
          <a:p>
            <a:pPr marL="0" indent="0" algn="just">
              <a:lnSpc>
                <a:spcPct val="150000"/>
              </a:lnSpc>
              <a:spcBef>
                <a:spcPts val="1000"/>
              </a:spcBef>
              <a:buSzPct val="80000"/>
              <a:buNone/>
            </a:pPr>
            <a:r>
              <a:rPr lang="en-US" sz="2400" dirty="0">
                <a:solidFill>
                  <a:srgbClr val="61615C"/>
                </a:solidFill>
                <a:latin typeface="Times New Roman" panose="02020603050405020304" pitchFamily="18" charset="0"/>
                <a:cs typeface="Times New Roman" panose="02020603050405020304" pitchFamily="18" charset="0"/>
              </a:rPr>
              <a:t>	</a:t>
            </a:r>
            <a:r>
              <a:rPr lang="en-US" sz="2400" dirty="0" err="1">
                <a:solidFill>
                  <a:srgbClr val="61615C"/>
                </a:solidFill>
                <a:latin typeface="Times New Roman" panose="02020603050405020304" pitchFamily="18" charset="0"/>
                <a:cs typeface="Times New Roman" panose="02020603050405020304" pitchFamily="18" charset="0"/>
              </a:rPr>
              <a:t>systemctl</a:t>
            </a:r>
            <a:r>
              <a:rPr lang="en-US" sz="2400" dirty="0">
                <a:solidFill>
                  <a:srgbClr val="61615C"/>
                </a:solidFill>
                <a:latin typeface="Times New Roman" panose="02020603050405020304" pitchFamily="18" charset="0"/>
                <a:cs typeface="Times New Roman" panose="02020603050405020304" pitchFamily="18" charset="0"/>
              </a:rPr>
              <a:t> restart httpd</a:t>
            </a:r>
          </a:p>
        </p:txBody>
      </p:sp>
      <p:sp>
        <p:nvSpPr>
          <p:cNvPr id="9" name="TextBox 8">
            <a:extLst>
              <a:ext uri="{FF2B5EF4-FFF2-40B4-BE49-F238E27FC236}">
                <a16:creationId xmlns:a16="http://schemas.microsoft.com/office/drawing/2014/main" id="{692DB608-0FB9-4931-9A27-99E27152A3A3}"/>
              </a:ext>
            </a:extLst>
          </p:cNvPr>
          <p:cNvSpPr txBox="1"/>
          <p:nvPr/>
        </p:nvSpPr>
        <p:spPr>
          <a:xfrm>
            <a:off x="537631" y="3910825"/>
            <a:ext cx="7901519" cy="2498441"/>
          </a:xfrm>
          <a:prstGeom prst="rect">
            <a:avLst/>
          </a:prstGeom>
          <a:noFill/>
        </p:spPr>
        <p:txBody>
          <a:bodyPr wrap="square">
            <a:spAutoFit/>
          </a:bodyPr>
          <a:lstStyle/>
          <a:p>
            <a:pPr marL="342900" indent="-342900" algn="just">
              <a:lnSpc>
                <a:spcPct val="150000"/>
              </a:lnSpc>
              <a:spcBef>
                <a:spcPts val="1000"/>
              </a:spcBef>
              <a:buSzPct val="80000"/>
              <a:buFont typeface="+mj-lt"/>
              <a:buAutoNum type="arabicParenR" startAt="2"/>
            </a:pPr>
            <a:r>
              <a:rPr lang="en-US" sz="2400" dirty="0">
                <a:solidFill>
                  <a:srgbClr val="61615C"/>
                </a:solidFill>
                <a:latin typeface="Times New Roman" panose="02020603050405020304" pitchFamily="18" charset="0"/>
                <a:cs typeface="Times New Roman" panose="02020603050405020304" pitchFamily="18" charset="0"/>
              </a:rPr>
              <a:t>Reloading Services: Apply the changes without stopping service.</a:t>
            </a:r>
          </a:p>
          <a:p>
            <a:pPr algn="just">
              <a:lnSpc>
                <a:spcPct val="150000"/>
              </a:lnSpc>
              <a:spcBef>
                <a:spcPts val="1000"/>
              </a:spcBef>
              <a:buClr>
                <a:schemeClr val="accent1"/>
              </a:buClr>
              <a:buSzPct val="80000"/>
            </a:pPr>
            <a:r>
              <a:rPr lang="en-US" sz="2400" dirty="0">
                <a:solidFill>
                  <a:srgbClr val="61615C"/>
                </a:solidFill>
                <a:latin typeface="Times New Roman" panose="02020603050405020304" pitchFamily="18" charset="0"/>
                <a:cs typeface="Times New Roman" panose="02020603050405020304" pitchFamily="18" charset="0"/>
              </a:rPr>
              <a:t>	If we want to reload our Apache service.</a:t>
            </a:r>
          </a:p>
          <a:p>
            <a:pPr algn="just">
              <a:lnSpc>
                <a:spcPct val="150000"/>
              </a:lnSpc>
              <a:spcBef>
                <a:spcPts val="1000"/>
              </a:spcBef>
              <a:buClr>
                <a:schemeClr val="accent1"/>
              </a:buClr>
              <a:buSzPct val="80000"/>
            </a:pPr>
            <a:r>
              <a:rPr lang="en-US" sz="2400" dirty="0">
                <a:solidFill>
                  <a:srgbClr val="61615C"/>
                </a:solidFill>
                <a:latin typeface="Times New Roman" panose="02020603050405020304" pitchFamily="18" charset="0"/>
                <a:cs typeface="Times New Roman" panose="02020603050405020304" pitchFamily="18" charset="0"/>
              </a:rPr>
              <a:t>            </a:t>
            </a:r>
            <a:r>
              <a:rPr lang="en-US" sz="2400" dirty="0" err="1">
                <a:solidFill>
                  <a:srgbClr val="61615C"/>
                </a:solidFill>
                <a:latin typeface="Times New Roman" panose="02020603050405020304" pitchFamily="18" charset="0"/>
                <a:cs typeface="Times New Roman" panose="02020603050405020304" pitchFamily="18" charset="0"/>
              </a:rPr>
              <a:t>systemctl</a:t>
            </a:r>
            <a:r>
              <a:rPr lang="en-US" sz="2400" dirty="0">
                <a:solidFill>
                  <a:srgbClr val="61615C"/>
                </a:solidFill>
                <a:latin typeface="Times New Roman" panose="02020603050405020304" pitchFamily="18" charset="0"/>
                <a:cs typeface="Times New Roman" panose="02020603050405020304" pitchFamily="18" charset="0"/>
              </a:rPr>
              <a:t> reload httpd</a:t>
            </a:r>
            <a:endParaRPr lang="en-IN" sz="2400" dirty="0">
              <a:solidFill>
                <a:srgbClr val="61615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0004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9486AE-920C-49DD-826A-F0AE4FA38A80}"/>
              </a:ext>
            </a:extLst>
          </p:cNvPr>
          <p:cNvSpPr/>
          <p:nvPr/>
        </p:nvSpPr>
        <p:spPr>
          <a:xfrm>
            <a:off x="118533" y="84667"/>
            <a:ext cx="11946467" cy="6612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FAD559C2-B6EA-413D-B1DB-CD3E56126B4F}"/>
              </a:ext>
            </a:extLst>
          </p:cNvPr>
          <p:cNvSpPr/>
          <p:nvPr/>
        </p:nvSpPr>
        <p:spPr>
          <a:xfrm>
            <a:off x="537632" y="448734"/>
            <a:ext cx="7406218" cy="8805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Masking and Unmasking Services:</a:t>
            </a:r>
            <a:endParaRPr lang="en-IN" sz="4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86FE72E-BEB0-47F7-83E1-FBE65A499592}"/>
              </a:ext>
            </a:extLst>
          </p:cNvPr>
          <p:cNvSpPr txBox="1"/>
          <p:nvPr/>
        </p:nvSpPr>
        <p:spPr>
          <a:xfrm>
            <a:off x="537632" y="1693334"/>
            <a:ext cx="10920945" cy="3754874"/>
          </a:xfrm>
          <a:prstGeom prst="rect">
            <a:avLst/>
          </a:prstGeom>
          <a:noFill/>
        </p:spPr>
        <p:txBody>
          <a:bodyPr wrap="square">
            <a:spAutoFit/>
          </a:bodyPr>
          <a:lstStyle/>
          <a:p>
            <a:pPr algn="just">
              <a:spcBef>
                <a:spcPts val="1000"/>
              </a:spcBef>
              <a:buClr>
                <a:schemeClr val="accent1"/>
              </a:buClr>
              <a:buSzPct val="80000"/>
            </a:pPr>
            <a:r>
              <a:rPr lang="en-US" sz="2400" dirty="0">
                <a:solidFill>
                  <a:srgbClr val="61615C"/>
                </a:solidFill>
                <a:latin typeface="Times New Roman" panose="02020603050405020304" pitchFamily="18" charset="0"/>
                <a:cs typeface="Times New Roman" panose="02020603050405020304" pitchFamily="18" charset="0"/>
              </a:rPr>
              <a:t>1) Masking a service prevents it from being started or enabled, even if it is required by other services.</a:t>
            </a:r>
          </a:p>
          <a:p>
            <a:pPr algn="just">
              <a:spcBef>
                <a:spcPts val="1000"/>
              </a:spcBef>
              <a:buClr>
                <a:schemeClr val="accent1"/>
              </a:buClr>
              <a:buSzPct val="80000"/>
            </a:pPr>
            <a:r>
              <a:rPr lang="en-US" sz="2400" dirty="0">
                <a:solidFill>
                  <a:srgbClr val="61615C"/>
                </a:solidFill>
                <a:latin typeface="Times New Roman" panose="02020603050405020304" pitchFamily="18" charset="0"/>
                <a:cs typeface="Times New Roman" panose="02020603050405020304" pitchFamily="18" charset="0"/>
              </a:rPr>
              <a:t>If we want to mask our MySQL service.</a:t>
            </a:r>
          </a:p>
          <a:p>
            <a:pPr algn="just">
              <a:spcBef>
                <a:spcPts val="1000"/>
              </a:spcBef>
              <a:buSzPct val="80000"/>
            </a:pPr>
            <a:r>
              <a:rPr lang="en-US" sz="2400" dirty="0">
                <a:solidFill>
                  <a:srgbClr val="61615C"/>
                </a:solidFill>
                <a:latin typeface="Times New Roman" panose="02020603050405020304" pitchFamily="18" charset="0"/>
                <a:cs typeface="Times New Roman" panose="02020603050405020304" pitchFamily="18" charset="0"/>
              </a:rPr>
              <a:t>             		systemctl mask </a:t>
            </a:r>
            <a:r>
              <a:rPr lang="en-US" sz="2400" dirty="0" err="1">
                <a:solidFill>
                  <a:srgbClr val="61615C"/>
                </a:solidFill>
                <a:latin typeface="Times New Roman" panose="02020603050405020304" pitchFamily="18" charset="0"/>
                <a:cs typeface="Times New Roman" panose="02020603050405020304" pitchFamily="18" charset="0"/>
              </a:rPr>
              <a:t>mysqld</a:t>
            </a:r>
            <a:endParaRPr lang="en-US" sz="2400" dirty="0">
              <a:solidFill>
                <a:srgbClr val="61615C"/>
              </a:solidFill>
              <a:latin typeface="Times New Roman" panose="02020603050405020304" pitchFamily="18" charset="0"/>
              <a:cs typeface="Times New Roman" panose="02020603050405020304" pitchFamily="18" charset="0"/>
            </a:endParaRPr>
          </a:p>
          <a:p>
            <a:pPr algn="just">
              <a:spcBef>
                <a:spcPts val="1000"/>
              </a:spcBef>
              <a:buSzPct val="80000"/>
            </a:pPr>
            <a:endParaRPr lang="en-US" sz="2000" dirty="0">
              <a:solidFill>
                <a:srgbClr val="61615C"/>
              </a:solidFill>
              <a:latin typeface="Times New Roman" panose="02020603050405020304" pitchFamily="18" charset="0"/>
              <a:cs typeface="Times New Roman" panose="02020603050405020304" pitchFamily="18" charset="0"/>
            </a:endParaRPr>
          </a:p>
          <a:p>
            <a:pPr algn="just">
              <a:spcBef>
                <a:spcPts val="1000"/>
              </a:spcBef>
              <a:buClr>
                <a:schemeClr val="accent1"/>
              </a:buClr>
              <a:buSzPct val="80000"/>
            </a:pPr>
            <a:r>
              <a:rPr lang="en-US" sz="2400" dirty="0">
                <a:solidFill>
                  <a:srgbClr val="61615C"/>
                </a:solidFill>
                <a:latin typeface="Times New Roman" panose="02020603050405020304" pitchFamily="18" charset="0"/>
                <a:cs typeface="Times New Roman" panose="02020603050405020304" pitchFamily="18" charset="0"/>
              </a:rPr>
              <a:t>2) Unmasking a service allows it to be started or enabled again.</a:t>
            </a:r>
          </a:p>
          <a:p>
            <a:pPr algn="just">
              <a:spcBef>
                <a:spcPts val="1000"/>
              </a:spcBef>
              <a:buClr>
                <a:schemeClr val="accent1"/>
              </a:buClr>
              <a:buSzPct val="80000"/>
            </a:pPr>
            <a:r>
              <a:rPr lang="en-US" sz="2400" dirty="0">
                <a:solidFill>
                  <a:srgbClr val="61615C"/>
                </a:solidFill>
                <a:latin typeface="Times New Roman" panose="02020603050405020304" pitchFamily="18" charset="0"/>
                <a:cs typeface="Times New Roman" panose="02020603050405020304" pitchFamily="18" charset="0"/>
              </a:rPr>
              <a:t>If we want to unmask our MySQL service. </a:t>
            </a:r>
          </a:p>
          <a:p>
            <a:pPr marL="0" indent="0" algn="just">
              <a:spcBef>
                <a:spcPts val="1000"/>
              </a:spcBef>
              <a:buClr>
                <a:schemeClr val="accent1"/>
              </a:buClr>
              <a:buSzPct val="80000"/>
              <a:buFont typeface="Wingdings 3" charset="2"/>
              <a:buNone/>
            </a:pPr>
            <a:r>
              <a:rPr lang="en-US" sz="2400" dirty="0">
                <a:solidFill>
                  <a:srgbClr val="61615C"/>
                </a:solidFill>
                <a:latin typeface="Times New Roman" panose="02020603050405020304" pitchFamily="18" charset="0"/>
                <a:cs typeface="Times New Roman" panose="02020603050405020304" pitchFamily="18" charset="0"/>
              </a:rPr>
              <a:t>              		systemctl unmask </a:t>
            </a:r>
            <a:r>
              <a:rPr lang="en-US" sz="2400" dirty="0" err="1">
                <a:solidFill>
                  <a:srgbClr val="61615C"/>
                </a:solidFill>
                <a:latin typeface="Times New Roman" panose="02020603050405020304" pitchFamily="18" charset="0"/>
                <a:cs typeface="Times New Roman" panose="02020603050405020304" pitchFamily="18" charset="0"/>
              </a:rPr>
              <a:t>mysqld</a:t>
            </a:r>
            <a:endParaRPr lang="en-US" sz="2400" dirty="0">
              <a:solidFill>
                <a:srgbClr val="61615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5964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9486AE-920C-49DD-826A-F0AE4FA38A80}"/>
              </a:ext>
            </a:extLst>
          </p:cNvPr>
          <p:cNvSpPr/>
          <p:nvPr/>
        </p:nvSpPr>
        <p:spPr>
          <a:xfrm>
            <a:off x="118533" y="84667"/>
            <a:ext cx="11946467" cy="6612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FAD559C2-B6EA-413D-B1DB-CD3E56126B4F}"/>
              </a:ext>
            </a:extLst>
          </p:cNvPr>
          <p:cNvSpPr/>
          <p:nvPr/>
        </p:nvSpPr>
        <p:spPr>
          <a:xfrm>
            <a:off x="537632" y="448734"/>
            <a:ext cx="7406218" cy="8805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Runlevels and Targets</a:t>
            </a:r>
            <a:endParaRPr lang="en-IN" sz="4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86FE72E-BEB0-47F7-83E1-FBE65A499592}"/>
              </a:ext>
            </a:extLst>
          </p:cNvPr>
          <p:cNvSpPr txBox="1"/>
          <p:nvPr/>
        </p:nvSpPr>
        <p:spPr>
          <a:xfrm>
            <a:off x="537630" y="1531170"/>
            <a:ext cx="11159070" cy="373031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dirty="0">
                <a:solidFill>
                  <a:srgbClr val="61615C"/>
                </a:solidFill>
                <a:latin typeface="Times New Roman" panose="02020603050405020304" pitchFamily="18" charset="0"/>
                <a:cs typeface="Times New Roman" panose="02020603050405020304" pitchFamily="18" charset="0"/>
              </a:rPr>
              <a:t>Linux systems have </a:t>
            </a:r>
            <a:r>
              <a:rPr lang="en-US" sz="2000" b="1" dirty="0">
                <a:solidFill>
                  <a:srgbClr val="61615C"/>
                </a:solidFill>
                <a:latin typeface="Times New Roman" panose="02020603050405020304" pitchFamily="18" charset="0"/>
                <a:cs typeface="Times New Roman" panose="02020603050405020304" pitchFamily="18" charset="0"/>
              </a:rPr>
              <a:t>historically used </a:t>
            </a:r>
            <a:r>
              <a:rPr lang="en-US" sz="2000" b="1" dirty="0" err="1">
                <a:solidFill>
                  <a:srgbClr val="61615C"/>
                </a:solidFill>
                <a:latin typeface="Times New Roman" panose="02020603050405020304" pitchFamily="18" charset="0"/>
                <a:cs typeface="Times New Roman" panose="02020603050405020304" pitchFamily="18" charset="0"/>
              </a:rPr>
              <a:t>runlevels</a:t>
            </a:r>
            <a:r>
              <a:rPr lang="en-US" sz="2000" b="1" dirty="0">
                <a:solidFill>
                  <a:srgbClr val="61615C"/>
                </a:solidFill>
                <a:latin typeface="Times New Roman" panose="02020603050405020304" pitchFamily="18" charset="0"/>
                <a:cs typeface="Times New Roman" panose="02020603050405020304" pitchFamily="18" charset="0"/>
              </a:rPr>
              <a:t> </a:t>
            </a:r>
            <a:r>
              <a:rPr lang="en-US" sz="2000" dirty="0">
                <a:solidFill>
                  <a:srgbClr val="61615C"/>
                </a:solidFill>
                <a:latin typeface="Times New Roman" panose="02020603050405020304" pitchFamily="18" charset="0"/>
                <a:cs typeface="Times New Roman" panose="02020603050405020304" pitchFamily="18" charset="0"/>
              </a:rPr>
              <a:t>to </a:t>
            </a:r>
            <a:r>
              <a:rPr lang="en-US" sz="2000" b="1" dirty="0">
                <a:solidFill>
                  <a:srgbClr val="61615C"/>
                </a:solidFill>
                <a:latin typeface="Times New Roman" panose="02020603050405020304" pitchFamily="18" charset="0"/>
                <a:cs typeface="Times New Roman" panose="02020603050405020304" pitchFamily="18" charset="0"/>
              </a:rPr>
              <a:t>define different states of system operation</a:t>
            </a:r>
            <a:r>
              <a:rPr lang="en-US" sz="2000" dirty="0">
                <a:solidFill>
                  <a:srgbClr val="61615C"/>
                </a:solidFill>
                <a:latin typeface="Times New Roman" panose="02020603050405020304" pitchFamily="18" charset="0"/>
                <a:cs typeface="Times New Roman" panose="02020603050405020304" pitchFamily="18" charset="0"/>
              </a:rPr>
              <a:t>. With the </a:t>
            </a:r>
            <a:r>
              <a:rPr lang="en-US" sz="2000" b="1" dirty="0">
                <a:solidFill>
                  <a:srgbClr val="61615C"/>
                </a:solidFill>
                <a:latin typeface="Times New Roman" panose="02020603050405020304" pitchFamily="18" charset="0"/>
                <a:cs typeface="Times New Roman" panose="02020603050405020304" pitchFamily="18" charset="0"/>
              </a:rPr>
              <a:t>adoption of systemd, runlevels were replaced by targets</a:t>
            </a:r>
            <a:r>
              <a:rPr lang="en-US" sz="2000" dirty="0">
                <a:solidFill>
                  <a:srgbClr val="61615C"/>
                </a:solidFill>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2000" dirty="0">
                <a:solidFill>
                  <a:srgbClr val="61615C"/>
                </a:solidFill>
                <a:latin typeface="Times New Roman" panose="02020603050405020304" pitchFamily="18" charset="0"/>
                <a:cs typeface="Times New Roman" panose="02020603050405020304" pitchFamily="18" charset="0"/>
              </a:rPr>
              <a:t>Changing the Default Target</a:t>
            </a:r>
          </a:p>
          <a:p>
            <a:pPr algn="just">
              <a:lnSpc>
                <a:spcPct val="150000"/>
              </a:lnSpc>
            </a:pPr>
            <a:r>
              <a:rPr lang="en-US" sz="2000" dirty="0">
                <a:solidFill>
                  <a:srgbClr val="61615C"/>
                </a:solidFill>
                <a:latin typeface="Times New Roman" panose="02020603050405020304" pitchFamily="18" charset="0"/>
                <a:cs typeface="Times New Roman" panose="02020603050405020304" pitchFamily="18" charset="0"/>
              </a:rPr>
              <a:t>	Syntax: </a:t>
            </a:r>
            <a:r>
              <a:rPr lang="en-US" sz="2000" b="1" dirty="0">
                <a:solidFill>
                  <a:srgbClr val="61615C"/>
                </a:solidFill>
                <a:latin typeface="Times New Roman" panose="02020603050405020304" pitchFamily="18" charset="0"/>
                <a:cs typeface="Times New Roman" panose="02020603050405020304" pitchFamily="18" charset="0"/>
              </a:rPr>
              <a:t>systemctl set-default [target]</a:t>
            </a:r>
          </a:p>
          <a:p>
            <a:pPr algn="just">
              <a:lnSpc>
                <a:spcPct val="150000"/>
              </a:lnSpc>
            </a:pPr>
            <a:r>
              <a:rPr lang="en-US" sz="2000" dirty="0">
                <a:solidFill>
                  <a:srgbClr val="61615C"/>
                </a:solidFill>
                <a:latin typeface="Times New Roman" panose="02020603050405020304" pitchFamily="18" charset="0"/>
                <a:cs typeface="Times New Roman" panose="02020603050405020304" pitchFamily="18" charset="0"/>
              </a:rPr>
              <a:t>      Example:</a:t>
            </a:r>
          </a:p>
          <a:p>
            <a:pPr marL="0" indent="0" algn="just">
              <a:lnSpc>
                <a:spcPct val="150000"/>
              </a:lnSpc>
              <a:buNone/>
            </a:pPr>
            <a:r>
              <a:rPr lang="en-US" sz="2000" dirty="0">
                <a:solidFill>
                  <a:srgbClr val="61615C"/>
                </a:solidFill>
                <a:latin typeface="Times New Roman" panose="02020603050405020304" pitchFamily="18" charset="0"/>
                <a:cs typeface="Times New Roman" panose="02020603050405020304" pitchFamily="18" charset="0"/>
              </a:rPr>
              <a:t>      If we want to change the default target to graphical.target (which will start the graphical user  interface).</a:t>
            </a:r>
          </a:p>
          <a:p>
            <a:pPr marL="0" indent="0" algn="just">
              <a:lnSpc>
                <a:spcPct val="150000"/>
              </a:lnSpc>
              <a:buNone/>
            </a:pPr>
            <a:r>
              <a:rPr lang="en-US" sz="2000" dirty="0">
                <a:solidFill>
                  <a:srgbClr val="61615C"/>
                </a:solidFill>
                <a:latin typeface="Times New Roman" panose="02020603050405020304" pitchFamily="18" charset="0"/>
                <a:cs typeface="Times New Roman" panose="02020603050405020304" pitchFamily="18" charset="0"/>
              </a:rPr>
              <a:t>                </a:t>
            </a:r>
            <a:r>
              <a:rPr lang="en-US" sz="2000" b="1" dirty="0">
                <a:solidFill>
                  <a:srgbClr val="61615C"/>
                </a:solidFill>
                <a:latin typeface="Times New Roman" panose="02020603050405020304" pitchFamily="18" charset="0"/>
                <a:cs typeface="Times New Roman" panose="02020603050405020304" pitchFamily="18" charset="0"/>
              </a:rPr>
              <a:t>systemctl set-default graphical.target</a:t>
            </a:r>
          </a:p>
          <a:p>
            <a:pPr algn="just">
              <a:lnSpc>
                <a:spcPct val="150000"/>
              </a:lnSpc>
            </a:pPr>
            <a:r>
              <a:rPr lang="en-US" sz="2000" dirty="0">
                <a:solidFill>
                  <a:srgbClr val="61615C"/>
                </a:solidFill>
                <a:latin typeface="Times New Roman" panose="02020603050405020304" pitchFamily="18" charset="0"/>
                <a:cs typeface="Times New Roman" panose="02020603050405020304" pitchFamily="18" charset="0"/>
              </a:rPr>
              <a:t>	 This default target determines which system services are started when the system boots up.</a:t>
            </a:r>
          </a:p>
        </p:txBody>
      </p:sp>
    </p:spTree>
    <p:extLst>
      <p:ext uri="{BB962C8B-B14F-4D97-AF65-F5344CB8AC3E}">
        <p14:creationId xmlns:p14="http://schemas.microsoft.com/office/powerpoint/2010/main" val="2148343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unlevel">
            <a:extLst>
              <a:ext uri="{FF2B5EF4-FFF2-40B4-BE49-F238E27FC236}">
                <a16:creationId xmlns:a16="http://schemas.microsoft.com/office/drawing/2014/main" id="{310DF0C8-ED6F-4045-9077-127011CC29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894" y="122469"/>
            <a:ext cx="11735506" cy="6613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567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9486AE-920C-49DD-826A-F0AE4FA38A80}"/>
              </a:ext>
            </a:extLst>
          </p:cNvPr>
          <p:cNvSpPr/>
          <p:nvPr/>
        </p:nvSpPr>
        <p:spPr>
          <a:xfrm>
            <a:off x="118533" y="84667"/>
            <a:ext cx="11946467" cy="6612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06E33430-7CBF-4A85-8CBE-27DE10697ADF}"/>
              </a:ext>
            </a:extLst>
          </p:cNvPr>
          <p:cNvSpPr/>
          <p:nvPr/>
        </p:nvSpPr>
        <p:spPr>
          <a:xfrm>
            <a:off x="572089" y="432679"/>
            <a:ext cx="9420226" cy="83714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a:latin typeface="Times New Roman" panose="02020603050405020304" pitchFamily="18" charset="0"/>
                <a:cs typeface="Times New Roman" panose="02020603050405020304" pitchFamily="18" charset="0"/>
              </a:rPr>
              <a:t>Attribute </a:t>
            </a:r>
            <a:r>
              <a:rPr lang="en-US" sz="4000" dirty="0">
                <a:latin typeface="Times New Roman" panose="02020603050405020304" pitchFamily="18" charset="0"/>
                <a:cs typeface="Times New Roman" panose="02020603050405020304" pitchFamily="18" charset="0"/>
              </a:rPr>
              <a:t>available </a:t>
            </a:r>
            <a:r>
              <a:rPr lang="en-US" sz="4000">
                <a:latin typeface="Times New Roman" panose="02020603050405020304" pitchFamily="18" charset="0"/>
                <a:cs typeface="Times New Roman" panose="02020603050405020304" pitchFamily="18" charset="0"/>
              </a:rPr>
              <a:t>in systemctl </a:t>
            </a:r>
            <a:r>
              <a:rPr lang="en-US" sz="4000" dirty="0">
                <a:latin typeface="Times New Roman" panose="02020603050405020304" pitchFamily="18" charset="0"/>
                <a:cs typeface="Times New Roman" panose="02020603050405020304" pitchFamily="18" charset="0"/>
              </a:rPr>
              <a:t>command in</a:t>
            </a:r>
            <a:endParaRPr lang="en-IN" sz="4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D68DDBA-398D-48BC-915D-AD8AEDC877A8}"/>
              </a:ext>
            </a:extLst>
          </p:cNvPr>
          <p:cNvSpPr txBox="1"/>
          <p:nvPr/>
        </p:nvSpPr>
        <p:spPr>
          <a:xfrm>
            <a:off x="781578" y="1531674"/>
            <a:ext cx="10620375" cy="4893647"/>
          </a:xfrm>
          <a:prstGeom prst="rect">
            <a:avLst/>
          </a:prstGeom>
          <a:noFill/>
        </p:spPr>
        <p:txBody>
          <a:bodyPr wrap="square">
            <a:spAutoFit/>
          </a:bodyPr>
          <a:lstStyle/>
          <a:p>
            <a:pPr algn="just"/>
            <a:r>
              <a:rPr lang="en-IN" sz="2400" dirty="0">
                <a:solidFill>
                  <a:srgbClr val="61615C"/>
                </a:solidFill>
                <a:latin typeface="Times New Roman" panose="02020603050405020304" pitchFamily="18" charset="0"/>
                <a:cs typeface="Times New Roman" panose="02020603050405020304" pitchFamily="18" charset="0"/>
              </a:rPr>
              <a:t>–version</a:t>
            </a:r>
          </a:p>
          <a:p>
            <a:pPr algn="just"/>
            <a:r>
              <a:rPr lang="en-US" sz="2400" dirty="0">
                <a:solidFill>
                  <a:srgbClr val="61615C"/>
                </a:solidFill>
                <a:latin typeface="Times New Roman" panose="02020603050405020304" pitchFamily="18" charset="0"/>
                <a:cs typeface="Times New Roman" panose="02020603050405020304" pitchFamily="18" charset="0"/>
              </a:rPr>
              <a:t>      This option displays the version number of the systemctl command.</a:t>
            </a:r>
            <a:endParaRPr lang="en-IN" sz="2400" dirty="0">
              <a:solidFill>
                <a:srgbClr val="61615C"/>
              </a:solidFill>
              <a:latin typeface="Times New Roman" panose="02020603050405020304" pitchFamily="18" charset="0"/>
              <a:cs typeface="Times New Roman" panose="02020603050405020304" pitchFamily="18" charset="0"/>
            </a:endParaRPr>
          </a:p>
          <a:p>
            <a:pPr algn="just"/>
            <a:r>
              <a:rPr lang="en-IN" sz="2400" dirty="0">
                <a:solidFill>
                  <a:srgbClr val="61615C"/>
                </a:solidFill>
                <a:latin typeface="Times New Roman" panose="02020603050405020304" pitchFamily="18" charset="0"/>
                <a:cs typeface="Times New Roman" panose="02020603050405020304" pitchFamily="18" charset="0"/>
              </a:rPr>
              <a:t>Syntax: systemctl –version</a:t>
            </a:r>
          </a:p>
          <a:p>
            <a:pPr algn="just"/>
            <a:endParaRPr lang="en-IN" sz="2400" dirty="0">
              <a:solidFill>
                <a:srgbClr val="61615C"/>
              </a:solidFill>
              <a:latin typeface="Times New Roman" panose="02020603050405020304" pitchFamily="18" charset="0"/>
              <a:cs typeface="Times New Roman" panose="02020603050405020304" pitchFamily="18" charset="0"/>
            </a:endParaRPr>
          </a:p>
          <a:p>
            <a:pPr algn="just"/>
            <a:r>
              <a:rPr lang="en-US" sz="2400" dirty="0">
                <a:solidFill>
                  <a:srgbClr val="61615C"/>
                </a:solidFill>
                <a:latin typeface="Times New Roman" panose="02020603050405020304" pitchFamily="18" charset="0"/>
                <a:cs typeface="Times New Roman" panose="02020603050405020304" pitchFamily="18" charset="0"/>
              </a:rPr>
              <a:t>–help</a:t>
            </a:r>
          </a:p>
          <a:p>
            <a:pPr algn="just"/>
            <a:r>
              <a:rPr lang="en-US" sz="2400" dirty="0">
                <a:solidFill>
                  <a:srgbClr val="61615C"/>
                </a:solidFill>
                <a:latin typeface="Times New Roman" panose="02020603050405020304" pitchFamily="18" charset="0"/>
                <a:cs typeface="Times New Roman" panose="02020603050405020304" pitchFamily="18" charset="0"/>
              </a:rPr>
              <a:t>      This option displays the help manual for systemctl, including a list of available options and commands.</a:t>
            </a:r>
          </a:p>
          <a:p>
            <a:pPr algn="just"/>
            <a:r>
              <a:rPr lang="en-US" sz="2400" dirty="0">
                <a:solidFill>
                  <a:srgbClr val="61615C"/>
                </a:solidFill>
                <a:latin typeface="Times New Roman" panose="02020603050405020304" pitchFamily="18" charset="0"/>
                <a:cs typeface="Times New Roman" panose="02020603050405020304" pitchFamily="18" charset="0"/>
              </a:rPr>
              <a:t>Syntax: systemctl –help</a:t>
            </a:r>
          </a:p>
          <a:p>
            <a:pPr algn="just"/>
            <a:endParaRPr lang="en-US" sz="2400" dirty="0">
              <a:solidFill>
                <a:srgbClr val="61615C"/>
              </a:solidFill>
              <a:latin typeface="Times New Roman" panose="02020603050405020304" pitchFamily="18" charset="0"/>
              <a:cs typeface="Times New Roman" panose="02020603050405020304" pitchFamily="18" charset="0"/>
            </a:endParaRPr>
          </a:p>
          <a:p>
            <a:pPr algn="just"/>
            <a:r>
              <a:rPr lang="en-US" sz="2400" dirty="0">
                <a:solidFill>
                  <a:srgbClr val="61615C"/>
                </a:solidFill>
                <a:latin typeface="Times New Roman" panose="02020603050405020304" pitchFamily="18" charset="0"/>
                <a:cs typeface="Times New Roman" panose="02020603050405020304" pitchFamily="18" charset="0"/>
              </a:rPr>
              <a:t>–type	</a:t>
            </a:r>
          </a:p>
          <a:p>
            <a:pPr algn="just"/>
            <a:r>
              <a:rPr lang="en-US" sz="2400" dirty="0">
                <a:solidFill>
                  <a:srgbClr val="61615C"/>
                </a:solidFill>
                <a:latin typeface="Times New Roman" panose="02020603050405020304" pitchFamily="18" charset="0"/>
                <a:cs typeface="Times New Roman" panose="02020603050405020304" pitchFamily="18" charset="0"/>
              </a:rPr>
              <a:t>      The argument in this case should be comma-separated list of unit types such as service and socket.</a:t>
            </a:r>
          </a:p>
          <a:p>
            <a:pPr algn="just"/>
            <a:r>
              <a:rPr lang="en-US" sz="2400" dirty="0">
                <a:solidFill>
                  <a:srgbClr val="61615C"/>
                </a:solidFill>
                <a:latin typeface="Times New Roman" panose="02020603050405020304" pitchFamily="18" charset="0"/>
                <a:cs typeface="Times New Roman" panose="02020603050405020304" pitchFamily="18" charset="0"/>
              </a:rPr>
              <a:t>Syntax: systemctl --type=service</a:t>
            </a:r>
          </a:p>
        </p:txBody>
      </p:sp>
    </p:spTree>
    <p:extLst>
      <p:ext uri="{BB962C8B-B14F-4D97-AF65-F5344CB8AC3E}">
        <p14:creationId xmlns:p14="http://schemas.microsoft.com/office/powerpoint/2010/main" val="3881845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9486AE-920C-49DD-826A-F0AE4FA38A80}"/>
              </a:ext>
            </a:extLst>
          </p:cNvPr>
          <p:cNvSpPr/>
          <p:nvPr/>
        </p:nvSpPr>
        <p:spPr>
          <a:xfrm>
            <a:off x="118533" y="84667"/>
            <a:ext cx="11946467" cy="6612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06E33430-7CBF-4A85-8CBE-27DE10697ADF}"/>
              </a:ext>
            </a:extLst>
          </p:cNvPr>
          <p:cNvSpPr/>
          <p:nvPr/>
        </p:nvSpPr>
        <p:spPr>
          <a:xfrm>
            <a:off x="537632" y="448735"/>
            <a:ext cx="9254068" cy="7829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Attribute available in `systemctl` command</a:t>
            </a:r>
            <a:endParaRPr lang="en-IN" sz="4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D68DDBA-398D-48BC-915D-AD8AEDC877A8}"/>
              </a:ext>
            </a:extLst>
          </p:cNvPr>
          <p:cNvSpPr txBox="1"/>
          <p:nvPr/>
        </p:nvSpPr>
        <p:spPr>
          <a:xfrm>
            <a:off x="857249" y="1460345"/>
            <a:ext cx="10620375" cy="3785652"/>
          </a:xfrm>
          <a:prstGeom prst="rect">
            <a:avLst/>
          </a:prstGeom>
          <a:noFill/>
        </p:spPr>
        <p:txBody>
          <a:bodyPr wrap="square">
            <a:spAutoFit/>
          </a:bodyPr>
          <a:lstStyle/>
          <a:p>
            <a:pPr algn="just"/>
            <a:r>
              <a:rPr lang="en-US" sz="2400" dirty="0">
                <a:solidFill>
                  <a:srgbClr val="61615C"/>
                </a:solidFill>
                <a:latin typeface="Times New Roman" panose="02020603050405020304" pitchFamily="18" charset="0"/>
                <a:cs typeface="Times New Roman" panose="02020603050405020304" pitchFamily="18" charset="0"/>
              </a:rPr>
              <a:t>–force	</a:t>
            </a:r>
          </a:p>
          <a:p>
            <a:pPr algn="just"/>
            <a:r>
              <a:rPr lang="en-US" sz="2400" dirty="0">
                <a:solidFill>
                  <a:srgbClr val="61615C"/>
                </a:solidFill>
                <a:latin typeface="Times New Roman" panose="02020603050405020304" pitchFamily="18" charset="0"/>
                <a:cs typeface="Times New Roman" panose="02020603050405020304" pitchFamily="18" charset="0"/>
              </a:rPr>
              <a:t>      This option forces the service to start or stop, even if it has dependencies that are not yet started or stopped.	</a:t>
            </a:r>
          </a:p>
          <a:p>
            <a:pPr algn="just"/>
            <a:r>
              <a:rPr lang="en-US" sz="2400" dirty="0">
                <a:solidFill>
                  <a:srgbClr val="61615C"/>
                </a:solidFill>
                <a:latin typeface="Times New Roman" panose="02020603050405020304" pitchFamily="18" charset="0"/>
                <a:cs typeface="Times New Roman" panose="02020603050405020304" pitchFamily="18" charset="0"/>
              </a:rPr>
              <a:t>Syntax: systemctl stop --force httpd.service</a:t>
            </a:r>
          </a:p>
          <a:p>
            <a:pPr algn="just"/>
            <a:endParaRPr lang="en-US" sz="2400" dirty="0">
              <a:solidFill>
                <a:srgbClr val="61615C"/>
              </a:solidFill>
              <a:latin typeface="Times New Roman" panose="02020603050405020304" pitchFamily="18" charset="0"/>
              <a:cs typeface="Times New Roman" panose="02020603050405020304" pitchFamily="18" charset="0"/>
            </a:endParaRPr>
          </a:p>
          <a:p>
            <a:pPr algn="just"/>
            <a:r>
              <a:rPr lang="en-US" sz="2400" dirty="0">
                <a:solidFill>
                  <a:srgbClr val="61615C"/>
                </a:solidFill>
                <a:latin typeface="Times New Roman" panose="02020603050405020304" pitchFamily="18" charset="0"/>
                <a:cs typeface="Times New Roman" panose="02020603050405020304" pitchFamily="18" charset="0"/>
              </a:rPr>
              <a:t>–quiet	</a:t>
            </a:r>
          </a:p>
          <a:p>
            <a:pPr algn="just"/>
            <a:r>
              <a:rPr lang="en-US" sz="2400" dirty="0">
                <a:solidFill>
                  <a:srgbClr val="61615C"/>
                </a:solidFill>
                <a:latin typeface="Times New Roman" panose="02020603050405020304" pitchFamily="18" charset="0"/>
                <a:cs typeface="Times New Roman" panose="02020603050405020304" pitchFamily="18" charset="0"/>
              </a:rPr>
              <a:t>      This option is used to suppress the printing of results of various commands and the hints about the truncated lines. </a:t>
            </a:r>
          </a:p>
          <a:p>
            <a:pPr algn="just"/>
            <a:r>
              <a:rPr lang="en-US" sz="2400" dirty="0">
                <a:solidFill>
                  <a:srgbClr val="61615C"/>
                </a:solidFill>
                <a:latin typeface="Times New Roman" panose="02020603050405020304" pitchFamily="18" charset="0"/>
                <a:cs typeface="Times New Roman" panose="02020603050405020304" pitchFamily="18" charset="0"/>
              </a:rPr>
              <a:t>For example: to reload the systemctl daemon without showing any output.</a:t>
            </a:r>
          </a:p>
          <a:p>
            <a:pPr algn="just"/>
            <a:r>
              <a:rPr lang="en-US" sz="2400" dirty="0">
                <a:solidFill>
                  <a:srgbClr val="61615C"/>
                </a:solidFill>
                <a:latin typeface="Times New Roman" panose="02020603050405020304" pitchFamily="18" charset="0"/>
                <a:cs typeface="Times New Roman" panose="02020603050405020304" pitchFamily="18" charset="0"/>
              </a:rPr>
              <a:t>Syntax: systemctl daemon-reload –quiet </a:t>
            </a:r>
          </a:p>
        </p:txBody>
      </p:sp>
    </p:spTree>
    <p:extLst>
      <p:ext uri="{BB962C8B-B14F-4D97-AF65-F5344CB8AC3E}">
        <p14:creationId xmlns:p14="http://schemas.microsoft.com/office/powerpoint/2010/main" val="4081761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D9E588-FFD2-4F8F-A782-4A7F16633A51}"/>
              </a:ext>
            </a:extLst>
          </p:cNvPr>
          <p:cNvSpPr>
            <a:spLocks noGrp="1"/>
          </p:cNvSpPr>
          <p:nvPr>
            <p:ph idx="1"/>
          </p:nvPr>
        </p:nvSpPr>
        <p:spPr>
          <a:xfrm>
            <a:off x="838200" y="1554987"/>
            <a:ext cx="10515600" cy="5014465"/>
          </a:xfrm>
        </p:spPr>
        <p:txBody>
          <a:bodyPr>
            <a:normAutofit lnSpcReduction="10000"/>
          </a:bodyPr>
          <a:lstStyle/>
          <a:p>
            <a:r>
              <a:rPr lang="en-US" sz="2400" dirty="0">
                <a:solidFill>
                  <a:srgbClr val="61615C"/>
                </a:solidFill>
                <a:latin typeface="Times New Roman" panose="02020603050405020304" pitchFamily="18" charset="0"/>
                <a:ea typeface="Tomorrow" pitchFamily="34" charset="-122"/>
                <a:cs typeface="Times New Roman" panose="02020603050405020304" pitchFamily="18" charset="0"/>
              </a:rPr>
              <a:t>Configuration files are essential for configuring and customizing various aspects of a Linux system.</a:t>
            </a:r>
          </a:p>
          <a:p>
            <a:endParaRPr lang="en-US" sz="2400" dirty="0">
              <a:solidFill>
                <a:srgbClr val="61615C"/>
              </a:solidFill>
              <a:latin typeface="Times New Roman" panose="02020603050405020304" pitchFamily="18" charset="0"/>
              <a:ea typeface="Tomorrow" pitchFamily="34" charset="-122"/>
              <a:cs typeface="Times New Roman" panose="02020603050405020304" pitchFamily="18" charset="0"/>
            </a:endParaRPr>
          </a:p>
          <a:p>
            <a:r>
              <a:rPr lang="en-US" sz="2400" dirty="0">
                <a:solidFill>
                  <a:srgbClr val="61615C"/>
                </a:solidFill>
                <a:latin typeface="Times New Roman" panose="02020603050405020304" pitchFamily="18" charset="0"/>
                <a:cs typeface="Times New Roman" panose="02020603050405020304" pitchFamily="18" charset="0"/>
              </a:rPr>
              <a:t>Controls how a program, utility, or process works. </a:t>
            </a:r>
          </a:p>
          <a:p>
            <a:endParaRPr lang="en-US" sz="2400" dirty="0">
              <a:solidFill>
                <a:srgbClr val="61615C"/>
              </a:solidFill>
              <a:latin typeface="Times New Roman" panose="02020603050405020304" pitchFamily="18" charset="0"/>
              <a:ea typeface="Tomorrow" pitchFamily="34" charset="-122"/>
              <a:cs typeface="Times New Roman" panose="02020603050405020304" pitchFamily="18" charset="0"/>
            </a:endParaRPr>
          </a:p>
          <a:p>
            <a:r>
              <a:rPr lang="en-US" sz="2400" dirty="0">
                <a:solidFill>
                  <a:srgbClr val="61615C"/>
                </a:solidFill>
                <a:latin typeface="Times New Roman" panose="02020603050405020304" pitchFamily="18" charset="0"/>
                <a:ea typeface="Tomorrow" pitchFamily="34" charset="-122"/>
                <a:cs typeface="Times New Roman" panose="02020603050405020304" pitchFamily="18" charset="0"/>
              </a:rPr>
              <a:t>They are plain text files that store settings and parameters for software applications, system services, and user preferences.</a:t>
            </a:r>
          </a:p>
          <a:p>
            <a:endParaRPr lang="en-US" sz="2400" dirty="0">
              <a:solidFill>
                <a:srgbClr val="61615C"/>
              </a:solidFill>
              <a:latin typeface="Times New Roman" panose="02020603050405020304" pitchFamily="18" charset="0"/>
              <a:ea typeface="Tomorrow" pitchFamily="34" charset="-122"/>
              <a:cs typeface="Times New Roman" panose="02020603050405020304" pitchFamily="18" charset="0"/>
            </a:endParaRPr>
          </a:p>
          <a:p>
            <a:r>
              <a:rPr lang="en-US" sz="2400" dirty="0">
                <a:solidFill>
                  <a:srgbClr val="61615C"/>
                </a:solidFill>
                <a:latin typeface="Times New Roman" panose="02020603050405020304" pitchFamily="18" charset="0"/>
                <a:ea typeface="Tomorrow" pitchFamily="34" charset="-122"/>
                <a:cs typeface="Times New Roman" panose="02020603050405020304" pitchFamily="18" charset="0"/>
              </a:rPr>
              <a:t>Many configuration files are located in the /</a:t>
            </a:r>
            <a:r>
              <a:rPr lang="en-US" sz="2400" dirty="0" err="1">
                <a:solidFill>
                  <a:srgbClr val="61615C"/>
                </a:solidFill>
                <a:latin typeface="Times New Roman" panose="02020603050405020304" pitchFamily="18" charset="0"/>
                <a:ea typeface="Tomorrow" pitchFamily="34" charset="-122"/>
                <a:cs typeface="Times New Roman" panose="02020603050405020304" pitchFamily="18" charset="0"/>
              </a:rPr>
              <a:t>etc</a:t>
            </a:r>
            <a:r>
              <a:rPr lang="en-US" sz="2400" dirty="0">
                <a:solidFill>
                  <a:srgbClr val="61615C"/>
                </a:solidFill>
                <a:latin typeface="Times New Roman" panose="02020603050405020304" pitchFamily="18" charset="0"/>
                <a:ea typeface="Tomorrow" pitchFamily="34" charset="-122"/>
                <a:cs typeface="Times New Roman" panose="02020603050405020304" pitchFamily="18" charset="0"/>
              </a:rPr>
              <a:t> directory, which serves as a central repository for system-wide settings.</a:t>
            </a:r>
          </a:p>
          <a:p>
            <a:endParaRPr lang="en-US" sz="2400" dirty="0">
              <a:solidFill>
                <a:srgbClr val="61615C"/>
              </a:solidFill>
              <a:latin typeface="Times New Roman" panose="02020603050405020304" pitchFamily="18" charset="0"/>
              <a:ea typeface="Tomorrow" pitchFamily="34" charset="-122"/>
              <a:cs typeface="Times New Roman" panose="02020603050405020304" pitchFamily="18" charset="0"/>
            </a:endParaRPr>
          </a:p>
          <a:p>
            <a:r>
              <a:rPr lang="en-US" sz="2400" dirty="0">
                <a:solidFill>
                  <a:srgbClr val="61615C"/>
                </a:solidFill>
                <a:latin typeface="Times New Roman" panose="02020603050405020304" pitchFamily="18" charset="0"/>
                <a:ea typeface="Tomorrow" pitchFamily="34" charset="-122"/>
                <a:cs typeface="Times New Roman" panose="02020603050405020304" pitchFamily="18" charset="0"/>
              </a:rPr>
              <a:t>Other configuration files are located in specific directories, such as /home, for user-specific settings.</a:t>
            </a:r>
          </a:p>
          <a:p>
            <a:endParaRPr lang="en-US" sz="2400" dirty="0">
              <a:solidFill>
                <a:srgbClr val="61615C"/>
              </a:solidFill>
              <a:latin typeface="Tomorrow" pitchFamily="34" charset="0"/>
              <a:ea typeface="Tomorrow" pitchFamily="34" charset="-122"/>
              <a:cs typeface="Tomorrow" pitchFamily="34" charset="-120"/>
            </a:endParaRPr>
          </a:p>
          <a:p>
            <a:endParaRPr lang="en-US" sz="2400" dirty="0">
              <a:solidFill>
                <a:srgbClr val="001D35"/>
              </a:solidFill>
              <a:latin typeface="Google Sans"/>
            </a:endParaRPr>
          </a:p>
          <a:p>
            <a:pPr marL="0" indent="0">
              <a:buNone/>
            </a:pPr>
            <a:endParaRPr lang="en-US" sz="2400" b="0" i="0" dirty="0">
              <a:solidFill>
                <a:srgbClr val="001D35"/>
              </a:solidFill>
              <a:effectLst/>
              <a:latin typeface="Google Sans"/>
            </a:endParaRPr>
          </a:p>
          <a:p>
            <a:pPr marL="0" indent="0">
              <a:buNone/>
            </a:pPr>
            <a:endParaRPr lang="en-US" sz="2400" dirty="0">
              <a:solidFill>
                <a:srgbClr val="001D35"/>
              </a:solidFill>
              <a:latin typeface="Google Sans"/>
            </a:endParaRPr>
          </a:p>
          <a:p>
            <a:pPr marL="0" indent="0">
              <a:buNone/>
            </a:pPr>
            <a:endParaRPr lang="en-IN" sz="2400" dirty="0"/>
          </a:p>
        </p:txBody>
      </p:sp>
      <p:sp>
        <p:nvSpPr>
          <p:cNvPr id="10" name="Rectangle: Rounded Corners 9">
            <a:extLst>
              <a:ext uri="{FF2B5EF4-FFF2-40B4-BE49-F238E27FC236}">
                <a16:creationId xmlns:a16="http://schemas.microsoft.com/office/drawing/2014/main" id="{C0A7371C-5274-48A0-9A48-9B0FD0DA378B}"/>
              </a:ext>
            </a:extLst>
          </p:cNvPr>
          <p:cNvSpPr/>
          <p:nvPr/>
        </p:nvSpPr>
        <p:spPr>
          <a:xfrm>
            <a:off x="537632" y="448735"/>
            <a:ext cx="10816168" cy="64287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b="1" dirty="0">
                <a:solidFill>
                  <a:schemeClr val="bg1"/>
                </a:solidFill>
                <a:latin typeface="Times New Roman" panose="02020603050405020304" pitchFamily="18" charset="0"/>
                <a:cs typeface="Times New Roman" panose="02020603050405020304" pitchFamily="18" charset="0"/>
              </a:rPr>
              <a:t>System configuration files</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E2D657C-A04C-4E06-AEBB-8A00FA4A8F0A}"/>
              </a:ext>
            </a:extLst>
          </p:cNvPr>
          <p:cNvSpPr/>
          <p:nvPr/>
        </p:nvSpPr>
        <p:spPr>
          <a:xfrm>
            <a:off x="118533" y="84667"/>
            <a:ext cx="11946467" cy="6612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2973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9486AE-920C-49DD-826A-F0AE4FA38A80}"/>
              </a:ext>
            </a:extLst>
          </p:cNvPr>
          <p:cNvSpPr/>
          <p:nvPr/>
        </p:nvSpPr>
        <p:spPr>
          <a:xfrm>
            <a:off x="118533" y="84667"/>
            <a:ext cx="11946467" cy="6612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06E33430-7CBF-4A85-8CBE-27DE10697ADF}"/>
              </a:ext>
            </a:extLst>
          </p:cNvPr>
          <p:cNvSpPr/>
          <p:nvPr/>
        </p:nvSpPr>
        <p:spPr>
          <a:xfrm>
            <a:off x="537633" y="448734"/>
            <a:ext cx="10997142" cy="7418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Service Management in Linux</a:t>
            </a:r>
            <a:endParaRPr lang="en-IN" sz="4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5227261-6688-4844-A54C-CBC48C318413}"/>
              </a:ext>
            </a:extLst>
          </p:cNvPr>
          <p:cNvSpPr txBox="1"/>
          <p:nvPr/>
        </p:nvSpPr>
        <p:spPr>
          <a:xfrm>
            <a:off x="712178" y="1811215"/>
            <a:ext cx="10523088" cy="4105226"/>
          </a:xfrm>
          <a:prstGeom prst="rect">
            <a:avLst/>
          </a:prstGeom>
          <a:noFill/>
        </p:spPr>
        <p:txBody>
          <a:bodyPr wrap="square">
            <a:spAutoFit/>
          </a:bodyPr>
          <a:lstStyle/>
          <a:p>
            <a:pPr lvl="1" algn="just">
              <a:lnSpc>
                <a:spcPct val="150000"/>
              </a:lnSpc>
              <a:spcBef>
                <a:spcPts val="500"/>
              </a:spcBef>
            </a:pPr>
            <a:r>
              <a:rPr lang="en-US" sz="2400" dirty="0"/>
              <a:t>	</a:t>
            </a:r>
            <a:r>
              <a:rPr lang="en-US" sz="2800" dirty="0">
                <a:solidFill>
                  <a:srgbClr val="61615C"/>
                </a:solidFill>
                <a:latin typeface="Times New Roman" panose="02020603050405020304" pitchFamily="18" charset="0"/>
                <a:cs typeface="Times New Roman" panose="02020603050405020304" pitchFamily="18" charset="0"/>
              </a:rPr>
              <a:t>Service management in Linux refers to the process of managing the lifecycle (starting, stopping, restarting, enabling, disabling, and checking the status) of system services (also known as daemons). These services run in the background to perform various tasks like handling network requests, logging, and providing security.</a:t>
            </a:r>
          </a:p>
          <a:p>
            <a:pPr marL="0" indent="0" algn="just">
              <a:lnSpc>
                <a:spcPct val="150000"/>
              </a:lnSpc>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lnSpc>
                <a:spcPct val="150000"/>
              </a:lnSpc>
              <a:buNone/>
            </a:pP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555954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D9E588-FFD2-4F8F-A782-4A7F16633A51}"/>
              </a:ext>
            </a:extLst>
          </p:cNvPr>
          <p:cNvSpPr>
            <a:spLocks noGrp="1"/>
          </p:cNvSpPr>
          <p:nvPr>
            <p:ph idx="1"/>
          </p:nvPr>
        </p:nvSpPr>
        <p:spPr>
          <a:xfrm>
            <a:off x="838200" y="1554987"/>
            <a:ext cx="10515600" cy="5014465"/>
          </a:xfrm>
        </p:spPr>
        <p:txBody>
          <a:bodyPr>
            <a:normAutofit/>
          </a:bodyPr>
          <a:lstStyle/>
          <a:p>
            <a:pPr marL="457200" indent="-457200">
              <a:lnSpc>
                <a:spcPct val="250000"/>
              </a:lnSpc>
              <a:buAutoNum type="arabicParenR"/>
            </a:pPr>
            <a:r>
              <a:rPr lang="en-US" sz="2400" dirty="0">
                <a:solidFill>
                  <a:srgbClr val="61615C"/>
                </a:solidFill>
                <a:latin typeface="Times New Roman" panose="02020603050405020304" pitchFamily="18" charset="0"/>
                <a:ea typeface="Tomorrow" pitchFamily="34" charset="-122"/>
                <a:cs typeface="Times New Roman" panose="02020603050405020304" pitchFamily="18" charset="0"/>
              </a:rPr>
              <a:t>System-Wide Configuration Files</a:t>
            </a:r>
          </a:p>
          <a:p>
            <a:pPr marL="457200" indent="-457200">
              <a:lnSpc>
                <a:spcPct val="250000"/>
              </a:lnSpc>
              <a:buAutoNum type="arabicParenR"/>
            </a:pPr>
            <a:r>
              <a:rPr lang="en-US" sz="2400" dirty="0">
                <a:solidFill>
                  <a:srgbClr val="61615C"/>
                </a:solidFill>
                <a:latin typeface="Times New Roman" panose="02020603050405020304" pitchFamily="18" charset="0"/>
                <a:ea typeface="Tomorrow" pitchFamily="34" charset="-122"/>
                <a:cs typeface="Times New Roman" panose="02020603050405020304" pitchFamily="18" charset="0"/>
              </a:rPr>
              <a:t>User-Specific Configuration Files</a:t>
            </a:r>
          </a:p>
          <a:p>
            <a:pPr marL="457200" indent="-457200">
              <a:lnSpc>
                <a:spcPct val="250000"/>
              </a:lnSpc>
              <a:buAutoNum type="arabicParenR"/>
            </a:pPr>
            <a:r>
              <a:rPr lang="en-US" sz="2400" dirty="0">
                <a:solidFill>
                  <a:srgbClr val="61615C"/>
                </a:solidFill>
                <a:latin typeface="Times New Roman" panose="02020603050405020304" pitchFamily="18" charset="0"/>
                <a:ea typeface="Tomorrow" pitchFamily="34" charset="-122"/>
                <a:cs typeface="Times New Roman" panose="02020603050405020304" pitchFamily="18" charset="0"/>
              </a:rPr>
              <a:t>Application Configuration Files</a:t>
            </a:r>
          </a:p>
          <a:p>
            <a:pPr marL="457200" indent="-457200">
              <a:lnSpc>
                <a:spcPct val="250000"/>
              </a:lnSpc>
              <a:buAutoNum type="arabicParenR"/>
            </a:pPr>
            <a:r>
              <a:rPr lang="en-US" sz="2400" dirty="0">
                <a:solidFill>
                  <a:srgbClr val="61615C"/>
                </a:solidFill>
                <a:latin typeface="Times New Roman" panose="02020603050405020304" pitchFamily="18" charset="0"/>
                <a:ea typeface="Tomorrow" pitchFamily="34" charset="-122"/>
                <a:cs typeface="Times New Roman" panose="02020603050405020304" pitchFamily="18" charset="0"/>
              </a:rPr>
              <a:t>Service Configuration Files</a:t>
            </a:r>
          </a:p>
          <a:p>
            <a:endParaRPr lang="en-US" sz="2400" dirty="0">
              <a:solidFill>
                <a:srgbClr val="001D35"/>
              </a:solidFill>
              <a:latin typeface="Google Sans"/>
            </a:endParaRPr>
          </a:p>
          <a:p>
            <a:pPr marL="0" indent="0">
              <a:buNone/>
            </a:pPr>
            <a:endParaRPr lang="en-US" sz="2400" b="0" i="0" dirty="0">
              <a:solidFill>
                <a:srgbClr val="001D35"/>
              </a:solidFill>
              <a:effectLst/>
              <a:latin typeface="Google Sans"/>
            </a:endParaRPr>
          </a:p>
          <a:p>
            <a:pPr marL="0" indent="0">
              <a:buNone/>
            </a:pPr>
            <a:endParaRPr lang="en-US" sz="2400" dirty="0">
              <a:solidFill>
                <a:srgbClr val="001D35"/>
              </a:solidFill>
              <a:latin typeface="Google Sans"/>
            </a:endParaRPr>
          </a:p>
          <a:p>
            <a:pPr marL="0" indent="0">
              <a:buNone/>
            </a:pPr>
            <a:endParaRPr lang="en-IN" sz="2400" dirty="0"/>
          </a:p>
        </p:txBody>
      </p:sp>
      <p:sp>
        <p:nvSpPr>
          <p:cNvPr id="10" name="Rectangle: Rounded Corners 9">
            <a:extLst>
              <a:ext uri="{FF2B5EF4-FFF2-40B4-BE49-F238E27FC236}">
                <a16:creationId xmlns:a16="http://schemas.microsoft.com/office/drawing/2014/main" id="{C0A7371C-5274-48A0-9A48-9B0FD0DA378B}"/>
              </a:ext>
            </a:extLst>
          </p:cNvPr>
          <p:cNvSpPr/>
          <p:nvPr/>
        </p:nvSpPr>
        <p:spPr>
          <a:xfrm>
            <a:off x="537631" y="448735"/>
            <a:ext cx="7182015" cy="64287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System configuration files in Linux</a:t>
            </a:r>
            <a:endParaRPr lang="en-IN" sz="32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E2D657C-A04C-4E06-AEBB-8A00FA4A8F0A}"/>
              </a:ext>
            </a:extLst>
          </p:cNvPr>
          <p:cNvSpPr/>
          <p:nvPr/>
        </p:nvSpPr>
        <p:spPr>
          <a:xfrm>
            <a:off x="118533" y="84667"/>
            <a:ext cx="11946467" cy="6612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88833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D9E588-FFD2-4F8F-A782-4A7F16633A51}"/>
              </a:ext>
            </a:extLst>
          </p:cNvPr>
          <p:cNvSpPr>
            <a:spLocks noGrp="1"/>
          </p:cNvSpPr>
          <p:nvPr>
            <p:ph idx="1"/>
          </p:nvPr>
        </p:nvSpPr>
        <p:spPr>
          <a:xfrm>
            <a:off x="838200" y="1554987"/>
            <a:ext cx="10515600" cy="5014465"/>
          </a:xfrm>
        </p:spPr>
        <p:txBody>
          <a:bodyPr>
            <a:normAutofit/>
          </a:bodyPr>
          <a:lstStyle/>
          <a:p>
            <a:pPr marL="457200" indent="-457200">
              <a:lnSpc>
                <a:spcPct val="150000"/>
              </a:lnSpc>
              <a:buFont typeface="+mj-lt"/>
              <a:buAutoNum type="arabicParenR"/>
            </a:pPr>
            <a:r>
              <a:rPr lang="en-US" sz="2400" dirty="0">
                <a:solidFill>
                  <a:srgbClr val="61615C"/>
                </a:solidFill>
                <a:latin typeface="Times New Roman" panose="02020603050405020304" pitchFamily="18" charset="0"/>
                <a:cs typeface="Times New Roman" panose="02020603050405020304" pitchFamily="18" charset="0"/>
              </a:rPr>
              <a:t>System-Wide Configuration Files: </a:t>
            </a:r>
          </a:p>
          <a:p>
            <a:pPr marL="0" indent="0">
              <a:lnSpc>
                <a:spcPct val="150000"/>
              </a:lnSpc>
              <a:buNone/>
            </a:pPr>
            <a:r>
              <a:rPr lang="en-US" sz="2400" dirty="0">
                <a:solidFill>
                  <a:srgbClr val="61615C"/>
                </a:solidFill>
                <a:latin typeface="Times New Roman" panose="02020603050405020304" pitchFamily="18" charset="0"/>
                <a:cs typeface="Times New Roman" panose="02020603050405020304" pitchFamily="18" charset="0"/>
              </a:rPr>
              <a:t>	Files which is primarily located in “ / “,  and required superuser privileges to modify it.  </a:t>
            </a:r>
          </a:p>
          <a:p>
            <a:pPr marL="0" indent="0">
              <a:lnSpc>
                <a:spcPct val="150000"/>
              </a:lnSpc>
              <a:buNone/>
            </a:pPr>
            <a:r>
              <a:rPr lang="en-US" sz="2400" dirty="0">
                <a:solidFill>
                  <a:srgbClr val="61615C"/>
                </a:solidFill>
                <a:latin typeface="Times New Roman" panose="02020603050405020304" pitchFamily="18" charset="0"/>
                <a:cs typeface="Times New Roman" panose="02020603050405020304" pitchFamily="18" charset="0"/>
              </a:rPr>
              <a:t>Example: </a:t>
            </a:r>
          </a:p>
          <a:p>
            <a:pPr>
              <a:lnSpc>
                <a:spcPct val="160000"/>
              </a:lnSpc>
            </a:pPr>
            <a:r>
              <a:rPr lang="en-US" sz="2400" dirty="0">
                <a:solidFill>
                  <a:srgbClr val="61615C"/>
                </a:solidFill>
                <a:latin typeface="Times New Roman" panose="02020603050405020304" pitchFamily="18" charset="0"/>
                <a:cs typeface="Times New Roman" panose="02020603050405020304" pitchFamily="18" charset="0"/>
              </a:rPr>
              <a:t>/</a:t>
            </a:r>
            <a:r>
              <a:rPr lang="en-US" sz="2400" dirty="0" err="1">
                <a:solidFill>
                  <a:srgbClr val="61615C"/>
                </a:solidFill>
                <a:latin typeface="Times New Roman" panose="02020603050405020304" pitchFamily="18" charset="0"/>
                <a:cs typeface="Times New Roman" panose="02020603050405020304" pitchFamily="18" charset="0"/>
              </a:rPr>
              <a:t>etc</a:t>
            </a:r>
            <a:r>
              <a:rPr lang="en-US" sz="2400" dirty="0">
                <a:solidFill>
                  <a:srgbClr val="61615C"/>
                </a:solidFill>
                <a:latin typeface="Times New Roman" panose="02020603050405020304" pitchFamily="18" charset="0"/>
                <a:cs typeface="Times New Roman" panose="02020603050405020304" pitchFamily="18" charset="0"/>
              </a:rPr>
              <a:t>/passwd: This file contains information about the users on the system, including their username, user ID, group ID, home directory, and shell. This file is readable by all users on the system, but it is important to keep it secure to prevent unauthorized access to user accounts.</a:t>
            </a:r>
          </a:p>
          <a:p>
            <a:pPr marL="0" indent="0">
              <a:buNone/>
            </a:pPr>
            <a:endParaRPr lang="en-US" dirty="0">
              <a:solidFill>
                <a:srgbClr val="001D35"/>
              </a:solidFill>
              <a:latin typeface="Times New Roman" panose="02020603050405020304" pitchFamily="18" charset="0"/>
              <a:cs typeface="Times New Roman" panose="02020603050405020304" pitchFamily="18" charset="0"/>
            </a:endParaRPr>
          </a:p>
          <a:p>
            <a:pPr marL="0" indent="0">
              <a:buNone/>
            </a:pPr>
            <a:endParaRPr lang="en-US" sz="2400" b="0" i="0" dirty="0">
              <a:solidFill>
                <a:srgbClr val="001D35"/>
              </a:solidFill>
              <a:effectLst/>
              <a:latin typeface="Google Sans"/>
            </a:endParaRPr>
          </a:p>
          <a:p>
            <a:pPr marL="0" indent="0">
              <a:buNone/>
            </a:pPr>
            <a:endParaRPr lang="en-US" sz="2400" dirty="0">
              <a:solidFill>
                <a:srgbClr val="001D35"/>
              </a:solidFill>
              <a:latin typeface="Google Sans"/>
            </a:endParaRPr>
          </a:p>
          <a:p>
            <a:pPr marL="0" indent="0">
              <a:buNone/>
            </a:pPr>
            <a:endParaRPr lang="en-IN" sz="2400" dirty="0"/>
          </a:p>
        </p:txBody>
      </p:sp>
      <p:sp>
        <p:nvSpPr>
          <p:cNvPr id="10" name="Rectangle: Rounded Corners 9">
            <a:extLst>
              <a:ext uri="{FF2B5EF4-FFF2-40B4-BE49-F238E27FC236}">
                <a16:creationId xmlns:a16="http://schemas.microsoft.com/office/drawing/2014/main" id="{C0A7371C-5274-48A0-9A48-9B0FD0DA378B}"/>
              </a:ext>
            </a:extLst>
          </p:cNvPr>
          <p:cNvSpPr/>
          <p:nvPr/>
        </p:nvSpPr>
        <p:spPr>
          <a:xfrm>
            <a:off x="537631" y="448735"/>
            <a:ext cx="7182015" cy="64287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System configuration files in Linux</a:t>
            </a:r>
            <a:endParaRPr lang="en-IN" sz="32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E2D657C-A04C-4E06-AEBB-8A00FA4A8F0A}"/>
              </a:ext>
            </a:extLst>
          </p:cNvPr>
          <p:cNvSpPr/>
          <p:nvPr/>
        </p:nvSpPr>
        <p:spPr>
          <a:xfrm>
            <a:off x="118533" y="84667"/>
            <a:ext cx="11946467" cy="6612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97575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D9E588-FFD2-4F8F-A782-4A7F16633A51}"/>
              </a:ext>
            </a:extLst>
          </p:cNvPr>
          <p:cNvSpPr>
            <a:spLocks noGrp="1"/>
          </p:cNvSpPr>
          <p:nvPr>
            <p:ph idx="1"/>
          </p:nvPr>
        </p:nvSpPr>
        <p:spPr>
          <a:xfrm>
            <a:off x="838200" y="1554987"/>
            <a:ext cx="10515600" cy="5014465"/>
          </a:xfrm>
        </p:spPr>
        <p:txBody>
          <a:bodyPr>
            <a:normAutofit/>
          </a:bodyPr>
          <a:lstStyle/>
          <a:p>
            <a:pPr>
              <a:lnSpc>
                <a:spcPct val="150000"/>
              </a:lnSpc>
            </a:pPr>
            <a:r>
              <a:rPr lang="en-US" sz="2000" dirty="0">
                <a:solidFill>
                  <a:srgbClr val="61615C"/>
                </a:solidFill>
                <a:latin typeface="Times New Roman" panose="02020603050405020304" pitchFamily="18" charset="0"/>
                <a:cs typeface="Times New Roman" panose="02020603050405020304" pitchFamily="18" charset="0"/>
              </a:rPr>
              <a:t>/</a:t>
            </a:r>
            <a:r>
              <a:rPr lang="en-US" sz="2400" dirty="0" err="1">
                <a:solidFill>
                  <a:srgbClr val="61615C"/>
                </a:solidFill>
                <a:latin typeface="Times New Roman" panose="02020603050405020304" pitchFamily="18" charset="0"/>
                <a:cs typeface="Times New Roman" panose="02020603050405020304" pitchFamily="18" charset="0"/>
              </a:rPr>
              <a:t>etc</a:t>
            </a:r>
            <a:r>
              <a:rPr lang="en-US" sz="2400" dirty="0">
                <a:solidFill>
                  <a:srgbClr val="61615C"/>
                </a:solidFill>
                <a:latin typeface="Times New Roman" panose="02020603050405020304" pitchFamily="18" charset="0"/>
                <a:cs typeface="Times New Roman" panose="02020603050405020304" pitchFamily="18" charset="0"/>
              </a:rPr>
              <a:t>/shadow: File contains the encrypted password and other security information for each user on the system. And this file is only readable by the root user and is therefore much more secure. It is used to store information such as the last password change, minimum password age, and maximum password age.</a:t>
            </a:r>
          </a:p>
          <a:p>
            <a:pPr>
              <a:lnSpc>
                <a:spcPct val="150000"/>
              </a:lnSpc>
            </a:pPr>
            <a:r>
              <a:rPr lang="en-US" sz="2400" dirty="0">
                <a:solidFill>
                  <a:srgbClr val="61615C"/>
                </a:solidFill>
                <a:latin typeface="Times New Roman" panose="02020603050405020304" pitchFamily="18" charset="0"/>
                <a:cs typeface="Times New Roman" panose="02020603050405020304" pitchFamily="18" charset="0"/>
              </a:rPr>
              <a:t>/</a:t>
            </a:r>
            <a:r>
              <a:rPr lang="en-US" sz="2400" dirty="0" err="1">
                <a:solidFill>
                  <a:srgbClr val="61615C"/>
                </a:solidFill>
                <a:latin typeface="Times New Roman" panose="02020603050405020304" pitchFamily="18" charset="0"/>
                <a:cs typeface="Times New Roman" panose="02020603050405020304" pitchFamily="18" charset="0"/>
              </a:rPr>
              <a:t>etc</a:t>
            </a:r>
            <a:r>
              <a:rPr lang="en-US" sz="2400" dirty="0">
                <a:solidFill>
                  <a:srgbClr val="61615C"/>
                </a:solidFill>
                <a:latin typeface="Times New Roman" panose="02020603050405020304" pitchFamily="18" charset="0"/>
                <a:cs typeface="Times New Roman" panose="02020603050405020304" pitchFamily="18" charset="0"/>
              </a:rPr>
              <a:t>/group: File lists the groups on the system and their members. It contains information about each group, including its name, group ID, and a list of users who are members of that group. This file is used to manage user and group permissions for accessing files and directories on the system.</a:t>
            </a:r>
          </a:p>
          <a:p>
            <a:pPr marL="0" indent="0">
              <a:buNone/>
            </a:pPr>
            <a:endParaRPr lang="en-US" sz="2400" dirty="0">
              <a:solidFill>
                <a:srgbClr val="001D35"/>
              </a:solidFill>
              <a:latin typeface="Google Sans"/>
            </a:endParaRPr>
          </a:p>
          <a:p>
            <a:pPr marL="0" indent="0">
              <a:buNone/>
            </a:pPr>
            <a:endParaRPr lang="en-IN" sz="2400" dirty="0"/>
          </a:p>
        </p:txBody>
      </p:sp>
      <p:sp>
        <p:nvSpPr>
          <p:cNvPr id="10" name="Rectangle: Rounded Corners 9">
            <a:extLst>
              <a:ext uri="{FF2B5EF4-FFF2-40B4-BE49-F238E27FC236}">
                <a16:creationId xmlns:a16="http://schemas.microsoft.com/office/drawing/2014/main" id="{C0A7371C-5274-48A0-9A48-9B0FD0DA378B}"/>
              </a:ext>
            </a:extLst>
          </p:cNvPr>
          <p:cNvSpPr/>
          <p:nvPr/>
        </p:nvSpPr>
        <p:spPr>
          <a:xfrm>
            <a:off x="537631" y="448735"/>
            <a:ext cx="7182015" cy="64287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System configuration files in Linux</a:t>
            </a:r>
            <a:endParaRPr lang="en-IN" sz="32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E2D657C-A04C-4E06-AEBB-8A00FA4A8F0A}"/>
              </a:ext>
            </a:extLst>
          </p:cNvPr>
          <p:cNvSpPr/>
          <p:nvPr/>
        </p:nvSpPr>
        <p:spPr>
          <a:xfrm>
            <a:off x="118533" y="84667"/>
            <a:ext cx="11946467" cy="6612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30105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D9E588-FFD2-4F8F-A782-4A7F16633A51}"/>
              </a:ext>
            </a:extLst>
          </p:cNvPr>
          <p:cNvSpPr>
            <a:spLocks noGrp="1"/>
          </p:cNvSpPr>
          <p:nvPr>
            <p:ph idx="1"/>
          </p:nvPr>
        </p:nvSpPr>
        <p:spPr>
          <a:xfrm>
            <a:off x="838200" y="1554987"/>
            <a:ext cx="10515600" cy="5014465"/>
          </a:xfrm>
        </p:spPr>
        <p:txBody>
          <a:bodyPr>
            <a:normAutofit/>
          </a:bodyPr>
          <a:lstStyle/>
          <a:p>
            <a:pPr>
              <a:lnSpc>
                <a:spcPct val="150000"/>
              </a:lnSpc>
            </a:pPr>
            <a:r>
              <a:rPr lang="en-US" sz="2400" dirty="0">
                <a:solidFill>
                  <a:srgbClr val="61615C"/>
                </a:solidFill>
                <a:latin typeface="Times New Roman" panose="02020603050405020304" pitchFamily="18" charset="0"/>
                <a:cs typeface="Times New Roman" panose="02020603050405020304" pitchFamily="18" charset="0"/>
              </a:rPr>
              <a:t>/</a:t>
            </a:r>
            <a:r>
              <a:rPr lang="en-US" sz="2400" dirty="0" err="1">
                <a:solidFill>
                  <a:srgbClr val="61615C"/>
                </a:solidFill>
                <a:latin typeface="Times New Roman" panose="02020603050405020304" pitchFamily="18" charset="0"/>
                <a:cs typeface="Times New Roman" panose="02020603050405020304" pitchFamily="18" charset="0"/>
              </a:rPr>
              <a:t>etc</a:t>
            </a:r>
            <a:r>
              <a:rPr lang="en-US" sz="2400" dirty="0">
                <a:solidFill>
                  <a:srgbClr val="61615C"/>
                </a:solidFill>
                <a:latin typeface="Times New Roman" panose="02020603050405020304" pitchFamily="18" charset="0"/>
                <a:cs typeface="Times New Roman" panose="02020603050405020304" pitchFamily="18" charset="0"/>
              </a:rPr>
              <a:t>/</a:t>
            </a:r>
            <a:r>
              <a:rPr lang="en-US" sz="2400" dirty="0" err="1">
                <a:solidFill>
                  <a:srgbClr val="61615C"/>
                </a:solidFill>
                <a:latin typeface="Times New Roman" panose="02020603050405020304" pitchFamily="18" charset="0"/>
                <a:cs typeface="Times New Roman" panose="02020603050405020304" pitchFamily="18" charset="0"/>
              </a:rPr>
              <a:t>fstab</a:t>
            </a:r>
            <a:r>
              <a:rPr lang="en-US" sz="2400" dirty="0">
                <a:solidFill>
                  <a:srgbClr val="61615C"/>
                </a:solidFill>
                <a:latin typeface="Times New Roman" panose="02020603050405020304" pitchFamily="18" charset="0"/>
                <a:cs typeface="Times New Roman" panose="02020603050405020304" pitchFamily="18" charset="0"/>
              </a:rPr>
              <a:t>: File is used to control the way file systems are mounted at boot time and during the normal operation of the system. It lists all available file systems and their mount points, including options and dump frequencies.</a:t>
            </a:r>
            <a:endParaRPr lang="en-IN" sz="2400" dirty="0">
              <a:solidFill>
                <a:srgbClr val="61615C"/>
              </a:solidFill>
              <a:latin typeface="Times New Roman" panose="02020603050405020304" pitchFamily="18" charset="0"/>
              <a:cs typeface="Times New Roman" panose="02020603050405020304" pitchFamily="18" charset="0"/>
            </a:endParaRPr>
          </a:p>
          <a:p>
            <a:pPr>
              <a:lnSpc>
                <a:spcPct val="150000"/>
              </a:lnSpc>
            </a:pPr>
            <a:r>
              <a:rPr lang="en-IN" sz="2400" dirty="0">
                <a:solidFill>
                  <a:srgbClr val="61615C"/>
                </a:solidFill>
                <a:latin typeface="Times New Roman" panose="02020603050405020304" pitchFamily="18" charset="0"/>
                <a:cs typeface="Times New Roman" panose="02020603050405020304" pitchFamily="18" charset="0"/>
              </a:rPr>
              <a:t>/etc/</a:t>
            </a:r>
            <a:r>
              <a:rPr lang="en-IN" sz="2400" dirty="0" err="1">
                <a:solidFill>
                  <a:srgbClr val="61615C"/>
                </a:solidFill>
                <a:latin typeface="Times New Roman" panose="02020603050405020304" pitchFamily="18" charset="0"/>
                <a:cs typeface="Times New Roman" panose="02020603050405020304" pitchFamily="18" charset="0"/>
              </a:rPr>
              <a:t>sudoers</a:t>
            </a:r>
            <a:r>
              <a:rPr lang="en-IN" sz="2400" dirty="0">
                <a:solidFill>
                  <a:srgbClr val="61615C"/>
                </a:solidFill>
                <a:latin typeface="Times New Roman" panose="02020603050405020304" pitchFamily="18" charset="0"/>
                <a:cs typeface="Times New Roman" panose="02020603050405020304" pitchFamily="18" charset="0"/>
              </a:rPr>
              <a:t>: </a:t>
            </a:r>
            <a:r>
              <a:rPr lang="en-US" sz="2400" dirty="0">
                <a:solidFill>
                  <a:srgbClr val="61615C"/>
                </a:solidFill>
                <a:latin typeface="Times New Roman" panose="02020603050405020304" pitchFamily="18" charset="0"/>
                <a:cs typeface="Times New Roman" panose="02020603050405020304" pitchFamily="18" charset="0"/>
              </a:rPr>
              <a:t>File is used to manage the </a:t>
            </a:r>
            <a:r>
              <a:rPr lang="en-US" sz="2400" dirty="0" err="1">
                <a:solidFill>
                  <a:srgbClr val="61615C"/>
                </a:solidFill>
                <a:latin typeface="Times New Roman" panose="02020603050405020304" pitchFamily="18" charset="0"/>
                <a:cs typeface="Times New Roman" panose="02020603050405020304" pitchFamily="18" charset="0"/>
              </a:rPr>
              <a:t>sudo</a:t>
            </a:r>
            <a:r>
              <a:rPr lang="en-US" sz="2400" dirty="0">
                <a:solidFill>
                  <a:srgbClr val="61615C"/>
                </a:solidFill>
                <a:latin typeface="Times New Roman" panose="02020603050405020304" pitchFamily="18" charset="0"/>
                <a:cs typeface="Times New Roman" panose="02020603050405020304" pitchFamily="18" charset="0"/>
              </a:rPr>
              <a:t> command, which allows users to run commands as the root user.</a:t>
            </a:r>
          </a:p>
          <a:p>
            <a:pPr>
              <a:lnSpc>
                <a:spcPct val="150000"/>
              </a:lnSpc>
            </a:pPr>
            <a:r>
              <a:rPr lang="en-US" sz="2400" dirty="0">
                <a:solidFill>
                  <a:srgbClr val="61615C"/>
                </a:solidFill>
                <a:latin typeface="Times New Roman" panose="02020603050405020304" pitchFamily="18" charset="0"/>
                <a:cs typeface="Times New Roman" panose="02020603050405020304" pitchFamily="18" charset="0"/>
              </a:rPr>
              <a:t>/</a:t>
            </a:r>
            <a:r>
              <a:rPr lang="en-US" sz="2400" dirty="0" err="1">
                <a:solidFill>
                  <a:srgbClr val="61615C"/>
                </a:solidFill>
                <a:latin typeface="Times New Roman" panose="02020603050405020304" pitchFamily="18" charset="0"/>
                <a:cs typeface="Times New Roman" panose="02020603050405020304" pitchFamily="18" charset="0"/>
              </a:rPr>
              <a:t>etc</a:t>
            </a:r>
            <a:r>
              <a:rPr lang="en-US" sz="2400" dirty="0">
                <a:solidFill>
                  <a:srgbClr val="61615C"/>
                </a:solidFill>
                <a:latin typeface="Times New Roman" panose="02020603050405020304" pitchFamily="18" charset="0"/>
                <a:cs typeface="Times New Roman" panose="02020603050405020304" pitchFamily="18" charset="0"/>
              </a:rPr>
              <a:t>/hosts: File is used to map hostnames to IP addresses. It is a simple text file that can be used to specify custom hostnames and IP addresses, bypassing the need to use a DNS server.</a:t>
            </a:r>
          </a:p>
        </p:txBody>
      </p:sp>
      <p:sp>
        <p:nvSpPr>
          <p:cNvPr id="10" name="Rectangle: Rounded Corners 9">
            <a:extLst>
              <a:ext uri="{FF2B5EF4-FFF2-40B4-BE49-F238E27FC236}">
                <a16:creationId xmlns:a16="http://schemas.microsoft.com/office/drawing/2014/main" id="{C0A7371C-5274-48A0-9A48-9B0FD0DA378B}"/>
              </a:ext>
            </a:extLst>
          </p:cNvPr>
          <p:cNvSpPr/>
          <p:nvPr/>
        </p:nvSpPr>
        <p:spPr>
          <a:xfrm>
            <a:off x="537631" y="448735"/>
            <a:ext cx="7182015" cy="64287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System configuration files in Linux</a:t>
            </a:r>
            <a:endParaRPr lang="en-IN" sz="32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E2D657C-A04C-4E06-AEBB-8A00FA4A8F0A}"/>
              </a:ext>
            </a:extLst>
          </p:cNvPr>
          <p:cNvSpPr/>
          <p:nvPr/>
        </p:nvSpPr>
        <p:spPr>
          <a:xfrm>
            <a:off x="118533" y="84667"/>
            <a:ext cx="11946467" cy="6612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89757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D9E588-FFD2-4F8F-A782-4A7F16633A51}"/>
              </a:ext>
            </a:extLst>
          </p:cNvPr>
          <p:cNvSpPr>
            <a:spLocks noGrp="1"/>
          </p:cNvSpPr>
          <p:nvPr>
            <p:ph idx="1"/>
          </p:nvPr>
        </p:nvSpPr>
        <p:spPr>
          <a:xfrm>
            <a:off x="838200" y="1554987"/>
            <a:ext cx="10515600" cy="5014465"/>
          </a:xfrm>
        </p:spPr>
        <p:txBody>
          <a:bodyPr>
            <a:normAutofit lnSpcReduction="10000"/>
          </a:bodyPr>
          <a:lstStyle/>
          <a:p>
            <a:pPr>
              <a:lnSpc>
                <a:spcPct val="150000"/>
              </a:lnSpc>
            </a:pPr>
            <a:r>
              <a:rPr lang="en-IN" sz="2400" dirty="0">
                <a:solidFill>
                  <a:srgbClr val="61615C"/>
                </a:solidFill>
                <a:latin typeface="Times New Roman" panose="02020603050405020304" pitchFamily="18" charset="0"/>
                <a:cs typeface="Times New Roman" panose="02020603050405020304" pitchFamily="18" charset="0"/>
              </a:rPr>
              <a:t>/etc/hostname: File is used to contain system’s hostname</a:t>
            </a:r>
            <a:endParaRPr lang="en-US" sz="2400" dirty="0">
              <a:solidFill>
                <a:srgbClr val="61615C"/>
              </a:solidFill>
              <a:latin typeface="Times New Roman" panose="02020603050405020304" pitchFamily="18" charset="0"/>
              <a:cs typeface="Times New Roman" panose="02020603050405020304" pitchFamily="18" charset="0"/>
            </a:endParaRPr>
          </a:p>
          <a:p>
            <a:pPr>
              <a:lnSpc>
                <a:spcPct val="150000"/>
              </a:lnSpc>
            </a:pPr>
            <a:r>
              <a:rPr lang="en-US" sz="2400" dirty="0">
                <a:solidFill>
                  <a:srgbClr val="61615C"/>
                </a:solidFill>
                <a:latin typeface="Times New Roman" panose="02020603050405020304" pitchFamily="18" charset="0"/>
                <a:cs typeface="Times New Roman" panose="02020603050405020304" pitchFamily="18" charset="0"/>
              </a:rPr>
              <a:t>/</a:t>
            </a:r>
            <a:r>
              <a:rPr lang="en-US" sz="2400" dirty="0" err="1">
                <a:solidFill>
                  <a:srgbClr val="61615C"/>
                </a:solidFill>
                <a:latin typeface="Times New Roman" panose="02020603050405020304" pitchFamily="18" charset="0"/>
                <a:cs typeface="Times New Roman" panose="02020603050405020304" pitchFamily="18" charset="0"/>
              </a:rPr>
              <a:t>etc</a:t>
            </a:r>
            <a:r>
              <a:rPr lang="en-US" sz="2400" dirty="0">
                <a:solidFill>
                  <a:srgbClr val="61615C"/>
                </a:solidFill>
                <a:latin typeface="Times New Roman" panose="02020603050405020304" pitchFamily="18" charset="0"/>
                <a:cs typeface="Times New Roman" panose="02020603050405020304" pitchFamily="18" charset="0"/>
              </a:rPr>
              <a:t>/</a:t>
            </a:r>
            <a:r>
              <a:rPr lang="en-US" sz="2400" dirty="0" err="1">
                <a:solidFill>
                  <a:srgbClr val="61615C"/>
                </a:solidFill>
                <a:latin typeface="Times New Roman" panose="02020603050405020304" pitchFamily="18" charset="0"/>
                <a:cs typeface="Times New Roman" panose="02020603050405020304" pitchFamily="18" charset="0"/>
              </a:rPr>
              <a:t>resolve.conf</a:t>
            </a:r>
            <a:r>
              <a:rPr lang="en-US" sz="2400" dirty="0">
                <a:solidFill>
                  <a:srgbClr val="61615C"/>
                </a:solidFill>
                <a:latin typeface="Times New Roman" panose="02020603050405020304" pitchFamily="18" charset="0"/>
                <a:cs typeface="Times New Roman" panose="02020603050405020304" pitchFamily="18" charset="0"/>
              </a:rPr>
              <a:t>: File is used to configure the system’s DNS resolver. It contains information about the DNS servers that the system should use for name resolution, as well as search domains and options. This file is crucial for proper network communication on a Linux system.</a:t>
            </a:r>
          </a:p>
          <a:p>
            <a:pPr>
              <a:lnSpc>
                <a:spcPct val="150000"/>
              </a:lnSpc>
            </a:pPr>
            <a:r>
              <a:rPr lang="en-US" sz="2400" dirty="0">
                <a:solidFill>
                  <a:srgbClr val="61615C"/>
                </a:solidFill>
                <a:latin typeface="Times New Roman" panose="02020603050405020304" pitchFamily="18" charset="0"/>
                <a:cs typeface="Times New Roman" panose="02020603050405020304" pitchFamily="18" charset="0"/>
              </a:rPr>
              <a:t>/</a:t>
            </a:r>
            <a:r>
              <a:rPr lang="en-US" sz="2400" dirty="0" err="1">
                <a:solidFill>
                  <a:srgbClr val="61615C"/>
                </a:solidFill>
                <a:latin typeface="Times New Roman" panose="02020603050405020304" pitchFamily="18" charset="0"/>
                <a:cs typeface="Times New Roman" panose="02020603050405020304" pitchFamily="18" charset="0"/>
              </a:rPr>
              <a:t>etc</a:t>
            </a:r>
            <a:r>
              <a:rPr lang="en-US" sz="2400" dirty="0">
                <a:solidFill>
                  <a:srgbClr val="61615C"/>
                </a:solidFill>
                <a:latin typeface="Times New Roman" panose="02020603050405020304" pitchFamily="18" charset="0"/>
                <a:cs typeface="Times New Roman" panose="02020603050405020304" pitchFamily="18" charset="0"/>
              </a:rPr>
              <a:t>/network/interfaces: File is used to configure network interfaces on a Linux system. It contains information about the network interfaces, such as IP addresses, netmasks, and gateways, as well as options for configuring DHCP and static IP addresses. </a:t>
            </a:r>
          </a:p>
          <a:p>
            <a:pPr>
              <a:lnSpc>
                <a:spcPct val="150000"/>
              </a:lnSpc>
            </a:pPr>
            <a:endParaRPr lang="en-US" sz="2400" dirty="0">
              <a:solidFill>
                <a:srgbClr val="444444"/>
              </a:solidFill>
              <a:latin typeface="Times New Roman" panose="02020603050405020304" pitchFamily="18" charset="0"/>
              <a:cs typeface="Times New Roman" panose="02020603050405020304" pitchFamily="18" charset="0"/>
            </a:endParaRPr>
          </a:p>
          <a:p>
            <a:pPr>
              <a:lnSpc>
                <a:spcPct val="150000"/>
              </a:lnSpc>
            </a:pPr>
            <a:endParaRPr lang="en-US" sz="2400" dirty="0">
              <a:solidFill>
                <a:srgbClr val="444444"/>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C0A7371C-5274-48A0-9A48-9B0FD0DA378B}"/>
              </a:ext>
            </a:extLst>
          </p:cNvPr>
          <p:cNvSpPr/>
          <p:nvPr/>
        </p:nvSpPr>
        <p:spPr>
          <a:xfrm>
            <a:off x="537631" y="448735"/>
            <a:ext cx="7182015" cy="64287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System configuration files in Linux</a:t>
            </a:r>
            <a:endParaRPr lang="en-IN" sz="32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E2D657C-A04C-4E06-AEBB-8A00FA4A8F0A}"/>
              </a:ext>
            </a:extLst>
          </p:cNvPr>
          <p:cNvSpPr/>
          <p:nvPr/>
        </p:nvSpPr>
        <p:spPr>
          <a:xfrm>
            <a:off x="118533" y="84667"/>
            <a:ext cx="11946467" cy="6612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76842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D9E588-FFD2-4F8F-A782-4A7F16633A51}"/>
              </a:ext>
            </a:extLst>
          </p:cNvPr>
          <p:cNvSpPr>
            <a:spLocks noGrp="1"/>
          </p:cNvSpPr>
          <p:nvPr>
            <p:ph idx="1"/>
          </p:nvPr>
        </p:nvSpPr>
        <p:spPr>
          <a:xfrm>
            <a:off x="838200" y="1554987"/>
            <a:ext cx="10515600" cy="5014465"/>
          </a:xfrm>
        </p:spPr>
        <p:txBody>
          <a:bodyPr>
            <a:normAutofit/>
          </a:bodyPr>
          <a:lstStyle/>
          <a:p>
            <a:pPr marL="457200" indent="-457200">
              <a:lnSpc>
                <a:spcPct val="150000"/>
              </a:lnSpc>
              <a:buFont typeface="+mj-lt"/>
              <a:buAutoNum type="arabicParenR" startAt="3"/>
            </a:pPr>
            <a:r>
              <a:rPr lang="en-US" sz="2400" dirty="0">
                <a:solidFill>
                  <a:srgbClr val="61615C"/>
                </a:solidFill>
                <a:latin typeface="Times New Roman" panose="02020603050405020304" pitchFamily="18" charset="0"/>
                <a:cs typeface="Times New Roman" panose="02020603050405020304" pitchFamily="18" charset="0"/>
              </a:rPr>
              <a:t>User-Specific Configuration files: User-specific settings are stored in the user's home directory, typically in hidden files “ . ”</a:t>
            </a:r>
          </a:p>
          <a:p>
            <a:pPr marL="457200" lvl="1" indent="0">
              <a:lnSpc>
                <a:spcPct val="150000"/>
              </a:lnSpc>
              <a:buNone/>
            </a:pPr>
            <a:r>
              <a:rPr lang="en-US" dirty="0">
                <a:solidFill>
                  <a:srgbClr val="61615C"/>
                </a:solidFill>
                <a:latin typeface="Times New Roman" panose="02020603050405020304" pitchFamily="18" charset="0"/>
                <a:cs typeface="Times New Roman" panose="02020603050405020304" pitchFamily="18" charset="0"/>
              </a:rPr>
              <a:t>This control user preferences and environment settings.</a:t>
            </a:r>
          </a:p>
          <a:p>
            <a:pPr marL="714375">
              <a:lnSpc>
                <a:spcPct val="150000"/>
              </a:lnSpc>
            </a:pPr>
            <a:r>
              <a:rPr lang="en-IN" sz="2400" dirty="0">
                <a:solidFill>
                  <a:srgbClr val="61615C"/>
                </a:solidFill>
                <a:latin typeface="Times New Roman" panose="02020603050405020304" pitchFamily="18" charset="0"/>
                <a:cs typeface="Times New Roman" panose="02020603050405020304" pitchFamily="18" charset="0"/>
              </a:rPr>
              <a:t>~/.</a:t>
            </a:r>
            <a:r>
              <a:rPr lang="en-IN" sz="2400" dirty="0" err="1">
                <a:solidFill>
                  <a:srgbClr val="61615C"/>
                </a:solidFill>
                <a:latin typeface="Times New Roman" panose="02020603050405020304" pitchFamily="18" charset="0"/>
                <a:cs typeface="Times New Roman" panose="02020603050405020304" pitchFamily="18" charset="0"/>
              </a:rPr>
              <a:t>bashrc</a:t>
            </a:r>
            <a:r>
              <a:rPr lang="en-IN" sz="2400" dirty="0">
                <a:solidFill>
                  <a:srgbClr val="61615C"/>
                </a:solidFill>
                <a:latin typeface="Times New Roman" panose="02020603050405020304" pitchFamily="18" charset="0"/>
                <a:cs typeface="Times New Roman" panose="02020603050405020304" pitchFamily="18" charset="0"/>
              </a:rPr>
              <a:t>: </a:t>
            </a:r>
            <a:r>
              <a:rPr lang="en-US" sz="2400" dirty="0">
                <a:solidFill>
                  <a:srgbClr val="61615C"/>
                </a:solidFill>
                <a:latin typeface="Times New Roman" panose="02020603050405020304" pitchFamily="18" charset="0"/>
                <a:cs typeface="Times New Roman" panose="02020603050405020304" pitchFamily="18" charset="0"/>
              </a:rPr>
              <a:t>Shell-specific configuration for each user, defining aliases, environment variables, and functions.</a:t>
            </a:r>
          </a:p>
          <a:p>
            <a:pPr marL="714375">
              <a:lnSpc>
                <a:spcPct val="150000"/>
              </a:lnSpc>
            </a:pPr>
            <a:r>
              <a:rPr lang="en-IN" sz="2400" dirty="0">
                <a:solidFill>
                  <a:srgbClr val="61615C"/>
                </a:solidFill>
                <a:latin typeface="Times New Roman" panose="02020603050405020304" pitchFamily="18" charset="0"/>
                <a:cs typeface="Times New Roman" panose="02020603050405020304" pitchFamily="18" charset="0"/>
              </a:rPr>
              <a:t>~/.profile or ~/.</a:t>
            </a:r>
            <a:r>
              <a:rPr lang="en-IN" sz="2400" dirty="0" err="1">
                <a:solidFill>
                  <a:srgbClr val="61615C"/>
                </a:solidFill>
                <a:latin typeface="Times New Roman" panose="02020603050405020304" pitchFamily="18" charset="0"/>
                <a:cs typeface="Times New Roman" panose="02020603050405020304" pitchFamily="18" charset="0"/>
              </a:rPr>
              <a:t>bash_profile</a:t>
            </a:r>
            <a:r>
              <a:rPr lang="en-IN" sz="2400" dirty="0">
                <a:solidFill>
                  <a:srgbClr val="61615C"/>
                </a:solidFill>
                <a:latin typeface="Times New Roman" panose="02020603050405020304" pitchFamily="18" charset="0"/>
                <a:cs typeface="Times New Roman" panose="02020603050405020304" pitchFamily="18" charset="0"/>
              </a:rPr>
              <a:t>: </a:t>
            </a:r>
            <a:r>
              <a:rPr lang="en-US" sz="2400" dirty="0">
                <a:solidFill>
                  <a:srgbClr val="61615C"/>
                </a:solidFill>
                <a:latin typeface="Times New Roman" panose="02020603050405020304" pitchFamily="18" charset="0"/>
                <a:cs typeface="Times New Roman" panose="02020603050405020304" pitchFamily="18" charset="0"/>
              </a:rPr>
              <a:t>Executes commands at login to set environment variables.</a:t>
            </a:r>
          </a:p>
          <a:p>
            <a:pPr marL="714375">
              <a:lnSpc>
                <a:spcPct val="150000"/>
              </a:lnSpc>
            </a:pPr>
            <a:r>
              <a:rPr lang="en-IN" sz="2400" dirty="0">
                <a:solidFill>
                  <a:srgbClr val="61615C"/>
                </a:solidFill>
                <a:latin typeface="Times New Roman" panose="02020603050405020304" pitchFamily="18" charset="0"/>
                <a:cs typeface="Times New Roman" panose="02020603050405020304" pitchFamily="18" charset="0"/>
              </a:rPr>
              <a:t>~/.</a:t>
            </a:r>
            <a:r>
              <a:rPr lang="en-IN" sz="2400" dirty="0" err="1">
                <a:solidFill>
                  <a:srgbClr val="61615C"/>
                </a:solidFill>
                <a:latin typeface="Times New Roman" panose="02020603050405020304" pitchFamily="18" charset="0"/>
                <a:cs typeface="Times New Roman" panose="02020603050405020304" pitchFamily="18" charset="0"/>
              </a:rPr>
              <a:t>vimrc</a:t>
            </a:r>
            <a:r>
              <a:rPr lang="en-IN" sz="2400" dirty="0">
                <a:solidFill>
                  <a:srgbClr val="61615C"/>
                </a:solidFill>
                <a:latin typeface="Times New Roman" panose="02020603050405020304" pitchFamily="18" charset="0"/>
                <a:cs typeface="Times New Roman" panose="02020603050405020304" pitchFamily="18" charset="0"/>
              </a:rPr>
              <a:t>: </a:t>
            </a:r>
            <a:r>
              <a:rPr lang="en-US" sz="2400" dirty="0">
                <a:solidFill>
                  <a:srgbClr val="61615C"/>
                </a:solidFill>
                <a:latin typeface="Times New Roman" panose="02020603050405020304" pitchFamily="18" charset="0"/>
                <a:cs typeface="Times New Roman" panose="02020603050405020304" pitchFamily="18" charset="0"/>
              </a:rPr>
              <a:t>Vim editor configuration for user-specific preferences.</a:t>
            </a:r>
          </a:p>
          <a:p>
            <a:pPr>
              <a:lnSpc>
                <a:spcPct val="150000"/>
              </a:lnSpc>
            </a:pPr>
            <a:endParaRPr lang="en-US" sz="2400" dirty="0">
              <a:solidFill>
                <a:srgbClr val="444444"/>
              </a:solidFill>
              <a:latin typeface="Times New Roman" panose="02020603050405020304" pitchFamily="18" charset="0"/>
              <a:cs typeface="Times New Roman" panose="02020603050405020304" pitchFamily="18" charset="0"/>
            </a:endParaRPr>
          </a:p>
          <a:p>
            <a:pPr marL="0" indent="0">
              <a:lnSpc>
                <a:spcPct val="150000"/>
              </a:lnSpc>
              <a:buNone/>
            </a:pPr>
            <a:endParaRPr lang="en-US" sz="2400" dirty="0">
              <a:solidFill>
                <a:srgbClr val="444444"/>
              </a:solidFill>
              <a:latin typeface="Times New Roman" panose="02020603050405020304" pitchFamily="18" charset="0"/>
              <a:cs typeface="Times New Roman" panose="02020603050405020304" pitchFamily="18" charset="0"/>
            </a:endParaRPr>
          </a:p>
          <a:p>
            <a:pPr marL="0" indent="0">
              <a:lnSpc>
                <a:spcPct val="150000"/>
              </a:lnSpc>
              <a:buNone/>
            </a:pPr>
            <a:endParaRPr lang="en-US" sz="2400" dirty="0">
              <a:solidFill>
                <a:srgbClr val="444444"/>
              </a:solidFill>
              <a:latin typeface="Times New Roman" panose="02020603050405020304" pitchFamily="18" charset="0"/>
              <a:cs typeface="Times New Roman" panose="02020603050405020304" pitchFamily="18" charset="0"/>
            </a:endParaRPr>
          </a:p>
          <a:p>
            <a:pPr>
              <a:lnSpc>
                <a:spcPct val="150000"/>
              </a:lnSpc>
            </a:pPr>
            <a:endParaRPr lang="en-US" sz="2400" dirty="0">
              <a:solidFill>
                <a:srgbClr val="444444"/>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C0A7371C-5274-48A0-9A48-9B0FD0DA378B}"/>
              </a:ext>
            </a:extLst>
          </p:cNvPr>
          <p:cNvSpPr/>
          <p:nvPr/>
        </p:nvSpPr>
        <p:spPr>
          <a:xfrm>
            <a:off x="537631" y="448735"/>
            <a:ext cx="7182015" cy="64287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System configuration files in Linux</a:t>
            </a:r>
            <a:endParaRPr lang="en-IN" sz="32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E2D657C-A04C-4E06-AEBB-8A00FA4A8F0A}"/>
              </a:ext>
            </a:extLst>
          </p:cNvPr>
          <p:cNvSpPr/>
          <p:nvPr/>
        </p:nvSpPr>
        <p:spPr>
          <a:xfrm>
            <a:off x="118533" y="84667"/>
            <a:ext cx="11946467" cy="6612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42331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D9E588-FFD2-4F8F-A782-4A7F16633A51}"/>
              </a:ext>
            </a:extLst>
          </p:cNvPr>
          <p:cNvSpPr>
            <a:spLocks noGrp="1"/>
          </p:cNvSpPr>
          <p:nvPr>
            <p:ph idx="1"/>
          </p:nvPr>
        </p:nvSpPr>
        <p:spPr>
          <a:xfrm>
            <a:off x="838200" y="1554987"/>
            <a:ext cx="10515600" cy="5014465"/>
          </a:xfrm>
        </p:spPr>
        <p:txBody>
          <a:bodyPr>
            <a:normAutofit lnSpcReduction="10000"/>
          </a:bodyPr>
          <a:lstStyle/>
          <a:p>
            <a:pPr marL="457200" indent="-457200">
              <a:lnSpc>
                <a:spcPct val="150000"/>
              </a:lnSpc>
              <a:buFont typeface="+mj-lt"/>
              <a:buAutoNum type="arabicParenR" startAt="3"/>
            </a:pPr>
            <a:r>
              <a:rPr lang="en-US" sz="2400" dirty="0">
                <a:solidFill>
                  <a:srgbClr val="61615C"/>
                </a:solidFill>
                <a:latin typeface="Times New Roman" panose="02020603050405020304" pitchFamily="18" charset="0"/>
                <a:cs typeface="Times New Roman" panose="02020603050405020304" pitchFamily="18" charset="0"/>
              </a:rPr>
              <a:t>Application Configuration Files: These control the application's internal settings and features. This Files manage how the application itself behaves, such as server settings, options, and customizations for the application’s functionality. </a:t>
            </a:r>
          </a:p>
          <a:p>
            <a:pPr lvl="2">
              <a:lnSpc>
                <a:spcPct val="150000"/>
              </a:lnSpc>
              <a:buFont typeface="Wingdings" panose="05000000000000000000" pitchFamily="2" charset="2"/>
              <a:buChar char="Ø"/>
            </a:pPr>
            <a:r>
              <a:rPr lang="en-IN" sz="2400" dirty="0">
                <a:solidFill>
                  <a:srgbClr val="61615C"/>
                </a:solidFill>
                <a:latin typeface="Times New Roman" panose="02020603050405020304" pitchFamily="18" charset="0"/>
                <a:cs typeface="Times New Roman" panose="02020603050405020304" pitchFamily="18" charset="0"/>
              </a:rPr>
              <a:t>/etc/apache2/apache2.conf - Apache web server configuration.</a:t>
            </a:r>
          </a:p>
          <a:p>
            <a:pPr lvl="2">
              <a:lnSpc>
                <a:spcPct val="150000"/>
              </a:lnSpc>
              <a:buFont typeface="Wingdings" panose="05000000000000000000" pitchFamily="2" charset="2"/>
              <a:buChar char="Ø"/>
            </a:pPr>
            <a:r>
              <a:rPr lang="en-IN" sz="2400" dirty="0">
                <a:solidFill>
                  <a:srgbClr val="61615C"/>
                </a:solidFill>
                <a:latin typeface="Times New Roman" panose="02020603050405020304" pitchFamily="18" charset="0"/>
                <a:cs typeface="Times New Roman" panose="02020603050405020304" pitchFamily="18" charset="0"/>
              </a:rPr>
              <a:t>/etc/</a:t>
            </a:r>
            <a:r>
              <a:rPr lang="en-IN" sz="2400" dirty="0" err="1">
                <a:solidFill>
                  <a:srgbClr val="61615C"/>
                </a:solidFill>
                <a:latin typeface="Times New Roman" panose="02020603050405020304" pitchFamily="18" charset="0"/>
                <a:cs typeface="Times New Roman" panose="02020603050405020304" pitchFamily="18" charset="0"/>
              </a:rPr>
              <a:t>nginx</a:t>
            </a:r>
            <a:r>
              <a:rPr lang="en-IN" sz="2400" dirty="0">
                <a:solidFill>
                  <a:srgbClr val="61615C"/>
                </a:solidFill>
                <a:latin typeface="Times New Roman" panose="02020603050405020304" pitchFamily="18" charset="0"/>
                <a:cs typeface="Times New Roman" panose="02020603050405020304" pitchFamily="18" charset="0"/>
              </a:rPr>
              <a:t>/</a:t>
            </a:r>
            <a:r>
              <a:rPr lang="en-IN" sz="2400" dirty="0" err="1">
                <a:solidFill>
                  <a:srgbClr val="61615C"/>
                </a:solidFill>
                <a:latin typeface="Times New Roman" panose="02020603050405020304" pitchFamily="18" charset="0"/>
                <a:cs typeface="Times New Roman" panose="02020603050405020304" pitchFamily="18" charset="0"/>
              </a:rPr>
              <a:t>nginx.conf</a:t>
            </a:r>
            <a:r>
              <a:rPr lang="en-IN" sz="2400" dirty="0">
                <a:solidFill>
                  <a:srgbClr val="61615C"/>
                </a:solidFill>
                <a:latin typeface="Times New Roman" panose="02020603050405020304" pitchFamily="18" charset="0"/>
                <a:cs typeface="Times New Roman" panose="02020603050405020304" pitchFamily="18" charset="0"/>
              </a:rPr>
              <a:t> - NGINX web server configuration</a:t>
            </a:r>
          </a:p>
          <a:p>
            <a:pPr lvl="2">
              <a:lnSpc>
                <a:spcPct val="150000"/>
              </a:lnSpc>
              <a:buFont typeface="Wingdings" panose="05000000000000000000" pitchFamily="2" charset="2"/>
              <a:buChar char="Ø"/>
            </a:pPr>
            <a:r>
              <a:rPr lang="en-IN" sz="2400" dirty="0">
                <a:solidFill>
                  <a:srgbClr val="61615C"/>
                </a:solidFill>
                <a:latin typeface="Times New Roman" panose="02020603050405020304" pitchFamily="18" charset="0"/>
                <a:cs typeface="Times New Roman" panose="02020603050405020304" pitchFamily="18" charset="0"/>
              </a:rPr>
              <a:t>/etc/samba/</a:t>
            </a:r>
            <a:r>
              <a:rPr lang="en-IN" sz="2400" dirty="0" err="1">
                <a:solidFill>
                  <a:srgbClr val="61615C"/>
                </a:solidFill>
                <a:latin typeface="Times New Roman" panose="02020603050405020304" pitchFamily="18" charset="0"/>
                <a:cs typeface="Times New Roman" panose="02020603050405020304" pitchFamily="18" charset="0"/>
              </a:rPr>
              <a:t>smb.conf</a:t>
            </a:r>
            <a:r>
              <a:rPr lang="en-IN" sz="2400" dirty="0">
                <a:solidFill>
                  <a:srgbClr val="61615C"/>
                </a:solidFill>
                <a:latin typeface="Times New Roman" panose="02020603050405020304" pitchFamily="18" charset="0"/>
                <a:cs typeface="Times New Roman" panose="02020603050405020304" pitchFamily="18" charset="0"/>
              </a:rPr>
              <a:t> - </a:t>
            </a:r>
            <a:r>
              <a:rPr lang="en-US" sz="2400" dirty="0">
                <a:solidFill>
                  <a:srgbClr val="61615C"/>
                </a:solidFill>
                <a:latin typeface="Times New Roman" panose="02020603050405020304" pitchFamily="18" charset="0"/>
                <a:cs typeface="Times New Roman" panose="02020603050405020304" pitchFamily="18" charset="0"/>
              </a:rPr>
              <a:t>Samba configuration for file sharing.</a:t>
            </a:r>
          </a:p>
          <a:p>
            <a:pPr marL="914400" lvl="2" indent="0">
              <a:lnSpc>
                <a:spcPct val="150000"/>
              </a:lnSpc>
              <a:buNone/>
            </a:pPr>
            <a:r>
              <a:rPr lang="en-US" sz="2400" dirty="0">
                <a:solidFill>
                  <a:srgbClr val="61615C"/>
                </a:solidFill>
                <a:latin typeface="Times New Roman" panose="02020603050405020304" pitchFamily="18" charset="0"/>
                <a:cs typeface="Times New Roman" panose="02020603050405020304" pitchFamily="18" charset="0"/>
              </a:rPr>
              <a:t>Example: If apache2 is running, so which file will be hosted, that files directory path, port number on which port is listening, this thing managed by application configuration files.</a:t>
            </a:r>
          </a:p>
          <a:p>
            <a:pPr marL="0" indent="0">
              <a:lnSpc>
                <a:spcPct val="150000"/>
              </a:lnSpc>
              <a:buNone/>
            </a:pPr>
            <a:endParaRPr lang="en-US" sz="2400" dirty="0">
              <a:solidFill>
                <a:srgbClr val="444444"/>
              </a:solidFill>
              <a:latin typeface="Times New Roman" panose="02020603050405020304" pitchFamily="18" charset="0"/>
              <a:cs typeface="Times New Roman" panose="02020603050405020304" pitchFamily="18" charset="0"/>
            </a:endParaRPr>
          </a:p>
          <a:p>
            <a:pPr marL="0" indent="0">
              <a:lnSpc>
                <a:spcPct val="150000"/>
              </a:lnSpc>
              <a:buNone/>
            </a:pPr>
            <a:endParaRPr lang="en-US" sz="2400" dirty="0">
              <a:solidFill>
                <a:srgbClr val="444444"/>
              </a:solidFill>
              <a:latin typeface="Times New Roman" panose="02020603050405020304" pitchFamily="18" charset="0"/>
              <a:cs typeface="Times New Roman" panose="02020603050405020304" pitchFamily="18" charset="0"/>
            </a:endParaRPr>
          </a:p>
          <a:p>
            <a:pPr marL="0" indent="0">
              <a:lnSpc>
                <a:spcPct val="150000"/>
              </a:lnSpc>
              <a:buNone/>
            </a:pPr>
            <a:endParaRPr lang="en-US" sz="2400" dirty="0">
              <a:solidFill>
                <a:srgbClr val="444444"/>
              </a:solidFill>
              <a:latin typeface="Times New Roman" panose="02020603050405020304" pitchFamily="18" charset="0"/>
              <a:cs typeface="Times New Roman" panose="02020603050405020304" pitchFamily="18" charset="0"/>
            </a:endParaRPr>
          </a:p>
          <a:p>
            <a:pPr>
              <a:lnSpc>
                <a:spcPct val="150000"/>
              </a:lnSpc>
            </a:pPr>
            <a:endParaRPr lang="en-US" sz="2400" dirty="0">
              <a:solidFill>
                <a:srgbClr val="444444"/>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C0A7371C-5274-48A0-9A48-9B0FD0DA378B}"/>
              </a:ext>
            </a:extLst>
          </p:cNvPr>
          <p:cNvSpPr/>
          <p:nvPr/>
        </p:nvSpPr>
        <p:spPr>
          <a:xfrm>
            <a:off x="537631" y="448735"/>
            <a:ext cx="7182015" cy="64287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System configuration files in Linux</a:t>
            </a:r>
            <a:endParaRPr lang="en-IN" sz="32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E2D657C-A04C-4E06-AEBB-8A00FA4A8F0A}"/>
              </a:ext>
            </a:extLst>
          </p:cNvPr>
          <p:cNvSpPr/>
          <p:nvPr/>
        </p:nvSpPr>
        <p:spPr>
          <a:xfrm>
            <a:off x="118533" y="84667"/>
            <a:ext cx="11946467" cy="6612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10059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D9E588-FFD2-4F8F-A782-4A7F16633A51}"/>
              </a:ext>
            </a:extLst>
          </p:cNvPr>
          <p:cNvSpPr>
            <a:spLocks noGrp="1"/>
          </p:cNvSpPr>
          <p:nvPr>
            <p:ph idx="1"/>
          </p:nvPr>
        </p:nvSpPr>
        <p:spPr>
          <a:xfrm>
            <a:off x="537631" y="1360939"/>
            <a:ext cx="10515600" cy="5014465"/>
          </a:xfrm>
        </p:spPr>
        <p:txBody>
          <a:bodyPr>
            <a:normAutofit fontScale="25000" lnSpcReduction="20000"/>
          </a:bodyPr>
          <a:lstStyle/>
          <a:p>
            <a:pPr marL="457200" indent="-457200">
              <a:lnSpc>
                <a:spcPct val="150000"/>
              </a:lnSpc>
              <a:buFont typeface="+mj-lt"/>
              <a:buAutoNum type="arabicParenR" startAt="4"/>
            </a:pPr>
            <a:r>
              <a:rPr lang="en-US" sz="8400" dirty="0">
                <a:solidFill>
                  <a:srgbClr val="61615C"/>
                </a:solidFill>
                <a:latin typeface="Times New Roman" panose="02020603050405020304" pitchFamily="18" charset="0"/>
                <a:cs typeface="Times New Roman" panose="02020603050405020304" pitchFamily="18" charset="0"/>
              </a:rPr>
              <a:t>Service</a:t>
            </a:r>
            <a:r>
              <a:rPr lang="en-US" sz="8400" dirty="0">
                <a:solidFill>
                  <a:srgbClr val="444444"/>
                </a:solidFill>
                <a:latin typeface="Times New Roman" panose="02020603050405020304" pitchFamily="18" charset="0"/>
                <a:cs typeface="Times New Roman" panose="02020603050405020304" pitchFamily="18" charset="0"/>
              </a:rPr>
              <a:t> </a:t>
            </a:r>
            <a:r>
              <a:rPr lang="en-US" sz="8400" dirty="0">
                <a:solidFill>
                  <a:srgbClr val="61615C"/>
                </a:solidFill>
                <a:latin typeface="Times New Roman" panose="02020603050405020304" pitchFamily="18" charset="0"/>
                <a:cs typeface="Times New Roman" panose="02020603050405020304" pitchFamily="18" charset="0"/>
              </a:rPr>
              <a:t>Configuration Files: Files manage how the service for that application is started, stopped, or managed by the system (usually via </a:t>
            </a:r>
            <a:r>
              <a:rPr lang="en-US" sz="8400" dirty="0" err="1">
                <a:solidFill>
                  <a:srgbClr val="61615C"/>
                </a:solidFill>
                <a:latin typeface="Times New Roman" panose="02020603050405020304" pitchFamily="18" charset="0"/>
                <a:cs typeface="Times New Roman" panose="02020603050405020304" pitchFamily="18" charset="0"/>
              </a:rPr>
              <a:t>systemd</a:t>
            </a:r>
            <a:r>
              <a:rPr lang="en-US" sz="8400" dirty="0">
                <a:solidFill>
                  <a:srgbClr val="61615C"/>
                </a:solidFill>
                <a:latin typeface="Times New Roman" panose="02020603050405020304" pitchFamily="18" charset="0"/>
                <a:cs typeface="Times New Roman" panose="02020603050405020304" pitchFamily="18" charset="0"/>
              </a:rPr>
              <a:t> or another </a:t>
            </a:r>
            <a:r>
              <a:rPr lang="en-US" sz="8400" dirty="0" err="1">
                <a:solidFill>
                  <a:srgbClr val="61615C"/>
                </a:solidFill>
                <a:latin typeface="Times New Roman" panose="02020603050405020304" pitchFamily="18" charset="0"/>
                <a:cs typeface="Times New Roman" panose="02020603050405020304" pitchFamily="18" charset="0"/>
              </a:rPr>
              <a:t>init</a:t>
            </a:r>
            <a:r>
              <a:rPr lang="en-US" sz="8400" dirty="0">
                <a:solidFill>
                  <a:srgbClr val="61615C"/>
                </a:solidFill>
                <a:latin typeface="Times New Roman" panose="02020603050405020304" pitchFamily="18" charset="0"/>
                <a:cs typeface="Times New Roman" panose="02020603050405020304" pitchFamily="18" charset="0"/>
              </a:rPr>
              <a:t> system). These files are related to how the system handles the application's lifecycle as a service (e.g., auto-start on boot, service restarts). </a:t>
            </a:r>
          </a:p>
          <a:p>
            <a:pPr marL="0" indent="0" defTabSz="447675">
              <a:lnSpc>
                <a:spcPct val="150000"/>
              </a:lnSpc>
              <a:buNone/>
            </a:pPr>
            <a:r>
              <a:rPr lang="en-US" altLang="en-US" sz="8400" dirty="0">
                <a:solidFill>
                  <a:srgbClr val="61615C"/>
                </a:solidFill>
                <a:latin typeface="Times New Roman" panose="02020603050405020304" pitchFamily="18" charset="0"/>
                <a:cs typeface="Times New Roman" panose="02020603050405020304" pitchFamily="18" charset="0"/>
              </a:rPr>
              <a:t>	Located in </a:t>
            </a:r>
            <a:r>
              <a:rPr lang="en-US" altLang="en-US" sz="8400" b="1" dirty="0">
                <a:solidFill>
                  <a:srgbClr val="61615C"/>
                </a:solidFill>
                <a:latin typeface="Times New Roman" panose="02020603050405020304" pitchFamily="18" charset="0"/>
                <a:cs typeface="Times New Roman" panose="02020603050405020304" pitchFamily="18" charset="0"/>
              </a:rPr>
              <a:t>/lib/</a:t>
            </a:r>
            <a:r>
              <a:rPr lang="en-US" altLang="en-US" sz="8400" b="1" dirty="0" err="1">
                <a:solidFill>
                  <a:srgbClr val="61615C"/>
                </a:solidFill>
                <a:latin typeface="Times New Roman" panose="02020603050405020304" pitchFamily="18" charset="0"/>
                <a:cs typeface="Times New Roman" panose="02020603050405020304" pitchFamily="18" charset="0"/>
              </a:rPr>
              <a:t>systemd</a:t>
            </a:r>
            <a:r>
              <a:rPr lang="en-US" altLang="en-US" sz="8400" b="1" dirty="0">
                <a:solidFill>
                  <a:srgbClr val="61615C"/>
                </a:solidFill>
                <a:latin typeface="Times New Roman" panose="02020603050405020304" pitchFamily="18" charset="0"/>
                <a:cs typeface="Times New Roman" panose="02020603050405020304" pitchFamily="18" charset="0"/>
              </a:rPr>
              <a:t>/system/ </a:t>
            </a:r>
            <a:r>
              <a:rPr lang="en-US" altLang="en-US" sz="8400" dirty="0">
                <a:solidFill>
                  <a:srgbClr val="61615C"/>
                </a:solidFill>
                <a:latin typeface="Times New Roman" panose="02020603050405020304" pitchFamily="18" charset="0"/>
                <a:cs typeface="Times New Roman" panose="02020603050405020304" pitchFamily="18" charset="0"/>
              </a:rPr>
              <a:t>or </a:t>
            </a:r>
            <a:r>
              <a:rPr lang="en-US" altLang="en-US" sz="8400" b="1" dirty="0">
                <a:solidFill>
                  <a:srgbClr val="61615C"/>
                </a:solidFill>
                <a:latin typeface="Times New Roman" panose="02020603050405020304" pitchFamily="18" charset="0"/>
                <a:cs typeface="Times New Roman" panose="02020603050405020304" pitchFamily="18" charset="0"/>
              </a:rPr>
              <a:t>/</a:t>
            </a:r>
            <a:r>
              <a:rPr lang="en-US" altLang="en-US" sz="8400" b="1" dirty="0" err="1">
                <a:solidFill>
                  <a:srgbClr val="61615C"/>
                </a:solidFill>
                <a:latin typeface="Times New Roman" panose="02020603050405020304" pitchFamily="18" charset="0"/>
                <a:cs typeface="Times New Roman" panose="02020603050405020304" pitchFamily="18" charset="0"/>
              </a:rPr>
              <a:t>etc</a:t>
            </a:r>
            <a:r>
              <a:rPr lang="en-US" altLang="en-US" sz="8400" b="1" dirty="0">
                <a:solidFill>
                  <a:srgbClr val="61615C"/>
                </a:solidFill>
                <a:latin typeface="Times New Roman" panose="02020603050405020304" pitchFamily="18" charset="0"/>
                <a:cs typeface="Times New Roman" panose="02020603050405020304" pitchFamily="18" charset="0"/>
              </a:rPr>
              <a:t>/</a:t>
            </a:r>
            <a:r>
              <a:rPr lang="en-US" altLang="en-US" sz="8400" b="1" dirty="0" err="1">
                <a:solidFill>
                  <a:srgbClr val="61615C"/>
                </a:solidFill>
                <a:latin typeface="Times New Roman" panose="02020603050405020304" pitchFamily="18" charset="0"/>
                <a:cs typeface="Times New Roman" panose="02020603050405020304" pitchFamily="18" charset="0"/>
              </a:rPr>
              <a:t>systemd</a:t>
            </a:r>
            <a:r>
              <a:rPr lang="en-US" altLang="en-US" sz="8400" b="1" dirty="0">
                <a:solidFill>
                  <a:srgbClr val="61615C"/>
                </a:solidFill>
                <a:latin typeface="Times New Roman" panose="02020603050405020304" pitchFamily="18" charset="0"/>
                <a:cs typeface="Times New Roman" panose="02020603050405020304" pitchFamily="18" charset="0"/>
              </a:rPr>
              <a:t>/system/ </a:t>
            </a:r>
            <a:r>
              <a:rPr lang="en-US" altLang="en-US" sz="8400" dirty="0">
                <a:solidFill>
                  <a:srgbClr val="61615C"/>
                </a:solidFill>
                <a:latin typeface="Times New Roman" panose="02020603050405020304" pitchFamily="18" charset="0"/>
                <a:cs typeface="Times New Roman" panose="02020603050405020304" pitchFamily="18" charset="0"/>
              </a:rPr>
              <a:t>for </a:t>
            </a:r>
            <a:r>
              <a:rPr lang="en-US" altLang="en-US" sz="8400" dirty="0" err="1">
                <a:solidFill>
                  <a:srgbClr val="61615C"/>
                </a:solidFill>
                <a:latin typeface="Times New Roman" panose="02020603050405020304" pitchFamily="18" charset="0"/>
                <a:cs typeface="Times New Roman" panose="02020603050405020304" pitchFamily="18" charset="0"/>
              </a:rPr>
              <a:t>systemd</a:t>
            </a:r>
            <a:r>
              <a:rPr lang="en-US" altLang="en-US" sz="8400" dirty="0">
                <a:solidFill>
                  <a:srgbClr val="61615C"/>
                </a:solidFill>
                <a:latin typeface="Times New Roman" panose="02020603050405020304" pitchFamily="18" charset="0"/>
                <a:cs typeface="Times New Roman" panose="02020603050405020304" pitchFamily="18" charset="0"/>
              </a:rPr>
              <a:t>-managed services. </a:t>
            </a:r>
            <a:endParaRPr lang="en-US" sz="8400" dirty="0">
              <a:solidFill>
                <a:srgbClr val="61615C"/>
              </a:solidFill>
              <a:latin typeface="Times New Roman" panose="02020603050405020304" pitchFamily="18" charset="0"/>
              <a:cs typeface="Times New Roman" panose="02020603050405020304" pitchFamily="18" charset="0"/>
            </a:endParaRPr>
          </a:p>
          <a:p>
            <a:pPr marL="447675" indent="1588" defTabSz="623888">
              <a:lnSpc>
                <a:spcPct val="150000"/>
              </a:lnSpc>
              <a:buFont typeface="Wingdings" panose="05000000000000000000" pitchFamily="2" charset="2"/>
              <a:buChar char="Ø"/>
            </a:pPr>
            <a:r>
              <a:rPr lang="en-US" sz="8400" dirty="0">
                <a:solidFill>
                  <a:srgbClr val="61615C"/>
                </a:solidFill>
                <a:latin typeface="Times New Roman" panose="02020603050405020304" pitchFamily="18" charset="0"/>
                <a:cs typeface="Times New Roman" panose="02020603050405020304" pitchFamily="18" charset="0"/>
              </a:rPr>
              <a:t> </a:t>
            </a:r>
            <a:r>
              <a:rPr lang="en-IN" sz="8400" dirty="0">
                <a:solidFill>
                  <a:srgbClr val="61615C"/>
                </a:solidFill>
                <a:latin typeface="Times New Roman" panose="02020603050405020304" pitchFamily="18" charset="0"/>
                <a:cs typeface="Times New Roman" panose="02020603050405020304" pitchFamily="18" charset="0"/>
              </a:rPr>
              <a:t>/lib/</a:t>
            </a:r>
            <a:r>
              <a:rPr lang="en-IN" sz="8400" dirty="0" err="1">
                <a:solidFill>
                  <a:srgbClr val="61615C"/>
                </a:solidFill>
                <a:latin typeface="Times New Roman" panose="02020603050405020304" pitchFamily="18" charset="0"/>
                <a:cs typeface="Times New Roman" panose="02020603050405020304" pitchFamily="18" charset="0"/>
              </a:rPr>
              <a:t>systemd</a:t>
            </a:r>
            <a:r>
              <a:rPr lang="en-IN" sz="8400" dirty="0">
                <a:solidFill>
                  <a:srgbClr val="61615C"/>
                </a:solidFill>
                <a:latin typeface="Times New Roman" panose="02020603050405020304" pitchFamily="18" charset="0"/>
                <a:cs typeface="Times New Roman" panose="02020603050405020304" pitchFamily="18" charset="0"/>
              </a:rPr>
              <a:t>/system/apache2.service </a:t>
            </a:r>
          </a:p>
          <a:p>
            <a:pPr marL="447675" indent="1588" defTabSz="623888">
              <a:lnSpc>
                <a:spcPct val="150000"/>
              </a:lnSpc>
              <a:buFont typeface="Wingdings" panose="05000000000000000000" pitchFamily="2" charset="2"/>
              <a:buChar char="Ø"/>
            </a:pPr>
            <a:r>
              <a:rPr lang="en-IN" sz="8400" dirty="0">
                <a:solidFill>
                  <a:srgbClr val="61615C"/>
                </a:solidFill>
                <a:latin typeface="Times New Roman" panose="02020603050405020304" pitchFamily="18" charset="0"/>
                <a:cs typeface="Times New Roman" panose="02020603050405020304" pitchFamily="18" charset="0"/>
              </a:rPr>
              <a:t>/lib/</a:t>
            </a:r>
            <a:r>
              <a:rPr lang="en-IN" sz="8400" dirty="0" err="1">
                <a:solidFill>
                  <a:srgbClr val="61615C"/>
                </a:solidFill>
                <a:latin typeface="Times New Roman" panose="02020603050405020304" pitchFamily="18" charset="0"/>
                <a:cs typeface="Times New Roman" panose="02020603050405020304" pitchFamily="18" charset="0"/>
              </a:rPr>
              <a:t>systemd</a:t>
            </a:r>
            <a:r>
              <a:rPr lang="en-IN" sz="8400" dirty="0">
                <a:solidFill>
                  <a:srgbClr val="61615C"/>
                </a:solidFill>
                <a:latin typeface="Times New Roman" panose="02020603050405020304" pitchFamily="18" charset="0"/>
                <a:cs typeface="Times New Roman" panose="02020603050405020304" pitchFamily="18" charset="0"/>
              </a:rPr>
              <a:t>/system/</a:t>
            </a:r>
            <a:r>
              <a:rPr lang="en-IN" sz="8400" dirty="0" err="1">
                <a:solidFill>
                  <a:srgbClr val="61615C"/>
                </a:solidFill>
                <a:latin typeface="Times New Roman" panose="02020603050405020304" pitchFamily="18" charset="0"/>
                <a:cs typeface="Times New Roman" panose="02020603050405020304" pitchFamily="18" charset="0"/>
              </a:rPr>
              <a:t>mysql.service</a:t>
            </a:r>
            <a:r>
              <a:rPr lang="en-IN" sz="8400" dirty="0">
                <a:solidFill>
                  <a:srgbClr val="61615C"/>
                </a:solidFill>
                <a:latin typeface="Times New Roman" panose="02020603050405020304" pitchFamily="18" charset="0"/>
                <a:cs typeface="Times New Roman" panose="02020603050405020304" pitchFamily="18" charset="0"/>
              </a:rPr>
              <a:t> </a:t>
            </a:r>
          </a:p>
          <a:p>
            <a:pPr marL="447675" indent="1588" defTabSz="623888">
              <a:lnSpc>
                <a:spcPct val="150000"/>
              </a:lnSpc>
              <a:buFont typeface="Wingdings" panose="05000000000000000000" pitchFamily="2" charset="2"/>
              <a:buChar char="Ø"/>
            </a:pPr>
            <a:r>
              <a:rPr lang="da-DK" sz="8400" dirty="0">
                <a:solidFill>
                  <a:srgbClr val="61615C"/>
                </a:solidFill>
                <a:latin typeface="Times New Roman" panose="02020603050405020304" pitchFamily="18" charset="0"/>
                <a:cs typeface="Times New Roman" panose="02020603050405020304" pitchFamily="18" charset="0"/>
              </a:rPr>
              <a:t>/lib/systemd/system/nginx.service</a:t>
            </a:r>
          </a:p>
          <a:p>
            <a:pPr marL="447675" indent="0" defTabSz="623888">
              <a:lnSpc>
                <a:spcPct val="150000"/>
              </a:lnSpc>
              <a:buNone/>
            </a:pPr>
            <a:r>
              <a:rPr lang="en-US" altLang="en-US" sz="8400" dirty="0" err="1">
                <a:solidFill>
                  <a:srgbClr val="61615C"/>
                </a:solidFill>
                <a:latin typeface="Times New Roman" panose="02020603050405020304" pitchFamily="18" charset="0"/>
                <a:cs typeface="Times New Roman" panose="02020603050405020304" pitchFamily="18" charset="0"/>
              </a:rPr>
              <a:t>Systemd</a:t>
            </a:r>
            <a:r>
              <a:rPr lang="en-US" altLang="en-US" sz="8400" dirty="0">
                <a:solidFill>
                  <a:srgbClr val="61615C"/>
                </a:solidFill>
                <a:latin typeface="Times New Roman" panose="02020603050405020304" pitchFamily="18" charset="0"/>
                <a:cs typeface="Times New Roman" panose="02020603050405020304" pitchFamily="18" charset="0"/>
              </a:rPr>
              <a:t> always gives priority to files in /</a:t>
            </a:r>
            <a:r>
              <a:rPr lang="en-US" altLang="en-US" sz="8400" dirty="0" err="1">
                <a:solidFill>
                  <a:srgbClr val="61615C"/>
                </a:solidFill>
                <a:latin typeface="Times New Roman" panose="02020603050405020304" pitchFamily="18" charset="0"/>
                <a:cs typeface="Times New Roman" panose="02020603050405020304" pitchFamily="18" charset="0"/>
              </a:rPr>
              <a:t>etc</a:t>
            </a:r>
            <a:r>
              <a:rPr lang="en-US" altLang="en-US" sz="8400" dirty="0">
                <a:solidFill>
                  <a:srgbClr val="61615C"/>
                </a:solidFill>
                <a:latin typeface="Times New Roman" panose="02020603050405020304" pitchFamily="18" charset="0"/>
                <a:cs typeface="Times New Roman" panose="02020603050405020304" pitchFamily="18" charset="0"/>
              </a:rPr>
              <a:t>/</a:t>
            </a:r>
            <a:r>
              <a:rPr lang="en-US" altLang="en-US" sz="8400" dirty="0" err="1">
                <a:solidFill>
                  <a:srgbClr val="61615C"/>
                </a:solidFill>
                <a:latin typeface="Times New Roman" panose="02020603050405020304" pitchFamily="18" charset="0"/>
                <a:cs typeface="Times New Roman" panose="02020603050405020304" pitchFamily="18" charset="0"/>
              </a:rPr>
              <a:t>systemd</a:t>
            </a:r>
            <a:r>
              <a:rPr lang="en-US" altLang="en-US" sz="8400" dirty="0">
                <a:solidFill>
                  <a:srgbClr val="61615C"/>
                </a:solidFill>
                <a:latin typeface="Times New Roman" panose="02020603050405020304" pitchFamily="18" charset="0"/>
                <a:cs typeface="Times New Roman" panose="02020603050405020304" pitchFamily="18" charset="0"/>
              </a:rPr>
              <a:t>/system/, which means any changes made there will override the defaults from /lib/</a:t>
            </a:r>
            <a:r>
              <a:rPr lang="en-US" altLang="en-US" sz="8400" dirty="0" err="1">
                <a:solidFill>
                  <a:srgbClr val="61615C"/>
                </a:solidFill>
                <a:latin typeface="Times New Roman" panose="02020603050405020304" pitchFamily="18" charset="0"/>
                <a:cs typeface="Times New Roman" panose="02020603050405020304" pitchFamily="18" charset="0"/>
              </a:rPr>
              <a:t>systemd</a:t>
            </a:r>
            <a:r>
              <a:rPr lang="en-US" altLang="en-US" sz="8400" dirty="0">
                <a:solidFill>
                  <a:srgbClr val="61615C"/>
                </a:solidFill>
                <a:latin typeface="Times New Roman" panose="02020603050405020304" pitchFamily="18" charset="0"/>
                <a:cs typeface="Times New Roman" panose="02020603050405020304" pitchFamily="18" charset="0"/>
              </a:rPr>
              <a:t>/system/. </a:t>
            </a:r>
          </a:p>
          <a:p>
            <a:pPr marL="447675" indent="0" defTabSz="623888">
              <a:lnSpc>
                <a:spcPct val="150000"/>
              </a:lnSpc>
              <a:buNone/>
            </a:pPr>
            <a:endParaRPr lang="en-US" altLang="en-US" sz="2600" dirty="0">
              <a:solidFill>
                <a:srgbClr val="61615C"/>
              </a:solidFill>
              <a:latin typeface="Times New Roman" panose="02020603050405020304" pitchFamily="18" charset="0"/>
              <a:cs typeface="Times New Roman" panose="02020603050405020304" pitchFamily="18" charset="0"/>
            </a:endParaRPr>
          </a:p>
          <a:p>
            <a:pPr marL="447675" indent="0" defTabSz="623888">
              <a:lnSpc>
                <a:spcPct val="150000"/>
              </a:lnSpc>
              <a:buNone/>
            </a:pPr>
            <a:endParaRPr lang="en-IN" sz="2000" dirty="0">
              <a:solidFill>
                <a:srgbClr val="61615C"/>
              </a:solidFill>
              <a:latin typeface="Times New Roman" panose="02020603050405020304" pitchFamily="18" charset="0"/>
              <a:cs typeface="Times New Roman" panose="02020603050405020304" pitchFamily="18" charset="0"/>
            </a:endParaRPr>
          </a:p>
          <a:p>
            <a:pPr marL="447675" indent="1588" defTabSz="623888">
              <a:lnSpc>
                <a:spcPct val="150000"/>
              </a:lnSpc>
              <a:buFont typeface="Wingdings" panose="05000000000000000000" pitchFamily="2" charset="2"/>
              <a:buChar char="Ø"/>
            </a:pPr>
            <a:endParaRPr lang="en-IN" sz="2000" dirty="0">
              <a:solidFill>
                <a:srgbClr val="61615C"/>
              </a:solidFill>
              <a:latin typeface="Times New Roman" panose="02020603050405020304" pitchFamily="18" charset="0"/>
              <a:cs typeface="Times New Roman" panose="02020603050405020304" pitchFamily="18" charset="0"/>
            </a:endParaRPr>
          </a:p>
          <a:p>
            <a:pPr marL="0" indent="0" defTabSz="984250">
              <a:lnSpc>
                <a:spcPct val="150000"/>
              </a:lnSpc>
              <a:buNone/>
            </a:pPr>
            <a:endParaRPr lang="en-US" sz="2000" dirty="0">
              <a:solidFill>
                <a:srgbClr val="61615C"/>
              </a:solidFill>
              <a:latin typeface="Times New Roman" panose="02020603050405020304" pitchFamily="18" charset="0"/>
              <a:cs typeface="Times New Roman" panose="02020603050405020304" pitchFamily="18" charset="0"/>
            </a:endParaRPr>
          </a:p>
          <a:p>
            <a:pPr marL="0" indent="0">
              <a:lnSpc>
                <a:spcPct val="150000"/>
              </a:lnSpc>
              <a:buNone/>
            </a:pPr>
            <a:endParaRPr lang="en-US" sz="2400" dirty="0">
              <a:solidFill>
                <a:srgbClr val="444444"/>
              </a:solidFill>
              <a:latin typeface="Times New Roman" panose="02020603050405020304" pitchFamily="18" charset="0"/>
              <a:cs typeface="Times New Roman" panose="02020603050405020304" pitchFamily="18" charset="0"/>
            </a:endParaRPr>
          </a:p>
          <a:p>
            <a:pPr marL="0" indent="0">
              <a:lnSpc>
                <a:spcPct val="150000"/>
              </a:lnSpc>
              <a:buNone/>
            </a:pPr>
            <a:endParaRPr lang="en-US" sz="2400" dirty="0">
              <a:solidFill>
                <a:srgbClr val="444444"/>
              </a:solidFill>
              <a:latin typeface="Times New Roman" panose="02020603050405020304" pitchFamily="18" charset="0"/>
              <a:cs typeface="Times New Roman" panose="02020603050405020304" pitchFamily="18" charset="0"/>
            </a:endParaRPr>
          </a:p>
          <a:p>
            <a:pPr>
              <a:lnSpc>
                <a:spcPct val="150000"/>
              </a:lnSpc>
            </a:pPr>
            <a:endParaRPr lang="en-US" sz="2400" dirty="0">
              <a:solidFill>
                <a:srgbClr val="444444"/>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C0A7371C-5274-48A0-9A48-9B0FD0DA378B}"/>
              </a:ext>
            </a:extLst>
          </p:cNvPr>
          <p:cNvSpPr/>
          <p:nvPr/>
        </p:nvSpPr>
        <p:spPr>
          <a:xfrm>
            <a:off x="537631" y="448735"/>
            <a:ext cx="7182015" cy="64287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System configuration files in Linux</a:t>
            </a:r>
            <a:endParaRPr lang="en-IN" sz="32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E2D657C-A04C-4E06-AEBB-8A00FA4A8F0A}"/>
              </a:ext>
            </a:extLst>
          </p:cNvPr>
          <p:cNvSpPr/>
          <p:nvPr/>
        </p:nvSpPr>
        <p:spPr>
          <a:xfrm>
            <a:off x="118533" y="84667"/>
            <a:ext cx="11946467" cy="6612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01CBFB29-0BA6-4BF7-A1C2-8991DCA868BF}"/>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9486AE-920C-49DD-826A-F0AE4FA38A80}"/>
              </a:ext>
            </a:extLst>
          </p:cNvPr>
          <p:cNvSpPr/>
          <p:nvPr/>
        </p:nvSpPr>
        <p:spPr>
          <a:xfrm>
            <a:off x="118533" y="84667"/>
            <a:ext cx="11946467" cy="6612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06E33430-7CBF-4A85-8CBE-27DE10697ADF}"/>
              </a:ext>
            </a:extLst>
          </p:cNvPr>
          <p:cNvSpPr/>
          <p:nvPr/>
        </p:nvSpPr>
        <p:spPr>
          <a:xfrm>
            <a:off x="537633" y="448734"/>
            <a:ext cx="7368118" cy="6792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Type of Service Manager</a:t>
            </a:r>
            <a:endParaRPr lang="en-IN" sz="40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A066DA20-DF39-406D-8C4E-CB60A99587A1}"/>
              </a:ext>
            </a:extLst>
          </p:cNvPr>
          <p:cNvSpPr>
            <a:spLocks noChangeArrowheads="1"/>
          </p:cNvSpPr>
          <p:nvPr/>
        </p:nvSpPr>
        <p:spPr bwMode="auto">
          <a:xfrm>
            <a:off x="773723" y="1138741"/>
            <a:ext cx="10400611" cy="554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61975" marR="0" lvl="1" indent="-457200" fontAlgn="base">
              <a:lnSpc>
                <a:spcPct val="150000"/>
              </a:lnSpc>
              <a:spcBef>
                <a:spcPts val="500"/>
              </a:spcBef>
              <a:spcAft>
                <a:spcPct val="0"/>
              </a:spcAft>
              <a:buClrTx/>
              <a:buSzTx/>
              <a:buFont typeface="+mj-lt"/>
              <a:buAutoNum type="arabicParenR"/>
              <a:tabLst/>
            </a:pPr>
            <a:r>
              <a:rPr lang="en-US" altLang="en-US" sz="2400" dirty="0">
                <a:solidFill>
                  <a:srgbClr val="61615C"/>
                </a:solidFill>
                <a:latin typeface="Times New Roman" panose="02020603050405020304" pitchFamily="18" charset="0"/>
                <a:cs typeface="Times New Roman" panose="02020603050405020304" pitchFamily="18" charset="0"/>
              </a:rPr>
              <a:t>Init: The older service manager system, replaced by systemd in many distributions, but still in use on older systems. It manages services using scripts located in /</a:t>
            </a:r>
            <a:r>
              <a:rPr lang="en-US" altLang="en-US" sz="2400" dirty="0" err="1">
                <a:solidFill>
                  <a:srgbClr val="61615C"/>
                </a:solidFill>
                <a:latin typeface="Times New Roman" panose="02020603050405020304" pitchFamily="18" charset="0"/>
                <a:cs typeface="Times New Roman" panose="02020603050405020304" pitchFamily="18" charset="0"/>
              </a:rPr>
              <a:t>etc</a:t>
            </a:r>
            <a:r>
              <a:rPr lang="en-US" altLang="en-US" sz="2400" dirty="0">
                <a:solidFill>
                  <a:srgbClr val="61615C"/>
                </a:solidFill>
                <a:latin typeface="Times New Roman" panose="02020603050405020304" pitchFamily="18" charset="0"/>
                <a:cs typeface="Times New Roman" panose="02020603050405020304" pitchFamily="18" charset="0"/>
              </a:rPr>
              <a:t>/</a:t>
            </a:r>
            <a:r>
              <a:rPr lang="en-US" altLang="en-US" sz="2400" dirty="0" err="1">
                <a:solidFill>
                  <a:srgbClr val="61615C"/>
                </a:solidFill>
                <a:latin typeface="Times New Roman" panose="02020603050405020304" pitchFamily="18" charset="0"/>
                <a:cs typeface="Times New Roman" panose="02020603050405020304" pitchFamily="18" charset="0"/>
              </a:rPr>
              <a:t>init.d</a:t>
            </a:r>
            <a:r>
              <a:rPr lang="en-US" altLang="en-US" sz="2400" dirty="0">
                <a:solidFill>
                  <a:srgbClr val="61615C"/>
                </a:solidFill>
                <a:latin typeface="Times New Roman" panose="02020603050405020304" pitchFamily="18" charset="0"/>
                <a:cs typeface="Times New Roman" panose="02020603050405020304" pitchFamily="18" charset="0"/>
              </a:rPr>
              <a:t>/.</a:t>
            </a:r>
          </a:p>
          <a:p>
            <a:pPr marL="447675" marR="0" lvl="1" indent="-342900" fontAlgn="base">
              <a:lnSpc>
                <a:spcPct val="150000"/>
              </a:lnSpc>
              <a:spcBef>
                <a:spcPts val="500"/>
              </a:spcBef>
              <a:spcAft>
                <a:spcPct val="0"/>
              </a:spcAft>
              <a:buClrTx/>
              <a:buSzTx/>
              <a:tabLst/>
            </a:pPr>
            <a:r>
              <a:rPr lang="en-US" altLang="en-US" sz="2400" dirty="0">
                <a:solidFill>
                  <a:srgbClr val="61615C"/>
                </a:solidFill>
                <a:latin typeface="Times New Roman" panose="02020603050405020304" pitchFamily="18" charset="0"/>
                <a:cs typeface="Times New Roman" panose="02020603050405020304" pitchFamily="18" charset="0"/>
              </a:rPr>
              <a:t>     Commands: </a:t>
            </a:r>
          </a:p>
          <a:p>
            <a:pPr marL="447675" marR="0" lvl="1" indent="-342900" fontAlgn="base">
              <a:lnSpc>
                <a:spcPct val="150000"/>
              </a:lnSpc>
              <a:spcBef>
                <a:spcPts val="500"/>
              </a:spcBef>
              <a:spcAft>
                <a:spcPct val="0"/>
              </a:spcAft>
              <a:buClrTx/>
              <a:buSzTx/>
              <a:tabLst/>
            </a:pPr>
            <a:r>
              <a:rPr lang="en-US" altLang="en-US" sz="2400" dirty="0">
                <a:solidFill>
                  <a:srgbClr val="61615C"/>
                </a:solidFill>
                <a:latin typeface="Times New Roman" panose="02020603050405020304" pitchFamily="18" charset="0"/>
                <a:cs typeface="Times New Roman" panose="02020603050405020304" pitchFamily="18" charset="0"/>
              </a:rPr>
              <a:t>	service &lt;service&gt; start      or       service &lt;service&gt; stop are used here.</a:t>
            </a:r>
          </a:p>
          <a:p>
            <a:pPr marL="561975" lvl="1" indent="-457200" fontAlgn="base">
              <a:lnSpc>
                <a:spcPct val="150000"/>
              </a:lnSpc>
              <a:spcBef>
                <a:spcPts val="500"/>
              </a:spcBef>
              <a:spcAft>
                <a:spcPct val="0"/>
              </a:spcAft>
              <a:buFont typeface="+mj-lt"/>
              <a:buAutoNum type="arabicParenR" startAt="2"/>
            </a:pPr>
            <a:r>
              <a:rPr lang="en-US" sz="2400" dirty="0">
                <a:solidFill>
                  <a:srgbClr val="61615C"/>
                </a:solidFill>
                <a:latin typeface="Times New Roman" panose="02020603050405020304" pitchFamily="18" charset="0"/>
                <a:cs typeface="Times New Roman" panose="02020603050405020304" pitchFamily="18" charset="0"/>
              </a:rPr>
              <a:t>Systemd: The most widely used service manager in modern Linux distributions. It manages services, starts them at boot, and allows users to control them during runtime. It manages services located in /lib/systemd/system/ or /</a:t>
            </a:r>
            <a:r>
              <a:rPr lang="en-US" sz="2400" dirty="0" err="1">
                <a:solidFill>
                  <a:srgbClr val="61615C"/>
                </a:solidFill>
                <a:latin typeface="Times New Roman" panose="02020603050405020304" pitchFamily="18" charset="0"/>
                <a:cs typeface="Times New Roman" panose="02020603050405020304" pitchFamily="18" charset="0"/>
              </a:rPr>
              <a:t>etc</a:t>
            </a:r>
            <a:r>
              <a:rPr lang="en-US" sz="2400" dirty="0">
                <a:solidFill>
                  <a:srgbClr val="61615C"/>
                </a:solidFill>
                <a:latin typeface="Times New Roman" panose="02020603050405020304" pitchFamily="18" charset="0"/>
                <a:cs typeface="Times New Roman" panose="02020603050405020304" pitchFamily="18" charset="0"/>
              </a:rPr>
              <a:t>/systemd/system/ .</a:t>
            </a:r>
            <a:endParaRPr lang="en-US" altLang="en-US" sz="2400" dirty="0">
              <a:solidFill>
                <a:srgbClr val="61615C"/>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949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9486AE-920C-49DD-826A-F0AE4FA38A80}"/>
              </a:ext>
            </a:extLst>
          </p:cNvPr>
          <p:cNvSpPr/>
          <p:nvPr/>
        </p:nvSpPr>
        <p:spPr>
          <a:xfrm>
            <a:off x="118533" y="132793"/>
            <a:ext cx="11946467" cy="6612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06E33430-7CBF-4A85-8CBE-27DE10697ADF}"/>
              </a:ext>
            </a:extLst>
          </p:cNvPr>
          <p:cNvSpPr/>
          <p:nvPr/>
        </p:nvSpPr>
        <p:spPr>
          <a:xfrm>
            <a:off x="537633" y="448734"/>
            <a:ext cx="10997142" cy="7418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How service management happens from booting…</a:t>
            </a:r>
            <a:endParaRPr lang="en-IN" sz="4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5227261-6688-4844-A54C-CBC48C318413}"/>
              </a:ext>
            </a:extLst>
          </p:cNvPr>
          <p:cNvSpPr txBox="1"/>
          <p:nvPr/>
        </p:nvSpPr>
        <p:spPr>
          <a:xfrm>
            <a:off x="537632" y="1365787"/>
            <a:ext cx="11349567" cy="4650312"/>
          </a:xfrm>
          <a:prstGeom prst="rect">
            <a:avLst/>
          </a:prstGeom>
          <a:noFill/>
        </p:spPr>
        <p:txBody>
          <a:bodyPr wrap="square">
            <a:spAutoFit/>
          </a:bodyPr>
          <a:lstStyle/>
          <a:p>
            <a:pPr marL="561975" lvl="1" indent="-457200" algn="just" fontAlgn="base">
              <a:lnSpc>
                <a:spcPct val="150000"/>
              </a:lnSpc>
              <a:spcBef>
                <a:spcPts val="500"/>
              </a:spcBef>
              <a:spcAft>
                <a:spcPct val="0"/>
              </a:spcAft>
              <a:buFont typeface="+mj-lt"/>
              <a:buAutoNum type="arabicParenR"/>
            </a:pPr>
            <a:r>
              <a:rPr lang="en-US" sz="2400" dirty="0">
                <a:solidFill>
                  <a:srgbClr val="61615C"/>
                </a:solidFill>
                <a:latin typeface="Times New Roman" panose="02020603050405020304" pitchFamily="18" charset="0"/>
                <a:cs typeface="Times New Roman" panose="02020603050405020304" pitchFamily="18" charset="0"/>
              </a:rPr>
              <a:t>Power On: BIOS/UEFI Initialization When machine is power on, </a:t>
            </a:r>
            <a:r>
              <a:rPr lang="en-US" sz="2400" b="1" dirty="0">
                <a:solidFill>
                  <a:srgbClr val="61615C"/>
                </a:solidFill>
                <a:latin typeface="Times New Roman" panose="02020603050405020304" pitchFamily="18" charset="0"/>
                <a:cs typeface="Times New Roman" panose="02020603050405020304" pitchFamily="18" charset="0"/>
              </a:rPr>
              <a:t>BIOS/UEFI </a:t>
            </a:r>
            <a:r>
              <a:rPr lang="en-IN" sz="2400" b="1" dirty="0">
                <a:solidFill>
                  <a:srgbClr val="61615C"/>
                </a:solidFill>
                <a:latin typeface="Times New Roman" panose="02020603050405020304" pitchFamily="18" charset="0"/>
                <a:cs typeface="Times New Roman" panose="02020603050405020304" pitchFamily="18" charset="0"/>
              </a:rPr>
              <a:t>initializes hardware components</a:t>
            </a:r>
            <a:r>
              <a:rPr lang="en-IN" sz="2400" dirty="0">
                <a:solidFill>
                  <a:srgbClr val="61615C"/>
                </a:solidFill>
                <a:latin typeface="Times New Roman" panose="02020603050405020304" pitchFamily="18" charset="0"/>
                <a:cs typeface="Times New Roman" panose="02020603050405020304" pitchFamily="18" charset="0"/>
              </a:rPr>
              <a:t>, performs POST. And </a:t>
            </a:r>
            <a:r>
              <a:rPr lang="en-US" sz="2400" dirty="0">
                <a:solidFill>
                  <a:srgbClr val="61615C"/>
                </a:solidFill>
                <a:latin typeface="Times New Roman" panose="02020603050405020304" pitchFamily="18" charset="0"/>
                <a:cs typeface="Times New Roman" panose="02020603050405020304" pitchFamily="18" charset="0"/>
              </a:rPr>
              <a:t>looks for a bootable device.</a:t>
            </a:r>
          </a:p>
          <a:p>
            <a:pPr marL="561975" lvl="1" indent="-457200" algn="just" fontAlgn="base">
              <a:lnSpc>
                <a:spcPct val="150000"/>
              </a:lnSpc>
              <a:spcBef>
                <a:spcPts val="500"/>
              </a:spcBef>
              <a:spcAft>
                <a:spcPct val="0"/>
              </a:spcAft>
              <a:buFont typeface="+mj-lt"/>
              <a:buAutoNum type="arabicParenR"/>
            </a:pPr>
            <a:r>
              <a:rPr lang="en-IN" sz="2400" dirty="0">
                <a:solidFill>
                  <a:srgbClr val="61615C"/>
                </a:solidFill>
                <a:latin typeface="Times New Roman" panose="02020603050405020304" pitchFamily="18" charset="0"/>
                <a:cs typeface="Times New Roman" panose="02020603050405020304" pitchFamily="18" charset="0"/>
              </a:rPr>
              <a:t>Boot Loader: </a:t>
            </a:r>
            <a:r>
              <a:rPr lang="en-US" sz="2400" dirty="0">
                <a:solidFill>
                  <a:srgbClr val="61615C"/>
                </a:solidFill>
                <a:latin typeface="Times New Roman" panose="02020603050405020304" pitchFamily="18" charset="0"/>
                <a:cs typeface="Times New Roman" panose="02020603050405020304" pitchFamily="18" charset="0"/>
              </a:rPr>
              <a:t>After BIOS/UEFI hands control to the</a:t>
            </a:r>
            <a:r>
              <a:rPr lang="en-US" sz="2400" dirty="0"/>
              <a:t> </a:t>
            </a:r>
            <a:r>
              <a:rPr lang="en-US" sz="2400" b="1" dirty="0"/>
              <a:t>bootloader GRUB </a:t>
            </a:r>
            <a:r>
              <a:rPr lang="en-US" sz="2400" dirty="0">
                <a:solidFill>
                  <a:srgbClr val="61615C"/>
                </a:solidFill>
                <a:latin typeface="Times New Roman" panose="02020603050405020304" pitchFamily="18" charset="0"/>
                <a:cs typeface="Times New Roman" panose="02020603050405020304" pitchFamily="18" charset="0"/>
              </a:rPr>
              <a:t>and bootloader locates and load kernel into RAM Memory.</a:t>
            </a:r>
          </a:p>
          <a:p>
            <a:pPr marL="104775" lvl="1" algn="just" fontAlgn="base">
              <a:lnSpc>
                <a:spcPct val="150000"/>
              </a:lnSpc>
              <a:spcBef>
                <a:spcPts val="500"/>
              </a:spcBef>
              <a:spcAft>
                <a:spcPct val="0"/>
              </a:spcAft>
            </a:pPr>
            <a:r>
              <a:rPr lang="en-US" sz="2400" dirty="0">
                <a:solidFill>
                  <a:srgbClr val="61615C"/>
                </a:solidFill>
                <a:latin typeface="Times New Roman" panose="02020603050405020304" pitchFamily="18" charset="0"/>
                <a:cs typeface="Times New Roman" panose="02020603050405020304" pitchFamily="18" charset="0"/>
              </a:rPr>
              <a:t>	grub config - /boot/grub2/</a:t>
            </a:r>
            <a:r>
              <a:rPr lang="en-US" sz="2400" dirty="0" err="1">
                <a:solidFill>
                  <a:srgbClr val="61615C"/>
                </a:solidFill>
                <a:latin typeface="Times New Roman" panose="02020603050405020304" pitchFamily="18" charset="0"/>
                <a:cs typeface="Times New Roman" panose="02020603050405020304" pitchFamily="18" charset="0"/>
              </a:rPr>
              <a:t>grub.cfg</a:t>
            </a:r>
            <a:r>
              <a:rPr lang="en-US" sz="2400" dirty="0">
                <a:solidFill>
                  <a:srgbClr val="61615C"/>
                </a:solidFill>
                <a:latin typeface="Times New Roman" panose="02020603050405020304" pitchFamily="18" charset="0"/>
                <a:cs typeface="Times New Roman" panose="02020603050405020304" pitchFamily="18" charset="0"/>
              </a:rPr>
              <a:t>. Kernel file  - /boot/….</a:t>
            </a:r>
          </a:p>
          <a:p>
            <a:pPr marL="561975" lvl="1" indent="-457200" algn="just" fontAlgn="base">
              <a:lnSpc>
                <a:spcPct val="150000"/>
              </a:lnSpc>
              <a:spcBef>
                <a:spcPts val="500"/>
              </a:spcBef>
              <a:spcAft>
                <a:spcPct val="0"/>
              </a:spcAft>
              <a:buFont typeface="+mj-lt"/>
              <a:buAutoNum type="arabicParenR"/>
            </a:pPr>
            <a:r>
              <a:rPr lang="en-IN" sz="2400" dirty="0">
                <a:solidFill>
                  <a:srgbClr val="61615C"/>
                </a:solidFill>
                <a:latin typeface="Times New Roman" panose="02020603050405020304" pitchFamily="18" charset="0"/>
                <a:cs typeface="Times New Roman" panose="02020603050405020304" pitchFamily="18" charset="0"/>
              </a:rPr>
              <a:t>Kernel Initialization: Kernel takes control of system and setup hardware component, mount root file system and </a:t>
            </a:r>
            <a:r>
              <a:rPr lang="en-IN" sz="2400" b="1" dirty="0">
                <a:solidFill>
                  <a:srgbClr val="61615C"/>
                </a:solidFill>
                <a:latin typeface="Times New Roman" panose="02020603050405020304" pitchFamily="18" charset="0"/>
                <a:cs typeface="Times New Roman" panose="02020603050405020304" pitchFamily="18" charset="0"/>
              </a:rPr>
              <a:t>initialize kernel-level services and drivers. And </a:t>
            </a:r>
            <a:r>
              <a:rPr lang="en-US" sz="2400" b="1" dirty="0">
                <a:solidFill>
                  <a:srgbClr val="61615C"/>
                </a:solidFill>
                <a:latin typeface="Times New Roman" panose="02020603050405020304" pitchFamily="18" charset="0"/>
                <a:cs typeface="Times New Roman" panose="02020603050405020304" pitchFamily="18" charset="0"/>
              </a:rPr>
              <a:t>hands over control to systemd </a:t>
            </a:r>
            <a:r>
              <a:rPr lang="en-US" sz="2400" dirty="0">
                <a:solidFill>
                  <a:srgbClr val="61615C"/>
                </a:solidFill>
                <a:latin typeface="Times New Roman" panose="02020603050405020304" pitchFamily="18" charset="0"/>
                <a:cs typeface="Times New Roman" panose="02020603050405020304" pitchFamily="18" charset="0"/>
              </a:rPr>
              <a:t>(or the </a:t>
            </a:r>
            <a:r>
              <a:rPr lang="en-US" sz="2400" dirty="0" err="1">
                <a:solidFill>
                  <a:srgbClr val="61615C"/>
                </a:solidFill>
                <a:latin typeface="Times New Roman" panose="02020603050405020304" pitchFamily="18" charset="0"/>
                <a:cs typeface="Times New Roman" panose="02020603050405020304" pitchFamily="18" charset="0"/>
              </a:rPr>
              <a:t>init</a:t>
            </a:r>
            <a:r>
              <a:rPr lang="en-US" sz="2400" dirty="0">
                <a:solidFill>
                  <a:srgbClr val="61615C"/>
                </a:solidFill>
                <a:latin typeface="Times New Roman" panose="02020603050405020304" pitchFamily="18" charset="0"/>
                <a:cs typeface="Times New Roman" panose="02020603050405020304" pitchFamily="18" charset="0"/>
              </a:rPr>
              <a:t> system). </a:t>
            </a:r>
            <a:endParaRPr lang="en-IN" sz="2400" dirty="0">
              <a:solidFill>
                <a:srgbClr val="61615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438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9486AE-920C-49DD-826A-F0AE4FA38A80}"/>
              </a:ext>
            </a:extLst>
          </p:cNvPr>
          <p:cNvSpPr/>
          <p:nvPr/>
        </p:nvSpPr>
        <p:spPr>
          <a:xfrm>
            <a:off x="118533" y="84667"/>
            <a:ext cx="11946467" cy="6612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06E33430-7CBF-4A85-8CBE-27DE10697ADF}"/>
              </a:ext>
            </a:extLst>
          </p:cNvPr>
          <p:cNvSpPr/>
          <p:nvPr/>
        </p:nvSpPr>
        <p:spPr>
          <a:xfrm>
            <a:off x="537633" y="448734"/>
            <a:ext cx="10997142" cy="7418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How service management happens from booting…</a:t>
            </a:r>
            <a:endParaRPr lang="en-IN" sz="4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5227261-6688-4844-A54C-CBC48C318413}"/>
              </a:ext>
            </a:extLst>
          </p:cNvPr>
          <p:cNvSpPr txBox="1"/>
          <p:nvPr/>
        </p:nvSpPr>
        <p:spPr>
          <a:xfrm>
            <a:off x="668635" y="1554692"/>
            <a:ext cx="10523088" cy="4950009"/>
          </a:xfrm>
          <a:prstGeom prst="rect">
            <a:avLst/>
          </a:prstGeom>
          <a:noFill/>
        </p:spPr>
        <p:txBody>
          <a:bodyPr wrap="square">
            <a:spAutoFit/>
          </a:bodyPr>
          <a:lstStyle/>
          <a:p>
            <a:pPr marL="561975" lvl="1" indent="-457200" algn="just" fontAlgn="base">
              <a:lnSpc>
                <a:spcPct val="150000"/>
              </a:lnSpc>
              <a:spcBef>
                <a:spcPts val="500"/>
              </a:spcBef>
              <a:spcAft>
                <a:spcPct val="0"/>
              </a:spcAft>
              <a:buFont typeface="+mj-lt"/>
              <a:buAutoNum type="arabicParenR" startAt="4"/>
            </a:pPr>
            <a:r>
              <a:rPr lang="en-US" sz="2600" dirty="0">
                <a:solidFill>
                  <a:srgbClr val="61615C"/>
                </a:solidFill>
                <a:latin typeface="Times New Roman" panose="02020603050405020304" pitchFamily="18" charset="0"/>
                <a:cs typeface="Times New Roman" panose="02020603050405020304" pitchFamily="18" charset="0"/>
              </a:rPr>
              <a:t>Systemd Initialization: Now </a:t>
            </a:r>
            <a:r>
              <a:rPr lang="en-US" sz="2600" b="1" dirty="0">
                <a:solidFill>
                  <a:srgbClr val="61615C"/>
                </a:solidFill>
                <a:latin typeface="Times New Roman" panose="02020603050405020304" pitchFamily="18" charset="0"/>
                <a:cs typeface="Times New Roman" panose="02020603050405020304" pitchFamily="18" charset="0"/>
              </a:rPr>
              <a:t>systemd takes over and responsible for managing the booting process</a:t>
            </a:r>
            <a:r>
              <a:rPr lang="en-US" sz="2600" dirty="0">
                <a:solidFill>
                  <a:srgbClr val="61615C"/>
                </a:solidFill>
                <a:latin typeface="Times New Roman" panose="02020603050405020304" pitchFamily="18" charset="0"/>
                <a:cs typeface="Times New Roman" panose="02020603050405020304" pitchFamily="18" charset="0"/>
              </a:rPr>
              <a:t>, It is the first process started by the kernel (PID 1).</a:t>
            </a:r>
          </a:p>
          <a:p>
            <a:pPr marL="561975" lvl="1" indent="-457200" algn="just" fontAlgn="base">
              <a:lnSpc>
                <a:spcPct val="150000"/>
              </a:lnSpc>
              <a:spcBef>
                <a:spcPts val="500"/>
              </a:spcBef>
              <a:spcAft>
                <a:spcPct val="0"/>
              </a:spcAft>
              <a:buFont typeface="+mj-lt"/>
              <a:buAutoNum type="arabicParenR" startAt="4"/>
            </a:pPr>
            <a:r>
              <a:rPr lang="en-US" altLang="en-US" sz="2600" dirty="0">
                <a:solidFill>
                  <a:srgbClr val="61615C"/>
                </a:solidFill>
                <a:latin typeface="Times New Roman" panose="02020603050405020304" pitchFamily="18" charset="0"/>
                <a:cs typeface="Times New Roman" panose="02020603050405020304" pitchFamily="18" charset="0"/>
              </a:rPr>
              <a:t>Systemd Unit Files: Units in systemd are defined as files with different types (e.g., service, socket, mount, target). They are located in /lib/systemd/system/ or /</a:t>
            </a:r>
            <a:r>
              <a:rPr lang="en-US" altLang="en-US" sz="2600" dirty="0" err="1">
                <a:solidFill>
                  <a:srgbClr val="61615C"/>
                </a:solidFill>
                <a:latin typeface="Times New Roman" panose="02020603050405020304" pitchFamily="18" charset="0"/>
                <a:cs typeface="Times New Roman" panose="02020603050405020304" pitchFamily="18" charset="0"/>
              </a:rPr>
              <a:t>etc</a:t>
            </a:r>
            <a:r>
              <a:rPr lang="en-US" altLang="en-US" sz="2600" dirty="0">
                <a:solidFill>
                  <a:srgbClr val="61615C"/>
                </a:solidFill>
                <a:latin typeface="Times New Roman" panose="02020603050405020304" pitchFamily="18" charset="0"/>
                <a:cs typeface="Times New Roman" panose="02020603050405020304" pitchFamily="18" charset="0"/>
              </a:rPr>
              <a:t>/systemd/system/.</a:t>
            </a:r>
          </a:p>
          <a:p>
            <a:pPr marL="561975" lvl="1" indent="-457200" algn="just" fontAlgn="base">
              <a:lnSpc>
                <a:spcPct val="150000"/>
              </a:lnSpc>
              <a:spcBef>
                <a:spcPts val="500"/>
              </a:spcBef>
              <a:spcAft>
                <a:spcPct val="0"/>
              </a:spcAft>
              <a:buFont typeface="+mj-lt"/>
              <a:buAutoNum type="arabicParenR" startAt="4"/>
            </a:pPr>
            <a:r>
              <a:rPr lang="en-US" altLang="en-US" sz="2600" dirty="0">
                <a:solidFill>
                  <a:srgbClr val="61615C"/>
                </a:solidFill>
                <a:latin typeface="Times New Roman" panose="02020603050405020304" pitchFamily="18" charset="0"/>
                <a:cs typeface="Times New Roman" panose="02020603050405020304" pitchFamily="18" charset="0"/>
              </a:rPr>
              <a:t>Now </a:t>
            </a:r>
            <a:r>
              <a:rPr lang="en-US" sz="2600" dirty="0">
                <a:solidFill>
                  <a:srgbClr val="61615C"/>
                </a:solidFill>
                <a:latin typeface="Times New Roman" panose="02020603050405020304" pitchFamily="18" charset="0"/>
                <a:cs typeface="Times New Roman" panose="02020603050405020304" pitchFamily="18" charset="0"/>
              </a:rPr>
              <a:t>Targets are used to group units together to achieve specific system states.</a:t>
            </a:r>
          </a:p>
        </p:txBody>
      </p:sp>
    </p:spTree>
    <p:extLst>
      <p:ext uri="{BB962C8B-B14F-4D97-AF65-F5344CB8AC3E}">
        <p14:creationId xmlns:p14="http://schemas.microsoft.com/office/powerpoint/2010/main" val="3251030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9486AE-920C-49DD-826A-F0AE4FA38A80}"/>
              </a:ext>
            </a:extLst>
          </p:cNvPr>
          <p:cNvSpPr/>
          <p:nvPr/>
        </p:nvSpPr>
        <p:spPr>
          <a:xfrm>
            <a:off x="118533" y="84667"/>
            <a:ext cx="11946467" cy="6612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06E33430-7CBF-4A85-8CBE-27DE10697ADF}"/>
              </a:ext>
            </a:extLst>
          </p:cNvPr>
          <p:cNvSpPr/>
          <p:nvPr/>
        </p:nvSpPr>
        <p:spPr>
          <a:xfrm>
            <a:off x="537633" y="448734"/>
            <a:ext cx="10997142" cy="7418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How service management happens from booting…</a:t>
            </a:r>
            <a:endParaRPr lang="en-IN" sz="4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5227261-6688-4844-A54C-CBC48C318413}"/>
              </a:ext>
            </a:extLst>
          </p:cNvPr>
          <p:cNvSpPr txBox="1"/>
          <p:nvPr/>
        </p:nvSpPr>
        <p:spPr>
          <a:xfrm>
            <a:off x="537634" y="1554692"/>
            <a:ext cx="10997142" cy="4768100"/>
          </a:xfrm>
          <a:prstGeom prst="rect">
            <a:avLst/>
          </a:prstGeom>
          <a:noFill/>
        </p:spPr>
        <p:txBody>
          <a:bodyPr wrap="square">
            <a:spAutoFit/>
          </a:bodyPr>
          <a:lstStyle/>
          <a:p>
            <a:pPr marL="561975" lvl="1" indent="-457200" algn="just" fontAlgn="base">
              <a:lnSpc>
                <a:spcPct val="150000"/>
              </a:lnSpc>
              <a:spcBef>
                <a:spcPts val="500"/>
              </a:spcBef>
              <a:spcAft>
                <a:spcPct val="0"/>
              </a:spcAft>
              <a:buFont typeface="+mj-lt"/>
              <a:buAutoNum type="arabicParenR" startAt="7"/>
            </a:pPr>
            <a:r>
              <a:rPr lang="en-IN" sz="2500" dirty="0">
                <a:solidFill>
                  <a:srgbClr val="61615C"/>
                </a:solidFill>
                <a:latin typeface="Times New Roman" panose="02020603050405020304" pitchFamily="18" charset="0"/>
                <a:cs typeface="Times New Roman" panose="02020603050405020304" pitchFamily="18" charset="0"/>
              </a:rPr>
              <a:t>Default Target: Now systemd looks for default target to boot system into. </a:t>
            </a:r>
            <a:r>
              <a:rPr lang="en-US" altLang="en-US" sz="2500" dirty="0">
                <a:solidFill>
                  <a:srgbClr val="61615C"/>
                </a:solidFill>
                <a:latin typeface="Times New Roman" panose="02020603050405020304" pitchFamily="18" charset="0"/>
                <a:cs typeface="Times New Roman" panose="02020603050405020304" pitchFamily="18" charset="0"/>
              </a:rPr>
              <a:t>This target is typically either multi-user.target (for systems without a GUI) or </a:t>
            </a:r>
            <a:r>
              <a:rPr lang="en-US" altLang="en-US" sz="2500" dirty="0" err="1">
                <a:solidFill>
                  <a:srgbClr val="61615C"/>
                </a:solidFill>
                <a:latin typeface="Times New Roman" panose="02020603050405020304" pitchFamily="18" charset="0"/>
                <a:cs typeface="Times New Roman" panose="02020603050405020304" pitchFamily="18" charset="0"/>
              </a:rPr>
              <a:t>graphical.target</a:t>
            </a:r>
            <a:r>
              <a:rPr lang="en-US" altLang="en-US" sz="2500" dirty="0">
                <a:solidFill>
                  <a:srgbClr val="61615C"/>
                </a:solidFill>
                <a:latin typeface="Times New Roman" panose="02020603050405020304" pitchFamily="18" charset="0"/>
                <a:cs typeface="Times New Roman" panose="02020603050405020304" pitchFamily="18" charset="0"/>
              </a:rPr>
              <a:t> (for systems with a GUI). </a:t>
            </a:r>
          </a:p>
          <a:p>
            <a:pPr marL="561975" lvl="1" indent="-457200" algn="just" fontAlgn="base">
              <a:lnSpc>
                <a:spcPct val="150000"/>
              </a:lnSpc>
              <a:spcBef>
                <a:spcPts val="500"/>
              </a:spcBef>
              <a:spcAft>
                <a:spcPct val="0"/>
              </a:spcAft>
              <a:buFont typeface="+mj-lt"/>
              <a:buAutoNum type="arabicParenR" startAt="7"/>
            </a:pPr>
            <a:r>
              <a:rPr lang="en-US" sz="2500" dirty="0">
                <a:solidFill>
                  <a:srgbClr val="61615C"/>
                </a:solidFill>
                <a:latin typeface="Times New Roman" panose="02020603050405020304" pitchFamily="18" charset="0"/>
                <a:cs typeface="Times New Roman" panose="02020603050405020304" pitchFamily="18" charset="0"/>
              </a:rPr>
              <a:t>You can check : Systemctl get-default &amp;&amp; Systemctl set-default graphical.target</a:t>
            </a:r>
          </a:p>
          <a:p>
            <a:pPr marL="561975" lvl="1" indent="-457200" algn="just" fontAlgn="base">
              <a:lnSpc>
                <a:spcPct val="150000"/>
              </a:lnSpc>
              <a:spcBef>
                <a:spcPts val="500"/>
              </a:spcBef>
              <a:spcAft>
                <a:spcPct val="0"/>
              </a:spcAft>
              <a:buFont typeface="+mj-lt"/>
              <a:buAutoNum type="arabicParenR" startAt="7"/>
            </a:pPr>
            <a:r>
              <a:rPr lang="en-IN" sz="2500" dirty="0">
                <a:solidFill>
                  <a:srgbClr val="61615C"/>
                </a:solidFill>
                <a:latin typeface="Times New Roman" panose="02020603050405020304" pitchFamily="18" charset="0"/>
                <a:cs typeface="Times New Roman" panose="02020603050405020304" pitchFamily="18" charset="0"/>
              </a:rPr>
              <a:t>Start Dependencies:</a:t>
            </a:r>
            <a:r>
              <a:rPr lang="en-US" sz="2500" dirty="0">
                <a:solidFill>
                  <a:srgbClr val="61615C"/>
                </a:solidFill>
                <a:latin typeface="Times New Roman" panose="02020603050405020304" pitchFamily="18" charset="0"/>
                <a:cs typeface="Times New Roman" panose="02020603050405020304" pitchFamily="18" charset="0"/>
              </a:rPr>
              <a:t> </a:t>
            </a:r>
            <a:r>
              <a:rPr lang="en-US" altLang="en-US" sz="2500" dirty="0">
                <a:solidFill>
                  <a:srgbClr val="61615C"/>
                </a:solidFill>
                <a:latin typeface="Times New Roman" panose="02020603050405020304" pitchFamily="18" charset="0"/>
                <a:cs typeface="Times New Roman" panose="02020603050405020304" pitchFamily="18" charset="0"/>
              </a:rPr>
              <a:t>Once the target is identified, systemd loads all unit files (services, sockets, etc.) that are dependencies of the target. For example, graphical.target depends on multi-user.target, </a:t>
            </a:r>
            <a:r>
              <a:rPr lang="en-US" altLang="en-US" sz="2500" dirty="0" err="1">
                <a:solidFill>
                  <a:srgbClr val="61615C"/>
                </a:solidFill>
                <a:latin typeface="Times New Roman" panose="02020603050405020304" pitchFamily="18" charset="0"/>
                <a:cs typeface="Times New Roman" panose="02020603050405020304" pitchFamily="18" charset="0"/>
              </a:rPr>
              <a:t>network.target</a:t>
            </a:r>
            <a:r>
              <a:rPr lang="en-US" altLang="en-US" sz="2500" dirty="0">
                <a:solidFill>
                  <a:srgbClr val="61615C"/>
                </a:solidFill>
                <a:latin typeface="Times New Roman" panose="02020603050405020304" pitchFamily="18" charset="0"/>
                <a:cs typeface="Times New Roman" panose="02020603050405020304" pitchFamily="18" charset="0"/>
              </a:rPr>
              <a:t>, and display-</a:t>
            </a:r>
            <a:r>
              <a:rPr lang="en-US" altLang="en-US" sz="2500" dirty="0" err="1">
                <a:solidFill>
                  <a:srgbClr val="61615C"/>
                </a:solidFill>
                <a:latin typeface="Times New Roman" panose="02020603050405020304" pitchFamily="18" charset="0"/>
                <a:cs typeface="Times New Roman" panose="02020603050405020304" pitchFamily="18" charset="0"/>
              </a:rPr>
              <a:t>manager.service</a:t>
            </a:r>
            <a:r>
              <a:rPr lang="en-US" altLang="en-US" sz="2500" dirty="0">
                <a:solidFill>
                  <a:srgbClr val="61615C"/>
                </a:solidFill>
                <a:latin typeface="Times New Roman" panose="02020603050405020304" pitchFamily="18" charset="0"/>
                <a:cs typeface="Times New Roman" panose="02020603050405020304" pitchFamily="18" charset="0"/>
              </a:rPr>
              <a:t> for the GUI. </a:t>
            </a:r>
          </a:p>
        </p:txBody>
      </p:sp>
    </p:spTree>
    <p:extLst>
      <p:ext uri="{BB962C8B-B14F-4D97-AF65-F5344CB8AC3E}">
        <p14:creationId xmlns:p14="http://schemas.microsoft.com/office/powerpoint/2010/main" val="3737771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9486AE-920C-49DD-826A-F0AE4FA38A80}"/>
              </a:ext>
            </a:extLst>
          </p:cNvPr>
          <p:cNvSpPr/>
          <p:nvPr/>
        </p:nvSpPr>
        <p:spPr>
          <a:xfrm>
            <a:off x="118533" y="84667"/>
            <a:ext cx="11946467" cy="6612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06E33430-7CBF-4A85-8CBE-27DE10697ADF}"/>
              </a:ext>
            </a:extLst>
          </p:cNvPr>
          <p:cNvSpPr/>
          <p:nvPr/>
        </p:nvSpPr>
        <p:spPr>
          <a:xfrm>
            <a:off x="537633" y="448734"/>
            <a:ext cx="10997142" cy="7418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How service management happens from booting…</a:t>
            </a:r>
            <a:endParaRPr lang="en-IN" sz="4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5227261-6688-4844-A54C-CBC48C318413}"/>
              </a:ext>
            </a:extLst>
          </p:cNvPr>
          <p:cNvSpPr txBox="1"/>
          <p:nvPr/>
        </p:nvSpPr>
        <p:spPr>
          <a:xfrm>
            <a:off x="540425" y="1538067"/>
            <a:ext cx="10523088" cy="4714432"/>
          </a:xfrm>
          <a:prstGeom prst="rect">
            <a:avLst/>
          </a:prstGeom>
          <a:noFill/>
        </p:spPr>
        <p:txBody>
          <a:bodyPr wrap="square">
            <a:spAutoFit/>
          </a:bodyPr>
          <a:lstStyle/>
          <a:p>
            <a:pPr marL="561975" lvl="1" indent="-457200" algn="just" fontAlgn="base">
              <a:lnSpc>
                <a:spcPct val="150000"/>
              </a:lnSpc>
              <a:spcBef>
                <a:spcPts val="500"/>
              </a:spcBef>
              <a:spcAft>
                <a:spcPct val="0"/>
              </a:spcAft>
              <a:buFont typeface="+mj-lt"/>
              <a:buAutoNum type="arabicParenR" startAt="10"/>
            </a:pPr>
            <a:r>
              <a:rPr lang="en-US" altLang="en-US" sz="2400" dirty="0">
                <a:solidFill>
                  <a:srgbClr val="61615C"/>
                </a:solidFill>
                <a:latin typeface="Times New Roman" panose="02020603050405020304" pitchFamily="18" charset="0"/>
                <a:cs typeface="Times New Roman" panose="02020603050405020304" pitchFamily="18" charset="0"/>
              </a:rPr>
              <a:t>Services are started in  parallel but systemd ensures that service dependencies resolve first. Eg. network.target ensures networking up before sshd.service is start for SSH.</a:t>
            </a:r>
          </a:p>
          <a:p>
            <a:pPr marL="561975" lvl="1" indent="-457200" algn="just" fontAlgn="base">
              <a:lnSpc>
                <a:spcPct val="150000"/>
              </a:lnSpc>
              <a:spcBef>
                <a:spcPts val="500"/>
              </a:spcBef>
              <a:spcAft>
                <a:spcPct val="0"/>
              </a:spcAft>
              <a:buFont typeface="+mj-lt"/>
              <a:buAutoNum type="arabicParenR" startAt="10"/>
            </a:pPr>
            <a:r>
              <a:rPr lang="en-US" altLang="en-US" sz="2400" dirty="0">
                <a:solidFill>
                  <a:srgbClr val="61615C"/>
                </a:solidFill>
                <a:latin typeface="Times New Roman" panose="02020603050405020304" pitchFamily="18" charset="0"/>
                <a:cs typeface="Times New Roman" panose="02020603050405020304" pitchFamily="18" charset="0"/>
              </a:rPr>
              <a:t>Service Management: </a:t>
            </a:r>
            <a:r>
              <a:rPr lang="en-US" sz="2400" dirty="0">
                <a:solidFill>
                  <a:srgbClr val="61615C"/>
                </a:solidFill>
                <a:latin typeface="Times New Roman" panose="02020603050405020304" pitchFamily="18" charset="0"/>
                <a:cs typeface="Times New Roman" panose="02020603050405020304" pitchFamily="18" charset="0"/>
              </a:rPr>
              <a:t>During boot, systemd starts services according to their unit files and dependencies. </a:t>
            </a:r>
          </a:p>
          <a:p>
            <a:pPr marL="104775" lvl="1" algn="just" fontAlgn="base">
              <a:lnSpc>
                <a:spcPct val="150000"/>
              </a:lnSpc>
              <a:spcBef>
                <a:spcPts val="500"/>
              </a:spcBef>
              <a:spcAft>
                <a:spcPct val="0"/>
              </a:spcAft>
            </a:pPr>
            <a:r>
              <a:rPr lang="en-US" sz="2400" dirty="0">
                <a:solidFill>
                  <a:srgbClr val="61615C"/>
                </a:solidFill>
                <a:latin typeface="Times New Roman" panose="02020603050405020304" pitchFamily="18" charset="0"/>
                <a:cs typeface="Times New Roman" panose="02020603050405020304" pitchFamily="18" charset="0"/>
              </a:rPr>
              <a:t>	For Example - </a:t>
            </a:r>
            <a:r>
              <a:rPr lang="en-US" altLang="en-US" sz="2400" dirty="0">
                <a:solidFill>
                  <a:srgbClr val="61615C"/>
                </a:solidFill>
                <a:latin typeface="Times New Roman" panose="02020603050405020304" pitchFamily="18" charset="0"/>
                <a:cs typeface="Times New Roman" panose="02020603050405020304" pitchFamily="18" charset="0"/>
              </a:rPr>
              <a:t>network.service initializes networking</a:t>
            </a:r>
          </a:p>
          <a:p>
            <a:pPr marL="104775" lvl="1" algn="just" fontAlgn="base">
              <a:lnSpc>
                <a:spcPct val="150000"/>
              </a:lnSpc>
              <a:spcBef>
                <a:spcPts val="500"/>
              </a:spcBef>
              <a:spcAft>
                <a:spcPct val="0"/>
              </a:spcAft>
            </a:pPr>
            <a:r>
              <a:rPr lang="en-US" altLang="en-US" sz="2400" dirty="0">
                <a:solidFill>
                  <a:srgbClr val="61615C"/>
                </a:solidFill>
                <a:latin typeface="Times New Roman" panose="02020603050405020304" pitchFamily="18" charset="0"/>
                <a:cs typeface="Times New Roman" panose="02020603050405020304" pitchFamily="18" charset="0"/>
              </a:rPr>
              <a:t>		cron.service starts the cron job scheduler.</a:t>
            </a:r>
          </a:p>
          <a:p>
            <a:pPr marL="104775" marR="0" lvl="1" algn="just" fontAlgn="base">
              <a:lnSpc>
                <a:spcPct val="150000"/>
              </a:lnSpc>
              <a:spcBef>
                <a:spcPts val="500"/>
              </a:spcBef>
              <a:spcAft>
                <a:spcPct val="0"/>
              </a:spcAft>
              <a:buClrTx/>
              <a:buSzTx/>
              <a:tabLst/>
            </a:pPr>
            <a:r>
              <a:rPr lang="en-US" altLang="en-US" sz="2400" dirty="0">
                <a:solidFill>
                  <a:srgbClr val="61615C"/>
                </a:solidFill>
                <a:latin typeface="Times New Roman" panose="02020603050405020304" pitchFamily="18" charset="0"/>
                <a:cs typeface="Times New Roman" panose="02020603050405020304" pitchFamily="18" charset="0"/>
              </a:rPr>
              <a:t>		getty@.service starts the login prompts on different terminals.</a:t>
            </a:r>
          </a:p>
        </p:txBody>
      </p:sp>
    </p:spTree>
    <p:extLst>
      <p:ext uri="{BB962C8B-B14F-4D97-AF65-F5344CB8AC3E}">
        <p14:creationId xmlns:p14="http://schemas.microsoft.com/office/powerpoint/2010/main" val="2618387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9486AE-920C-49DD-826A-F0AE4FA38A80}"/>
              </a:ext>
            </a:extLst>
          </p:cNvPr>
          <p:cNvSpPr/>
          <p:nvPr/>
        </p:nvSpPr>
        <p:spPr>
          <a:xfrm>
            <a:off x="118533" y="84667"/>
            <a:ext cx="11946467" cy="6612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06E33430-7CBF-4A85-8CBE-27DE10697ADF}"/>
              </a:ext>
            </a:extLst>
          </p:cNvPr>
          <p:cNvSpPr/>
          <p:nvPr/>
        </p:nvSpPr>
        <p:spPr>
          <a:xfrm>
            <a:off x="537633" y="448734"/>
            <a:ext cx="10997142" cy="7418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How service management happens from booting…</a:t>
            </a:r>
            <a:endParaRPr lang="en-IN" sz="4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5227261-6688-4844-A54C-CBC48C318413}"/>
              </a:ext>
            </a:extLst>
          </p:cNvPr>
          <p:cNvSpPr txBox="1"/>
          <p:nvPr/>
        </p:nvSpPr>
        <p:spPr>
          <a:xfrm>
            <a:off x="266008" y="1554692"/>
            <a:ext cx="11554690" cy="4778552"/>
          </a:xfrm>
          <a:prstGeom prst="rect">
            <a:avLst/>
          </a:prstGeom>
          <a:noFill/>
        </p:spPr>
        <p:txBody>
          <a:bodyPr wrap="square">
            <a:spAutoFit/>
          </a:bodyPr>
          <a:lstStyle/>
          <a:p>
            <a:pPr marL="561975" lvl="1" indent="-457200" algn="just" fontAlgn="base">
              <a:lnSpc>
                <a:spcPct val="150000"/>
              </a:lnSpc>
              <a:spcBef>
                <a:spcPts val="500"/>
              </a:spcBef>
              <a:spcAft>
                <a:spcPct val="0"/>
              </a:spcAft>
              <a:buFont typeface="+mj-lt"/>
              <a:buAutoNum type="arabicParenR" startAt="12"/>
            </a:pPr>
            <a:r>
              <a:rPr lang="en-US" altLang="en-US" sz="2400" dirty="0">
                <a:solidFill>
                  <a:srgbClr val="61615C"/>
                </a:solidFill>
                <a:latin typeface="Times New Roman" panose="02020603050405020304" pitchFamily="18" charset="0"/>
                <a:cs typeface="Times New Roman" panose="02020603050405020304" pitchFamily="18" charset="0"/>
              </a:rPr>
              <a:t>Complete system boot: After all services required by the default target (like graphical.target) are started, the system is fully operational.</a:t>
            </a:r>
          </a:p>
          <a:p>
            <a:pPr marL="561975" lvl="1" indent="-457200" algn="just" fontAlgn="base">
              <a:lnSpc>
                <a:spcPct val="150000"/>
              </a:lnSpc>
              <a:spcBef>
                <a:spcPts val="500"/>
              </a:spcBef>
              <a:spcAft>
                <a:spcPct val="0"/>
              </a:spcAft>
              <a:buFont typeface="+mj-lt"/>
              <a:buAutoNum type="arabicParenR" startAt="12"/>
            </a:pPr>
            <a:r>
              <a:rPr lang="en-US" altLang="en-US" sz="2400" dirty="0">
                <a:solidFill>
                  <a:srgbClr val="61615C"/>
                </a:solidFill>
                <a:latin typeface="Times New Roman" panose="02020603050405020304" pitchFamily="18" charset="0"/>
                <a:cs typeface="Times New Roman" panose="02020603050405020304" pitchFamily="18" charset="0"/>
              </a:rPr>
              <a:t>Which includes starting display manager like(gdm.services or lightdm.services) </a:t>
            </a:r>
            <a:r>
              <a:rPr lang="en-US" sz="2400" dirty="0">
                <a:solidFill>
                  <a:srgbClr val="61615C"/>
                </a:solidFill>
                <a:latin typeface="Times New Roman" panose="02020603050405020304" pitchFamily="18" charset="0"/>
                <a:cs typeface="Times New Roman" panose="02020603050405020304" pitchFamily="18" charset="0"/>
              </a:rPr>
              <a:t>which then presents a graphical login screen.</a:t>
            </a:r>
          </a:p>
          <a:p>
            <a:pPr marL="104775" lvl="1" algn="just" fontAlgn="base">
              <a:lnSpc>
                <a:spcPct val="150000"/>
              </a:lnSpc>
              <a:spcBef>
                <a:spcPts val="500"/>
              </a:spcBef>
              <a:spcAft>
                <a:spcPct val="0"/>
              </a:spcAft>
            </a:pPr>
            <a:r>
              <a:rPr lang="en-US" altLang="en-US" sz="2400" dirty="0">
                <a:solidFill>
                  <a:srgbClr val="61615C"/>
                </a:solidFill>
                <a:latin typeface="Times New Roman" panose="02020603050405020304" pitchFamily="18" charset="0"/>
                <a:cs typeface="Times New Roman" panose="02020603050405020304" pitchFamily="18" charset="0"/>
              </a:rPr>
              <a:t>Example: Can switch between targets</a:t>
            </a:r>
          </a:p>
          <a:p>
            <a:pPr marL="104775" lvl="1" algn="just" fontAlgn="base">
              <a:lnSpc>
                <a:spcPct val="150000"/>
              </a:lnSpc>
              <a:spcBef>
                <a:spcPts val="500"/>
              </a:spcBef>
              <a:spcAft>
                <a:spcPct val="0"/>
              </a:spcAft>
            </a:pPr>
            <a:r>
              <a:rPr lang="en-IN" sz="2400" dirty="0"/>
              <a:t>	</a:t>
            </a:r>
            <a:r>
              <a:rPr lang="en-US" sz="2400" dirty="0">
                <a:solidFill>
                  <a:srgbClr val="61615C"/>
                </a:solidFill>
                <a:latin typeface="Times New Roman" panose="02020603050405020304" pitchFamily="18" charset="0"/>
                <a:cs typeface="Times New Roman" panose="02020603050405020304" pitchFamily="18" charset="0"/>
              </a:rPr>
              <a:t>Switch to multi-user mode (console-based)</a:t>
            </a:r>
            <a:r>
              <a:rPr lang="en-IN" sz="2400" dirty="0">
                <a:solidFill>
                  <a:srgbClr val="61615C"/>
                </a:solidFill>
                <a:latin typeface="Times New Roman" panose="02020603050405020304" pitchFamily="18" charset="0"/>
                <a:cs typeface="Times New Roman" panose="02020603050405020304" pitchFamily="18" charset="0"/>
              </a:rPr>
              <a:t>: systemctl isolate multi-user.target</a:t>
            </a:r>
          </a:p>
          <a:p>
            <a:pPr marL="104775" lvl="1" algn="just" fontAlgn="base">
              <a:lnSpc>
                <a:spcPct val="150000"/>
              </a:lnSpc>
              <a:spcBef>
                <a:spcPts val="500"/>
              </a:spcBef>
              <a:spcAft>
                <a:spcPct val="0"/>
              </a:spcAft>
            </a:pPr>
            <a:r>
              <a:rPr lang="en-IN" sz="2400" dirty="0">
                <a:solidFill>
                  <a:srgbClr val="61615C"/>
                </a:solidFill>
                <a:latin typeface="Times New Roman" panose="02020603050405020304" pitchFamily="18" charset="0"/>
                <a:cs typeface="Times New Roman" panose="02020603050405020304" pitchFamily="18" charset="0"/>
              </a:rPr>
              <a:t>	Switch to graphical mode: systemctl isolate graphical.target</a:t>
            </a:r>
          </a:p>
          <a:p>
            <a:pPr marL="104775" lvl="1" algn="just" fontAlgn="base">
              <a:lnSpc>
                <a:spcPct val="150000"/>
              </a:lnSpc>
              <a:spcBef>
                <a:spcPts val="500"/>
              </a:spcBef>
              <a:spcAft>
                <a:spcPct val="0"/>
              </a:spcAft>
            </a:pPr>
            <a:endParaRPr lang="en-US" altLang="en-US" sz="2400" dirty="0">
              <a:solidFill>
                <a:srgbClr val="61615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5300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9486AE-920C-49DD-826A-F0AE4FA38A80}"/>
              </a:ext>
            </a:extLst>
          </p:cNvPr>
          <p:cNvSpPr/>
          <p:nvPr/>
        </p:nvSpPr>
        <p:spPr>
          <a:xfrm>
            <a:off x="118533" y="84667"/>
            <a:ext cx="11946467" cy="6612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06E33430-7CBF-4A85-8CBE-27DE10697ADF}"/>
              </a:ext>
            </a:extLst>
          </p:cNvPr>
          <p:cNvSpPr/>
          <p:nvPr/>
        </p:nvSpPr>
        <p:spPr>
          <a:xfrm>
            <a:off x="286353" y="177921"/>
            <a:ext cx="7368118" cy="66501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What is systemd.</a:t>
            </a:r>
            <a:endParaRPr lang="en-IN" sz="40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A066DA20-DF39-406D-8C4E-CB60A99587A1}"/>
              </a:ext>
            </a:extLst>
          </p:cNvPr>
          <p:cNvSpPr>
            <a:spLocks noChangeArrowheads="1"/>
          </p:cNvSpPr>
          <p:nvPr/>
        </p:nvSpPr>
        <p:spPr bwMode="auto">
          <a:xfrm>
            <a:off x="118533" y="939471"/>
            <a:ext cx="11946466" cy="5564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14400" lvl="1" indent="-457200" algn="just">
              <a:lnSpc>
                <a:spcPct val="150000"/>
              </a:lnSpc>
              <a:spcBef>
                <a:spcPts val="500"/>
              </a:spcBef>
              <a:buFont typeface="+mj-lt"/>
              <a:buAutoNum type="arabicParenR"/>
            </a:pPr>
            <a:r>
              <a:rPr lang="en-US" sz="2000" dirty="0">
                <a:solidFill>
                  <a:srgbClr val="61615C"/>
                </a:solidFill>
                <a:latin typeface="Times New Roman" panose="02020603050405020304" pitchFamily="18" charset="0"/>
                <a:cs typeface="Times New Roman" panose="02020603050405020304" pitchFamily="18" charset="0"/>
              </a:rPr>
              <a:t>Systemd is a system and service manager for Linux operating systems. It is used to boot the system and manage its processes.</a:t>
            </a:r>
          </a:p>
          <a:p>
            <a:pPr marL="914400" lvl="1" indent="-457200" algn="just">
              <a:lnSpc>
                <a:spcPct val="150000"/>
              </a:lnSpc>
              <a:spcBef>
                <a:spcPts val="500"/>
              </a:spcBef>
              <a:buFont typeface="+mj-lt"/>
              <a:buAutoNum type="arabicParenR"/>
            </a:pPr>
            <a:r>
              <a:rPr lang="en-US" sz="2000" dirty="0">
                <a:solidFill>
                  <a:srgbClr val="61615C"/>
                </a:solidFill>
                <a:latin typeface="Times New Roman" panose="02020603050405020304" pitchFamily="18" charset="0"/>
                <a:cs typeface="Times New Roman" panose="02020603050405020304" pitchFamily="18" charset="0"/>
              </a:rPr>
              <a:t>It provides a range of features for managing services, logging, and network configurations in Linux.</a:t>
            </a:r>
          </a:p>
          <a:p>
            <a:pPr lvl="1" algn="just">
              <a:lnSpc>
                <a:spcPct val="150000"/>
              </a:lnSpc>
              <a:spcBef>
                <a:spcPts val="500"/>
              </a:spcBef>
            </a:pPr>
            <a:r>
              <a:rPr lang="en-US" sz="2000" dirty="0">
                <a:solidFill>
                  <a:srgbClr val="61615C"/>
                </a:solidFill>
                <a:latin typeface="Times New Roman" panose="02020603050405020304" pitchFamily="18" charset="0"/>
                <a:cs typeface="Times New Roman" panose="02020603050405020304" pitchFamily="18" charset="0"/>
              </a:rPr>
              <a:t>	</a:t>
            </a:r>
            <a:r>
              <a:rPr lang="en-US" sz="2000" b="1" dirty="0">
                <a:solidFill>
                  <a:srgbClr val="61615C"/>
                </a:solidFill>
                <a:latin typeface="Times New Roman" panose="02020603050405020304" pitchFamily="18" charset="0"/>
                <a:cs typeface="Times New Roman" panose="02020603050405020304" pitchFamily="18" charset="0"/>
              </a:rPr>
              <a:t>Systemctl are used to interact with systemd and manage these services.</a:t>
            </a:r>
          </a:p>
          <a:p>
            <a:pPr marL="914400" lvl="1" indent="-457200" algn="just">
              <a:lnSpc>
                <a:spcPct val="150000"/>
              </a:lnSpc>
              <a:spcBef>
                <a:spcPts val="500"/>
              </a:spcBef>
              <a:buFont typeface="+mj-lt"/>
              <a:buAutoNum type="arabicParenR" startAt="3"/>
            </a:pPr>
            <a:r>
              <a:rPr lang="en-US" altLang="en-US" sz="2000" dirty="0">
                <a:solidFill>
                  <a:srgbClr val="61615C"/>
                </a:solidFill>
                <a:latin typeface="Times New Roman" panose="02020603050405020304" pitchFamily="18" charset="0"/>
                <a:cs typeface="Times New Roman" panose="02020603050405020304" pitchFamily="18" charset="0"/>
              </a:rPr>
              <a:t>Services in systemd are defined by unit files. These files describe how services should be started and controlled.</a:t>
            </a:r>
          </a:p>
          <a:p>
            <a:pPr lvl="1" algn="just">
              <a:lnSpc>
                <a:spcPct val="150000"/>
              </a:lnSpc>
              <a:spcBef>
                <a:spcPts val="500"/>
              </a:spcBef>
            </a:pPr>
            <a:r>
              <a:rPr lang="en-US" altLang="en-US" sz="2000" dirty="0">
                <a:solidFill>
                  <a:srgbClr val="61615C"/>
                </a:solidFill>
                <a:latin typeface="Times New Roman" panose="02020603050405020304" pitchFamily="18" charset="0"/>
                <a:cs typeface="Times New Roman" panose="02020603050405020304" pitchFamily="18" charset="0"/>
              </a:rPr>
              <a:t>	There are different types of unit files, including .service, .socket, .mount, and .target units.</a:t>
            </a:r>
          </a:p>
          <a:p>
            <a:pPr lvl="1" algn="just">
              <a:lnSpc>
                <a:spcPct val="150000"/>
              </a:lnSpc>
              <a:spcBef>
                <a:spcPts val="500"/>
              </a:spcBef>
            </a:pPr>
            <a:r>
              <a:rPr lang="en-US" altLang="en-US" sz="2000" dirty="0">
                <a:solidFill>
                  <a:srgbClr val="61615C"/>
                </a:solidFill>
                <a:latin typeface="Times New Roman" panose="02020603050405020304" pitchFamily="18" charset="0"/>
                <a:cs typeface="Times New Roman" panose="02020603050405020304" pitchFamily="18" charset="0"/>
              </a:rPr>
              <a:t>	Example - Service  Unit (.service) – Manages system services (daemons like apache2, </a:t>
            </a:r>
            <a:r>
              <a:rPr lang="en-US" altLang="en-US" sz="2000" dirty="0" err="1">
                <a:solidFill>
                  <a:srgbClr val="61615C"/>
                </a:solidFill>
                <a:latin typeface="Times New Roman" panose="02020603050405020304" pitchFamily="18" charset="0"/>
                <a:cs typeface="Times New Roman" panose="02020603050405020304" pitchFamily="18" charset="0"/>
              </a:rPr>
              <a:t>ssh</a:t>
            </a:r>
            <a:r>
              <a:rPr lang="en-US" altLang="en-US" sz="2000" dirty="0">
                <a:solidFill>
                  <a:srgbClr val="61615C"/>
                </a:solidFill>
                <a:latin typeface="Times New Roman" panose="02020603050405020304" pitchFamily="18" charset="0"/>
                <a:cs typeface="Times New Roman" panose="02020603050405020304" pitchFamily="18" charset="0"/>
              </a:rPr>
              <a:t>)</a:t>
            </a:r>
          </a:p>
          <a:p>
            <a:pPr lvl="1" algn="just">
              <a:lnSpc>
                <a:spcPct val="150000"/>
              </a:lnSpc>
              <a:spcBef>
                <a:spcPts val="500"/>
              </a:spcBef>
            </a:pPr>
            <a:r>
              <a:rPr lang="en-US" altLang="en-US" sz="2000" dirty="0">
                <a:solidFill>
                  <a:srgbClr val="61615C"/>
                </a:solidFill>
                <a:latin typeface="Times New Roman" panose="02020603050405020304" pitchFamily="18" charset="0"/>
                <a:cs typeface="Times New Roman" panose="02020603050405020304" pitchFamily="18" charset="0"/>
              </a:rPr>
              <a:t>	Example  - /lib/systemd/system/</a:t>
            </a:r>
            <a:r>
              <a:rPr lang="en-US" altLang="en-US" sz="2000" dirty="0" err="1">
                <a:solidFill>
                  <a:srgbClr val="61615C"/>
                </a:solidFill>
                <a:latin typeface="Times New Roman" panose="02020603050405020304" pitchFamily="18" charset="0"/>
                <a:cs typeface="Times New Roman" panose="02020603050405020304" pitchFamily="18" charset="0"/>
              </a:rPr>
              <a:t>ssh.service</a:t>
            </a:r>
            <a:endParaRPr lang="en-US" altLang="en-US" sz="2000" dirty="0">
              <a:solidFill>
                <a:srgbClr val="61615C"/>
              </a:solidFill>
              <a:latin typeface="Times New Roman" panose="02020603050405020304" pitchFamily="18" charset="0"/>
              <a:cs typeface="Times New Roman" panose="02020603050405020304" pitchFamily="18" charset="0"/>
            </a:endParaRPr>
          </a:p>
          <a:p>
            <a:pPr marL="914400" lvl="1" indent="-457200" algn="just">
              <a:lnSpc>
                <a:spcPct val="150000"/>
              </a:lnSpc>
              <a:spcBef>
                <a:spcPts val="500"/>
              </a:spcBef>
              <a:buFont typeface="+mj-lt"/>
              <a:buAutoNum type="arabicParenR" startAt="4"/>
            </a:pPr>
            <a:r>
              <a:rPr lang="en-US" altLang="en-US" sz="2000" dirty="0">
                <a:solidFill>
                  <a:srgbClr val="61615C"/>
                </a:solidFill>
                <a:latin typeface="Times New Roman" panose="02020603050405020304" pitchFamily="18" charset="0"/>
                <a:cs typeface="Times New Roman" panose="02020603050405020304" pitchFamily="18" charset="0"/>
              </a:rPr>
              <a:t>Targets are similar to runlevels in older </a:t>
            </a:r>
            <a:r>
              <a:rPr lang="en-US" altLang="en-US" sz="2000" dirty="0" err="1">
                <a:solidFill>
                  <a:srgbClr val="61615C"/>
                </a:solidFill>
                <a:latin typeface="Times New Roman" panose="02020603050405020304" pitchFamily="18" charset="0"/>
                <a:cs typeface="Times New Roman" panose="02020603050405020304" pitchFamily="18" charset="0"/>
              </a:rPr>
              <a:t>init</a:t>
            </a:r>
            <a:r>
              <a:rPr lang="en-US" altLang="en-US" sz="2000" dirty="0">
                <a:solidFill>
                  <a:srgbClr val="61615C"/>
                </a:solidFill>
                <a:latin typeface="Times New Roman" panose="02020603050405020304" pitchFamily="18" charset="0"/>
                <a:cs typeface="Times New Roman" panose="02020603050405020304" pitchFamily="18" charset="0"/>
              </a:rPr>
              <a:t> systems. They group services and tasks that should be started or stopped together.</a:t>
            </a:r>
          </a:p>
        </p:txBody>
      </p:sp>
    </p:spTree>
    <p:extLst>
      <p:ext uri="{BB962C8B-B14F-4D97-AF65-F5344CB8AC3E}">
        <p14:creationId xmlns:p14="http://schemas.microsoft.com/office/powerpoint/2010/main" val="2549071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TotalTime>
  <Words>2314</Words>
  <Application>Microsoft Office PowerPoint</Application>
  <PresentationFormat>Widescreen</PresentationFormat>
  <Paragraphs>179</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Calibri Light</vt:lpstr>
      <vt:lpstr>Google Sans</vt:lpstr>
      <vt:lpstr>Times New Roman</vt:lpstr>
      <vt:lpstr>Tomorrow</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Idot.teamwork@outlook.com</dc:creator>
  <cp:lastModifiedBy>skcomputers2024@hotmail.com</cp:lastModifiedBy>
  <cp:revision>54</cp:revision>
  <dcterms:created xsi:type="dcterms:W3CDTF">2024-09-20T08:22:43Z</dcterms:created>
  <dcterms:modified xsi:type="dcterms:W3CDTF">2024-09-24T18:18:37Z</dcterms:modified>
</cp:coreProperties>
</file>