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3" r:id="rId1"/>
  </p:sldMasterIdLst>
  <p:sldIdLst>
    <p:sldId id="258" r:id="rId2"/>
    <p:sldId id="260" r:id="rId3"/>
    <p:sldId id="262" r:id="rId4"/>
    <p:sldId id="267" r:id="rId5"/>
    <p:sldId id="268" r:id="rId6"/>
    <p:sldId id="270" r:id="rId7"/>
    <p:sldId id="273" r:id="rId8"/>
    <p:sldId id="272" r:id="rId9"/>
    <p:sldId id="274" r:id="rId10"/>
    <p:sldId id="275"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Sunday, October 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85937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125888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84501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615760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1044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889412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Sunday, October 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8897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Sunday, October 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2245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Sunday, October 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3232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Sunday, October 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3262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Sunday, October 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782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2ED3-3C46-4C9A-9738-67B2D875E7E2}" type="datetime2">
              <a:rPr lang="en-US" smtClean="0"/>
              <a:pPr/>
              <a:t>Sunday, October 9, 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00185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Sunday, October 9,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2156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Sunday, October 9,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3824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Sunday, October 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6108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Sunday, October 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0590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Sunday, October 9, 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92961665"/>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CD0B-D4FE-A8C9-7CEA-A10FE53EC00B}"/>
              </a:ext>
            </a:extLst>
          </p:cNvPr>
          <p:cNvSpPr>
            <a:spLocks noGrp="1"/>
          </p:cNvSpPr>
          <p:nvPr>
            <p:ph type="title"/>
          </p:nvPr>
        </p:nvSpPr>
        <p:spPr>
          <a:xfrm>
            <a:off x="-319315" y="651618"/>
            <a:ext cx="12511315" cy="1413198"/>
          </a:xfrm>
        </p:spPr>
        <p:txBody>
          <a:bodyPr>
            <a:normAutofit/>
          </a:bodyPr>
          <a:lstStyle/>
          <a:p>
            <a:pPr algn="r"/>
            <a:r>
              <a:rPr lang="en-IN" sz="3000" b="1" dirty="0">
                <a:solidFill>
                  <a:schemeClr val="tx1"/>
                </a:solidFill>
              </a:rPr>
              <a:t>EXPLORATORY DATA ANALYSIS ON EMPLOYEE ATTRITION</a:t>
            </a:r>
          </a:p>
        </p:txBody>
      </p:sp>
      <p:sp>
        <p:nvSpPr>
          <p:cNvPr id="96" name="Content Placeholder 2">
            <a:extLst>
              <a:ext uri="{FF2B5EF4-FFF2-40B4-BE49-F238E27FC236}">
                <a16:creationId xmlns:a16="http://schemas.microsoft.com/office/drawing/2014/main" id="{5C8B3D0A-0BF8-7EDD-E150-204569A6EE59}"/>
              </a:ext>
            </a:extLst>
          </p:cNvPr>
          <p:cNvSpPr>
            <a:spLocks noGrp="1"/>
          </p:cNvSpPr>
          <p:nvPr>
            <p:ph idx="1"/>
          </p:nvPr>
        </p:nvSpPr>
        <p:spPr>
          <a:xfrm>
            <a:off x="5459896" y="3088702"/>
            <a:ext cx="7239473" cy="2624667"/>
          </a:xfrm>
        </p:spPr>
        <p:txBody>
          <a:bodyPr anchor="ctr">
            <a:normAutofit/>
          </a:bodyPr>
          <a:lstStyle/>
          <a:p>
            <a:pPr marL="0" indent="0">
              <a:buNone/>
            </a:pPr>
            <a:r>
              <a:rPr lang="en-IN" b="1" dirty="0"/>
              <a:t>Team Number- 17</a:t>
            </a:r>
          </a:p>
          <a:p>
            <a:r>
              <a:rPr lang="en-IN" dirty="0"/>
              <a:t>Abdullah Shad – Roll No: D22001</a:t>
            </a:r>
          </a:p>
          <a:p>
            <a:r>
              <a:rPr lang="en-IN" dirty="0" err="1"/>
              <a:t>Agasthyakrishna</a:t>
            </a:r>
            <a:r>
              <a:rPr lang="en-IN" dirty="0"/>
              <a:t> </a:t>
            </a:r>
            <a:r>
              <a:rPr lang="en-IN" dirty="0" err="1"/>
              <a:t>Viswanthan</a:t>
            </a:r>
            <a:r>
              <a:rPr lang="en-IN" dirty="0"/>
              <a:t> </a:t>
            </a:r>
            <a:r>
              <a:rPr lang="en-IN" dirty="0" err="1"/>
              <a:t>Panicker</a:t>
            </a:r>
            <a:r>
              <a:rPr lang="en-IN" dirty="0"/>
              <a:t> - Roll No: D22002</a:t>
            </a:r>
          </a:p>
          <a:p>
            <a:r>
              <a:rPr lang="en-IN" dirty="0"/>
              <a:t>Chetan </a:t>
            </a:r>
            <a:r>
              <a:rPr lang="en-IN" dirty="0" err="1"/>
              <a:t>Shastry</a:t>
            </a:r>
            <a:r>
              <a:rPr lang="en-IN" dirty="0"/>
              <a:t> - Roll No: D22013</a:t>
            </a:r>
          </a:p>
        </p:txBody>
      </p:sp>
      <p:sp>
        <p:nvSpPr>
          <p:cNvPr id="3" name="TextBox 2">
            <a:extLst>
              <a:ext uri="{FF2B5EF4-FFF2-40B4-BE49-F238E27FC236}">
                <a16:creationId xmlns:a16="http://schemas.microsoft.com/office/drawing/2014/main" id="{D6129B07-3099-5317-E6E0-80BF1F662795}"/>
              </a:ext>
            </a:extLst>
          </p:cNvPr>
          <p:cNvSpPr txBox="1"/>
          <p:nvPr/>
        </p:nvSpPr>
        <p:spPr>
          <a:xfrm>
            <a:off x="5363569" y="5536926"/>
            <a:ext cx="6144949" cy="1200329"/>
          </a:xfrm>
          <a:prstGeom prst="rect">
            <a:avLst/>
          </a:prstGeom>
          <a:noFill/>
        </p:spPr>
        <p:txBody>
          <a:bodyPr wrap="square" rtlCol="0">
            <a:spAutoFit/>
          </a:bodyPr>
          <a:lstStyle/>
          <a:p>
            <a:r>
              <a:rPr lang="en-IN" dirty="0"/>
              <a:t>Please find the Google collab link for Python Code:</a:t>
            </a:r>
          </a:p>
          <a:p>
            <a:r>
              <a:rPr lang="en-IN" dirty="0"/>
              <a:t>https://colab.research.google.com/drive/1rPbIpkjk5GcENQPnL61YGuxfKFFL8i0L?usp=sharing#scrollTo=8e9a53e4</a:t>
            </a:r>
          </a:p>
        </p:txBody>
      </p:sp>
    </p:spTree>
    <p:extLst>
      <p:ext uri="{BB962C8B-B14F-4D97-AF65-F5344CB8AC3E}">
        <p14:creationId xmlns:p14="http://schemas.microsoft.com/office/powerpoint/2010/main" val="58080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8045-9186-1B35-3DF2-F134FD78D261}"/>
              </a:ext>
            </a:extLst>
          </p:cNvPr>
          <p:cNvSpPr>
            <a:spLocks noGrp="1"/>
          </p:cNvSpPr>
          <p:nvPr>
            <p:ph type="title"/>
          </p:nvPr>
        </p:nvSpPr>
        <p:spPr>
          <a:xfrm>
            <a:off x="-13326" y="17120"/>
            <a:ext cx="5375418" cy="769257"/>
          </a:xfrm>
        </p:spPr>
        <p:txBody>
          <a:bodyPr>
            <a:normAutofit/>
          </a:bodyPr>
          <a:lstStyle/>
          <a:p>
            <a:pPr marL="571500" indent="-571500">
              <a:buFont typeface="Wingdings" panose="05000000000000000000" pitchFamily="2" charset="2"/>
              <a:buChar char="q"/>
            </a:pPr>
            <a:r>
              <a:rPr lang="en-IN" sz="3200" dirty="0"/>
              <a:t>From Job Level POV</a:t>
            </a:r>
          </a:p>
        </p:txBody>
      </p:sp>
      <p:sp>
        <p:nvSpPr>
          <p:cNvPr id="3" name="Content Placeholder 2">
            <a:extLst>
              <a:ext uri="{FF2B5EF4-FFF2-40B4-BE49-F238E27FC236}">
                <a16:creationId xmlns:a16="http://schemas.microsoft.com/office/drawing/2014/main" id="{A5E1A9D8-C89D-784F-859E-50D568AB0BAD}"/>
              </a:ext>
            </a:extLst>
          </p:cNvPr>
          <p:cNvSpPr>
            <a:spLocks noGrp="1"/>
          </p:cNvSpPr>
          <p:nvPr>
            <p:ph idx="1"/>
          </p:nvPr>
        </p:nvSpPr>
        <p:spPr>
          <a:xfrm>
            <a:off x="450574" y="3080378"/>
            <a:ext cx="4911518" cy="3660056"/>
          </a:xfrm>
        </p:spPr>
        <p:txBody>
          <a:bodyPr>
            <a:normAutofit fontScale="85000" lnSpcReduction="10000"/>
          </a:bodyPr>
          <a:lstStyle/>
          <a:p>
            <a:pPr marL="0" indent="0">
              <a:buNone/>
            </a:pPr>
            <a:r>
              <a:rPr lang="en-US" b="1" dirty="0"/>
              <a:t>Interpretations</a:t>
            </a:r>
            <a:r>
              <a:rPr lang="en-US" dirty="0"/>
              <a:t>: </a:t>
            </a:r>
          </a:p>
          <a:p>
            <a:r>
              <a:rPr lang="en-US" dirty="0"/>
              <a:t>Majority of the employees are in the job level 1. They could be low aged and low experienced.</a:t>
            </a:r>
          </a:p>
          <a:p>
            <a:r>
              <a:rPr lang="en-US" dirty="0"/>
              <a:t>Attrition is maximum in people who are in job level 1.</a:t>
            </a:r>
          </a:p>
          <a:p>
            <a:r>
              <a:rPr lang="en-US" dirty="0"/>
              <a:t>From the conditional probability table, we can say that given that an employee is in job level 1,he/she has high probability of leaving(0.26).</a:t>
            </a:r>
          </a:p>
          <a:p>
            <a:r>
              <a:rPr lang="en-US" dirty="0"/>
              <a:t>For levels 2 and 3 the probability of leaving is low(0.1 and 0.14) as compared to  job level 1. </a:t>
            </a:r>
          </a:p>
          <a:p>
            <a:r>
              <a:rPr lang="en-US" dirty="0"/>
              <a:t>For job levels 4 and 5 the probability of leaving decreases significantly. So, employee who are at initial stage of career in this organization tend to leave.</a:t>
            </a:r>
            <a:endParaRPr lang="en-IN" dirty="0"/>
          </a:p>
        </p:txBody>
      </p:sp>
      <p:pic>
        <p:nvPicPr>
          <p:cNvPr id="11266" name="Picture 2">
            <a:extLst>
              <a:ext uri="{FF2B5EF4-FFF2-40B4-BE49-F238E27FC236}">
                <a16:creationId xmlns:a16="http://schemas.microsoft.com/office/drawing/2014/main" id="{4E8E7464-D3AF-A56F-18AE-AAAC6C639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871" y="2"/>
            <a:ext cx="6024128" cy="214230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4081628-FB63-0CAA-787B-5DC3584EE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743" y="2203307"/>
            <a:ext cx="5849256" cy="2097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B00B66-A530-B447-651C-D28173CCD0E7}"/>
              </a:ext>
            </a:extLst>
          </p:cNvPr>
          <p:cNvPicPr>
            <a:picLocks noChangeAspect="1"/>
          </p:cNvPicPr>
          <p:nvPr/>
        </p:nvPicPr>
        <p:blipFill>
          <a:blip r:embed="rId4"/>
          <a:stretch>
            <a:fillRect/>
          </a:stretch>
        </p:blipFill>
        <p:spPr>
          <a:xfrm>
            <a:off x="450574" y="1302639"/>
            <a:ext cx="5096786" cy="139835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742" y="4362034"/>
            <a:ext cx="5758119" cy="2495966"/>
          </a:xfrm>
          <a:prstGeom prst="rect">
            <a:avLst/>
          </a:prstGeom>
        </p:spPr>
      </p:pic>
    </p:spTree>
    <p:extLst>
      <p:ext uri="{BB962C8B-B14F-4D97-AF65-F5344CB8AC3E}">
        <p14:creationId xmlns:p14="http://schemas.microsoft.com/office/powerpoint/2010/main" val="2796565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095A-4D50-2EF6-E741-2B67493D6E3D}"/>
              </a:ext>
            </a:extLst>
          </p:cNvPr>
          <p:cNvSpPr>
            <a:spLocks noGrp="1"/>
          </p:cNvSpPr>
          <p:nvPr>
            <p:ph type="title"/>
          </p:nvPr>
        </p:nvSpPr>
        <p:spPr>
          <a:xfrm>
            <a:off x="2124" y="0"/>
            <a:ext cx="6209989" cy="711200"/>
          </a:xfrm>
        </p:spPr>
        <p:txBody>
          <a:bodyPr>
            <a:normAutofit fontScale="90000"/>
          </a:bodyPr>
          <a:lstStyle/>
          <a:p>
            <a:pPr marL="571500" indent="-571500">
              <a:buFont typeface="Wingdings" panose="05000000000000000000" pitchFamily="2" charset="2"/>
              <a:buChar char="q"/>
            </a:pPr>
            <a:r>
              <a:rPr lang="en-IN" dirty="0"/>
              <a:t>From Job </a:t>
            </a:r>
            <a:r>
              <a:rPr lang="en-US" dirty="0"/>
              <a:t>satisfaction</a:t>
            </a:r>
            <a:r>
              <a:rPr lang="en-IN" dirty="0"/>
              <a:t> POV</a:t>
            </a:r>
          </a:p>
        </p:txBody>
      </p:sp>
      <p:sp>
        <p:nvSpPr>
          <p:cNvPr id="3" name="Content Placeholder 2">
            <a:extLst>
              <a:ext uri="{FF2B5EF4-FFF2-40B4-BE49-F238E27FC236}">
                <a16:creationId xmlns:a16="http://schemas.microsoft.com/office/drawing/2014/main" id="{3879B66A-C8EF-867D-FF62-28992A028522}"/>
              </a:ext>
            </a:extLst>
          </p:cNvPr>
          <p:cNvSpPr>
            <a:spLocks noGrp="1"/>
          </p:cNvSpPr>
          <p:nvPr>
            <p:ph idx="1"/>
          </p:nvPr>
        </p:nvSpPr>
        <p:spPr>
          <a:xfrm>
            <a:off x="237378" y="3080378"/>
            <a:ext cx="5159597" cy="3777622"/>
          </a:xfrm>
        </p:spPr>
        <p:txBody>
          <a:bodyPr>
            <a:normAutofit/>
          </a:bodyPr>
          <a:lstStyle/>
          <a:p>
            <a:pPr marL="0" indent="0">
              <a:buNone/>
            </a:pPr>
            <a:r>
              <a:rPr lang="en-US" sz="2000" b="1" dirty="0"/>
              <a:t>Interpretations</a:t>
            </a:r>
            <a:r>
              <a:rPr lang="en-US" sz="2000" dirty="0"/>
              <a:t>: </a:t>
            </a:r>
          </a:p>
          <a:p>
            <a:r>
              <a:rPr lang="en-US" sz="2000" dirty="0"/>
              <a:t>Majority of the employees are satisfied with their job.</a:t>
            </a:r>
          </a:p>
          <a:p>
            <a:r>
              <a:rPr lang="en-US" sz="2000" dirty="0"/>
              <a:t>From the conditional probability table, we can say that given that a person is very dissatisfied with the job(level 1), there is 0.22 probability that the person will leave the company. But as the job satisfaction increases the probability of leaving decreases.</a:t>
            </a:r>
            <a:endParaRPr lang="en-IN" sz="2000" dirty="0"/>
          </a:p>
        </p:txBody>
      </p:sp>
      <p:pic>
        <p:nvPicPr>
          <p:cNvPr id="12290" name="Picture 2">
            <a:extLst>
              <a:ext uri="{FF2B5EF4-FFF2-40B4-BE49-F238E27FC236}">
                <a16:creationId xmlns:a16="http://schemas.microsoft.com/office/drawing/2014/main" id="{1B128F92-E439-06EF-D453-17C5319A3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756" y="-96186"/>
            <a:ext cx="6298244" cy="358502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A171FB8C-FFAE-9DC5-4930-F02AC6A80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286" y="3588691"/>
            <a:ext cx="5805714" cy="3304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98A85C4-BB7A-C51F-CD14-1C4F152674BB}"/>
              </a:ext>
            </a:extLst>
          </p:cNvPr>
          <p:cNvPicPr>
            <a:picLocks noChangeAspect="1"/>
          </p:cNvPicPr>
          <p:nvPr/>
        </p:nvPicPr>
        <p:blipFill>
          <a:blip r:embed="rId4"/>
          <a:stretch>
            <a:fillRect/>
          </a:stretch>
        </p:blipFill>
        <p:spPr>
          <a:xfrm>
            <a:off x="545195" y="912613"/>
            <a:ext cx="5087033" cy="1567433"/>
          </a:xfrm>
          <a:prstGeom prst="rect">
            <a:avLst/>
          </a:prstGeom>
        </p:spPr>
      </p:pic>
    </p:spTree>
    <p:extLst>
      <p:ext uri="{BB962C8B-B14F-4D97-AF65-F5344CB8AC3E}">
        <p14:creationId xmlns:p14="http://schemas.microsoft.com/office/powerpoint/2010/main" val="92295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2244-BD9D-EE0C-9E49-48D1D52AA7F6}"/>
              </a:ext>
            </a:extLst>
          </p:cNvPr>
          <p:cNvSpPr>
            <a:spLocks noGrp="1"/>
          </p:cNvSpPr>
          <p:nvPr>
            <p:ph type="title"/>
          </p:nvPr>
        </p:nvSpPr>
        <p:spPr>
          <a:xfrm>
            <a:off x="0" y="0"/>
            <a:ext cx="5878613" cy="2365828"/>
          </a:xfrm>
        </p:spPr>
        <p:txBody>
          <a:bodyPr>
            <a:normAutofit/>
          </a:bodyPr>
          <a:lstStyle/>
          <a:p>
            <a:pPr marL="571500" indent="-571500">
              <a:buFont typeface="Wingdings" panose="05000000000000000000" pitchFamily="2" charset="2"/>
              <a:buChar char="q"/>
            </a:pPr>
            <a:r>
              <a:rPr lang="en-IN" sz="3200" dirty="0"/>
              <a:t>From Years at company POV</a:t>
            </a:r>
          </a:p>
        </p:txBody>
      </p:sp>
      <p:sp>
        <p:nvSpPr>
          <p:cNvPr id="3" name="Content Placeholder 2">
            <a:extLst>
              <a:ext uri="{FF2B5EF4-FFF2-40B4-BE49-F238E27FC236}">
                <a16:creationId xmlns:a16="http://schemas.microsoft.com/office/drawing/2014/main" id="{C0107D3A-902E-9290-3CF1-9A14591D2B94}"/>
              </a:ext>
            </a:extLst>
          </p:cNvPr>
          <p:cNvSpPr>
            <a:spLocks noGrp="1"/>
          </p:cNvSpPr>
          <p:nvPr>
            <p:ph idx="1"/>
          </p:nvPr>
        </p:nvSpPr>
        <p:spPr>
          <a:xfrm>
            <a:off x="0" y="1410789"/>
            <a:ext cx="5533552" cy="3300548"/>
          </a:xfrm>
        </p:spPr>
        <p:txBody>
          <a:bodyPr>
            <a:normAutofit/>
          </a:bodyPr>
          <a:lstStyle/>
          <a:p>
            <a:pPr marL="0" indent="0">
              <a:buNone/>
            </a:pPr>
            <a:r>
              <a:rPr lang="en-US" sz="2000" b="1" dirty="0"/>
              <a:t>Interpretations</a:t>
            </a:r>
            <a:r>
              <a:rPr lang="en-US" sz="2000" dirty="0"/>
              <a:t>: </a:t>
            </a:r>
          </a:p>
          <a:p>
            <a:r>
              <a:rPr lang="en-US" sz="2000" dirty="0"/>
              <a:t>Maximum attrition is for employees who have just worked for 1 year in the company.</a:t>
            </a:r>
          </a:p>
          <a:p>
            <a:r>
              <a:rPr lang="en-US" sz="2000" dirty="0"/>
              <a:t>The probability of leaving for employees who are new in the company is more than probability of staying. But as an employee completes around 5 years in the company this trend is reversed.</a:t>
            </a:r>
            <a:endParaRPr lang="en-IN" sz="500" dirty="0"/>
          </a:p>
        </p:txBody>
      </p:sp>
      <p:pic>
        <p:nvPicPr>
          <p:cNvPr id="13318" name="Picture 6">
            <a:extLst>
              <a:ext uri="{FF2B5EF4-FFF2-40B4-BE49-F238E27FC236}">
                <a16:creationId xmlns:a16="http://schemas.microsoft.com/office/drawing/2014/main" id="{1ED5EF79-20A4-1FB2-B912-91E937F91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552" y="0"/>
            <a:ext cx="6397192" cy="34747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514" y="3739370"/>
            <a:ext cx="6241144" cy="2785762"/>
          </a:xfrm>
          <a:prstGeom prst="rect">
            <a:avLst/>
          </a:prstGeom>
        </p:spPr>
      </p:pic>
    </p:spTree>
    <p:extLst>
      <p:ext uri="{BB962C8B-B14F-4D97-AF65-F5344CB8AC3E}">
        <p14:creationId xmlns:p14="http://schemas.microsoft.com/office/powerpoint/2010/main" val="256966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2472-AA7E-2BD3-D69A-C477D82E6CB9}"/>
              </a:ext>
            </a:extLst>
          </p:cNvPr>
          <p:cNvSpPr>
            <a:spLocks noGrp="1"/>
          </p:cNvSpPr>
          <p:nvPr>
            <p:ph type="title"/>
          </p:nvPr>
        </p:nvSpPr>
        <p:spPr>
          <a:xfrm>
            <a:off x="1640156" y="624385"/>
            <a:ext cx="6205131" cy="674328"/>
          </a:xfrm>
        </p:spPr>
        <p:txBody>
          <a:bodyPr>
            <a:normAutofit fontScale="90000"/>
          </a:bodyPr>
          <a:lstStyle/>
          <a:p>
            <a:r>
              <a:rPr lang="en-IN" dirty="0"/>
              <a:t>Possible reasons for attrition</a:t>
            </a:r>
          </a:p>
        </p:txBody>
      </p:sp>
      <p:sp>
        <p:nvSpPr>
          <p:cNvPr id="3" name="Content Placeholder 2">
            <a:extLst>
              <a:ext uri="{FF2B5EF4-FFF2-40B4-BE49-F238E27FC236}">
                <a16:creationId xmlns:a16="http://schemas.microsoft.com/office/drawing/2014/main" id="{179B60A2-56DD-5E51-8106-B80C1C5515BB}"/>
              </a:ext>
            </a:extLst>
          </p:cNvPr>
          <p:cNvSpPr>
            <a:spLocks noGrp="1"/>
          </p:cNvSpPr>
          <p:nvPr>
            <p:ph idx="1"/>
          </p:nvPr>
        </p:nvSpPr>
        <p:spPr>
          <a:xfrm>
            <a:off x="1640156" y="1731112"/>
            <a:ext cx="8915400" cy="3777622"/>
          </a:xfrm>
        </p:spPr>
        <p:txBody>
          <a:bodyPr/>
          <a:lstStyle/>
          <a:p>
            <a:pPr algn="l"/>
            <a:r>
              <a:rPr lang="en-US" b="0" i="0" dirty="0">
                <a:solidFill>
                  <a:schemeClr val="tx1"/>
                </a:solidFill>
                <a:effectLst/>
              </a:rPr>
              <a:t>Younger employees not satisfied with their wages.</a:t>
            </a:r>
          </a:p>
          <a:p>
            <a:r>
              <a:rPr lang="en-US" b="0" i="0" dirty="0">
                <a:solidFill>
                  <a:schemeClr val="tx1"/>
                </a:solidFill>
                <a:effectLst/>
              </a:rPr>
              <a:t>Employees switching to get better </a:t>
            </a:r>
            <a:r>
              <a:rPr lang="en-US" dirty="0">
                <a:solidFill>
                  <a:schemeClr val="tx1"/>
                </a:solidFill>
              </a:rPr>
              <a:t>opportunities and compensation.</a:t>
            </a:r>
            <a:endParaRPr lang="en-US" b="0" i="0" dirty="0">
              <a:solidFill>
                <a:schemeClr val="tx1"/>
              </a:solidFill>
              <a:effectLst/>
            </a:endParaRPr>
          </a:p>
          <a:p>
            <a:pPr algn="l"/>
            <a:r>
              <a:rPr lang="en-US" dirty="0">
                <a:solidFill>
                  <a:schemeClr val="tx1"/>
                </a:solidFill>
              </a:rPr>
              <a:t>Employees who are dissatisfied with their jobs are leaving the company</a:t>
            </a:r>
            <a:endParaRPr lang="en-US" b="0" i="0" dirty="0">
              <a:solidFill>
                <a:schemeClr val="tx1"/>
              </a:solidFill>
              <a:effectLst/>
            </a:endParaRPr>
          </a:p>
          <a:p>
            <a:r>
              <a:rPr lang="en-US" dirty="0">
                <a:solidFill>
                  <a:schemeClr val="tx1"/>
                </a:solidFill>
              </a:rPr>
              <a:t>Employees are not happy with traveling as it could lead to time away from family.</a:t>
            </a:r>
            <a:endParaRPr lang="en-IN" dirty="0">
              <a:solidFill>
                <a:schemeClr val="tx1"/>
              </a:solidFill>
            </a:endParaRPr>
          </a:p>
          <a:p>
            <a:r>
              <a:rPr lang="en-US" dirty="0">
                <a:solidFill>
                  <a:schemeClr val="tx1"/>
                </a:solidFill>
              </a:rPr>
              <a:t>Employees are not happy putting extra efforts outside of their work timings.</a:t>
            </a:r>
            <a:endParaRPr lang="en-IN" dirty="0">
              <a:solidFill>
                <a:schemeClr val="tx1"/>
              </a:solidFill>
            </a:endParaRPr>
          </a:p>
          <a:p>
            <a:r>
              <a:rPr lang="en-IN" dirty="0">
                <a:solidFill>
                  <a:schemeClr val="tx1"/>
                </a:solidFill>
              </a:rPr>
              <a:t>Employees who don’t like company environment leave the company.</a:t>
            </a:r>
          </a:p>
          <a:p>
            <a:r>
              <a:rPr lang="en-IN" dirty="0">
                <a:solidFill>
                  <a:schemeClr val="tx1"/>
                </a:solidFill>
              </a:rPr>
              <a:t>Employees who don’t feel connected with their work leave the company.</a:t>
            </a:r>
          </a:p>
        </p:txBody>
      </p:sp>
    </p:spTree>
    <p:extLst>
      <p:ext uri="{BB962C8B-B14F-4D97-AF65-F5344CB8AC3E}">
        <p14:creationId xmlns:p14="http://schemas.microsoft.com/office/powerpoint/2010/main" val="88544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E7B-6E45-BDB1-BB68-99F0463390E1}"/>
              </a:ext>
            </a:extLst>
          </p:cNvPr>
          <p:cNvSpPr>
            <a:spLocks noGrp="1"/>
          </p:cNvSpPr>
          <p:nvPr>
            <p:ph type="title"/>
          </p:nvPr>
        </p:nvSpPr>
        <p:spPr>
          <a:xfrm>
            <a:off x="160882" y="58670"/>
            <a:ext cx="10551844" cy="582734"/>
          </a:xfrm>
        </p:spPr>
        <p:txBody>
          <a:bodyPr>
            <a:normAutofit/>
          </a:bodyPr>
          <a:lstStyle/>
          <a:p>
            <a:pPr marL="342900" indent="-342900">
              <a:buFont typeface="Wingdings" panose="05000000000000000000" pitchFamily="2" charset="2"/>
              <a:buChar char="q"/>
            </a:pPr>
            <a:r>
              <a:rPr lang="en-IN" sz="2400" b="1" dirty="0"/>
              <a:t>About Dataset, Problem Statement &amp; Approach</a:t>
            </a:r>
          </a:p>
        </p:txBody>
      </p:sp>
      <p:sp>
        <p:nvSpPr>
          <p:cNvPr id="3" name="Content Placeholder 2">
            <a:extLst>
              <a:ext uri="{FF2B5EF4-FFF2-40B4-BE49-F238E27FC236}">
                <a16:creationId xmlns:a16="http://schemas.microsoft.com/office/drawing/2014/main" id="{58E2F2DB-1804-0FB8-45EB-9FEB6CA22847}"/>
              </a:ext>
            </a:extLst>
          </p:cNvPr>
          <p:cNvSpPr>
            <a:spLocks noGrp="1"/>
          </p:cNvSpPr>
          <p:nvPr>
            <p:ph idx="1"/>
          </p:nvPr>
        </p:nvSpPr>
        <p:spPr>
          <a:xfrm>
            <a:off x="419099" y="649105"/>
            <a:ext cx="11279157" cy="1899854"/>
          </a:xfrm>
        </p:spPr>
        <p:txBody>
          <a:bodyPr>
            <a:normAutofit/>
          </a:bodyPr>
          <a:lstStyle/>
          <a:p>
            <a:r>
              <a:rPr lang="en-IN" sz="2000" dirty="0"/>
              <a:t>The dataset consists of 20 variables and each  variable conveys information about employees in the company.</a:t>
            </a:r>
          </a:p>
          <a:p>
            <a:r>
              <a:rPr lang="en-IN" sz="2000" dirty="0"/>
              <a:t>Our goal is to find Major factors that are causing attrition.</a:t>
            </a:r>
          </a:p>
          <a:p>
            <a:r>
              <a:rPr lang="en-IN" sz="2000" dirty="0"/>
              <a:t>With all the information at our hand we have applied univariate, bivariate and </a:t>
            </a:r>
            <a:r>
              <a:rPr lang="en-IN" sz="2000" dirty="0" err="1"/>
              <a:t>trivariate</a:t>
            </a:r>
            <a:r>
              <a:rPr lang="en-IN" sz="2000" dirty="0"/>
              <a:t> analysis to the dataset.</a:t>
            </a:r>
          </a:p>
        </p:txBody>
      </p:sp>
      <p:sp>
        <p:nvSpPr>
          <p:cNvPr id="4" name="TextBox 3">
            <a:extLst>
              <a:ext uri="{FF2B5EF4-FFF2-40B4-BE49-F238E27FC236}">
                <a16:creationId xmlns:a16="http://schemas.microsoft.com/office/drawing/2014/main" id="{B4689C60-62BA-A614-1946-E1A661E63034}"/>
              </a:ext>
            </a:extLst>
          </p:cNvPr>
          <p:cNvSpPr txBox="1"/>
          <p:nvPr/>
        </p:nvSpPr>
        <p:spPr>
          <a:xfrm>
            <a:off x="160882" y="2548959"/>
            <a:ext cx="4585289"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t>Type of features in dataset</a:t>
            </a:r>
          </a:p>
        </p:txBody>
      </p:sp>
      <p:graphicFrame>
        <p:nvGraphicFramePr>
          <p:cNvPr id="5" name="Content Placeholder 3">
            <a:extLst>
              <a:ext uri="{FF2B5EF4-FFF2-40B4-BE49-F238E27FC236}">
                <a16:creationId xmlns:a16="http://schemas.microsoft.com/office/drawing/2014/main" id="{3D32E2DA-DEC9-2E9F-6814-EEC2C4F8754A}"/>
              </a:ext>
            </a:extLst>
          </p:cNvPr>
          <p:cNvGraphicFramePr>
            <a:graphicFrameLocks/>
          </p:cNvGraphicFramePr>
          <p:nvPr>
            <p:extLst>
              <p:ext uri="{D42A27DB-BD31-4B8C-83A1-F6EECF244321}">
                <p14:modId xmlns:p14="http://schemas.microsoft.com/office/powerpoint/2010/main" val="974622306"/>
              </p:ext>
            </p:extLst>
          </p:nvPr>
        </p:nvGraphicFramePr>
        <p:xfrm>
          <a:off x="3593548" y="3421709"/>
          <a:ext cx="2757247" cy="3326370"/>
        </p:xfrm>
        <a:graphic>
          <a:graphicData uri="http://schemas.openxmlformats.org/drawingml/2006/table">
            <a:tbl>
              <a:tblPr firstRow="1" firstCol="1" bandRow="1">
                <a:solidFill>
                  <a:srgbClr val="F2F2F2">
                    <a:alpha val="30196"/>
                  </a:srgbClr>
                </a:solidFill>
                <a:tableStyleId>{5C22544A-7EE6-4342-B048-85BDC9FD1C3A}</a:tableStyleId>
              </a:tblPr>
              <a:tblGrid>
                <a:gridCol w="2757247">
                  <a:extLst>
                    <a:ext uri="{9D8B030D-6E8A-4147-A177-3AD203B41FA5}">
                      <a16:colId xmlns:a16="http://schemas.microsoft.com/office/drawing/2014/main" val="43994632"/>
                    </a:ext>
                  </a:extLst>
                </a:gridCol>
              </a:tblGrid>
              <a:tr h="384393">
                <a:tc>
                  <a:txBody>
                    <a:bodyPr/>
                    <a:lstStyle/>
                    <a:p>
                      <a:pPr>
                        <a:lnSpc>
                          <a:spcPct val="107000"/>
                        </a:lnSpc>
                        <a:spcAft>
                          <a:spcPts val="800"/>
                        </a:spcAft>
                      </a:pPr>
                      <a:r>
                        <a:rPr lang="en-IN" sz="1400" b="0" cap="none" spc="0" dirty="0">
                          <a:solidFill>
                            <a:schemeClr val="bg1"/>
                          </a:solidFill>
                          <a:effectLst/>
                        </a:rPr>
                        <a:t>Categorical type of features</a:t>
                      </a:r>
                      <a:endParaRPr lang="en-IN"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nchor="ctr">
                    <a:lnL w="19050" cap="flat" cmpd="sng" algn="ctr">
                      <a:noFill/>
                      <a:prstDash val="solid"/>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517645365"/>
                  </a:ext>
                </a:extLst>
              </a:tr>
              <a:tr h="701339">
                <a:tc>
                  <a:txBody>
                    <a:bodyPr/>
                    <a:lstStyle/>
                    <a:p>
                      <a:pPr algn="ctr">
                        <a:lnSpc>
                          <a:spcPct val="107000"/>
                        </a:lnSpc>
                        <a:spcAft>
                          <a:spcPts val="800"/>
                        </a:spcAft>
                      </a:pPr>
                      <a:r>
                        <a:rPr lang="en-IN" sz="1400" cap="none" spc="0" dirty="0">
                          <a:solidFill>
                            <a:schemeClr val="tx1"/>
                          </a:solidFill>
                          <a:effectLst/>
                        </a:rPr>
                        <a:t>Business Travel</a:t>
                      </a:r>
                    </a:p>
                    <a:p>
                      <a:pPr algn="ctr">
                        <a:lnSpc>
                          <a:spcPct val="107000"/>
                        </a:lnSpc>
                        <a:spcAft>
                          <a:spcPts val="800"/>
                        </a:spcAft>
                      </a:pPr>
                      <a:r>
                        <a:rPr lang="en-IN" sz="1400" cap="none" spc="0" dirty="0">
                          <a:solidFill>
                            <a:schemeClr val="tx1"/>
                          </a:solidFill>
                          <a:effectLst/>
                        </a:rPr>
                        <a:t> Department</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38100" cap="flat" cmpd="sng" algn="ctr">
                      <a:no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999994406"/>
                  </a:ext>
                </a:extLst>
              </a:tr>
              <a:tr h="384271">
                <a:tc>
                  <a:txBody>
                    <a:bodyPr/>
                    <a:lstStyle/>
                    <a:p>
                      <a:pPr algn="ctr">
                        <a:lnSpc>
                          <a:spcPct val="107000"/>
                        </a:lnSpc>
                        <a:spcAft>
                          <a:spcPts val="800"/>
                        </a:spcAft>
                      </a:pPr>
                      <a:r>
                        <a:rPr lang="en-IN" sz="1400" cap="none" spc="0" dirty="0">
                          <a:solidFill>
                            <a:schemeClr val="tx1"/>
                          </a:solidFill>
                          <a:effectLst/>
                        </a:rPr>
                        <a:t>Education Field</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18949032"/>
                  </a:ext>
                </a:extLst>
              </a:tr>
              <a:tr h="384271">
                <a:tc>
                  <a:txBody>
                    <a:bodyPr/>
                    <a:lstStyle/>
                    <a:p>
                      <a:pPr algn="ctr">
                        <a:lnSpc>
                          <a:spcPct val="107000"/>
                        </a:lnSpc>
                        <a:spcAft>
                          <a:spcPts val="800"/>
                        </a:spcAft>
                      </a:pPr>
                      <a:r>
                        <a:rPr lang="en-IN" sz="1400" cap="none" spc="0" dirty="0">
                          <a:solidFill>
                            <a:schemeClr val="tx1"/>
                          </a:solidFill>
                          <a:effectLst/>
                        </a:rPr>
                        <a:t>Environment Satisfaction</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57415383"/>
                  </a:ext>
                </a:extLst>
              </a:tr>
              <a:tr h="1397161">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Gender, Job Involvement Job Level, Job Satisfaction</a:t>
                      </a:r>
                      <a:r>
                        <a:rPr lang="en-IN" sz="1400" cap="none" spc="0" baseline="0" dirty="0">
                          <a:solidFill>
                            <a:schemeClr val="tx1"/>
                          </a:solidFill>
                          <a:effectLst/>
                          <a:latin typeface="Calibri" panose="020F0502020204030204" pitchFamily="34" charset="0"/>
                          <a:cs typeface="Times New Roman" panose="02020603050405020304" pitchFamily="18" charset="0"/>
                        </a:rPr>
                        <a:t> </a:t>
                      </a:r>
                      <a:r>
                        <a:rPr lang="en-IN" sz="1400" cap="none" spc="0" dirty="0">
                          <a:solidFill>
                            <a:schemeClr val="tx1"/>
                          </a:solidFill>
                          <a:effectLst/>
                        </a:rPr>
                        <a:t>Marital Status, Over Time</a:t>
                      </a:r>
                    </a:p>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Work Life Balance</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24921832"/>
                  </a:ext>
                </a:extLst>
              </a:tr>
            </a:tbl>
          </a:graphicData>
        </a:graphic>
      </p:graphicFrame>
      <p:graphicFrame>
        <p:nvGraphicFramePr>
          <p:cNvPr id="6" name="Content Placeholder 3">
            <a:extLst>
              <a:ext uri="{FF2B5EF4-FFF2-40B4-BE49-F238E27FC236}">
                <a16:creationId xmlns:a16="http://schemas.microsoft.com/office/drawing/2014/main" id="{6A0B45DF-2249-22D0-0F18-FD2BB6585660}"/>
              </a:ext>
            </a:extLst>
          </p:cNvPr>
          <p:cNvGraphicFramePr>
            <a:graphicFrameLocks/>
          </p:cNvGraphicFramePr>
          <p:nvPr>
            <p:extLst>
              <p:ext uri="{D42A27DB-BD31-4B8C-83A1-F6EECF244321}">
                <p14:modId xmlns:p14="http://schemas.microsoft.com/office/powerpoint/2010/main" val="3446812533"/>
              </p:ext>
            </p:extLst>
          </p:nvPr>
        </p:nvGraphicFramePr>
        <p:xfrm>
          <a:off x="433411" y="3424846"/>
          <a:ext cx="2903783" cy="3388574"/>
        </p:xfrm>
        <a:graphic>
          <a:graphicData uri="http://schemas.openxmlformats.org/drawingml/2006/table">
            <a:tbl>
              <a:tblPr firstRow="1" firstCol="1" bandRow="1">
                <a:solidFill>
                  <a:srgbClr val="F2F2F2">
                    <a:alpha val="30196"/>
                  </a:srgbClr>
                </a:solidFill>
                <a:tableStyleId>{5C22544A-7EE6-4342-B048-85BDC9FD1C3A}</a:tableStyleId>
              </a:tblPr>
              <a:tblGrid>
                <a:gridCol w="2903783">
                  <a:extLst>
                    <a:ext uri="{9D8B030D-6E8A-4147-A177-3AD203B41FA5}">
                      <a16:colId xmlns:a16="http://schemas.microsoft.com/office/drawing/2014/main" val="43994632"/>
                    </a:ext>
                  </a:extLst>
                </a:gridCol>
              </a:tblGrid>
              <a:tr h="270289">
                <a:tc>
                  <a:txBody>
                    <a:bodyPr/>
                    <a:lstStyle/>
                    <a:p>
                      <a:pPr>
                        <a:lnSpc>
                          <a:spcPct val="107000"/>
                        </a:lnSpc>
                        <a:spcAft>
                          <a:spcPts val="800"/>
                        </a:spcAft>
                      </a:pPr>
                      <a:r>
                        <a:rPr lang="en-IN" sz="1400" b="0" cap="none" spc="0" dirty="0">
                          <a:solidFill>
                            <a:schemeClr val="bg1"/>
                          </a:solidFill>
                          <a:effectLst/>
                        </a:rPr>
                        <a:t>Numerical type of features</a:t>
                      </a:r>
                      <a:endParaRPr lang="en-IN"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nchor="ctr">
                    <a:lnL w="19050" cap="flat" cmpd="sng" algn="ctr">
                      <a:noFill/>
                      <a:prstDash val="solid"/>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517645365"/>
                  </a:ext>
                </a:extLst>
              </a:tr>
              <a:tr h="270204">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Age,</a:t>
                      </a:r>
                    </a:p>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Monthly Income</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Total working years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r>
                        <a:rPr lang="en-IN" sz="1400" cap="none" spc="0" dirty="0">
                          <a:solidFill>
                            <a:schemeClr val="tx1"/>
                          </a:solidFill>
                          <a:effectLst/>
                        </a:rPr>
                        <a:t>Years at Company</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38100" cap="flat" cmpd="sng" algn="ctr">
                      <a:no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999994406"/>
                  </a:ext>
                </a:extLst>
              </a:tr>
              <a:tr h="270204">
                <a:tc>
                  <a:txBody>
                    <a:bodyPr/>
                    <a:lstStyle/>
                    <a:p>
                      <a:pPr algn="ctr">
                        <a:lnSpc>
                          <a:spcPct val="107000"/>
                        </a:lnSpc>
                        <a:spcAft>
                          <a:spcPts val="800"/>
                        </a:spcAft>
                      </a:pPr>
                      <a:r>
                        <a:rPr lang="en-IN" sz="1400" cap="none" spc="0" dirty="0">
                          <a:solidFill>
                            <a:schemeClr val="tx1"/>
                          </a:solidFill>
                          <a:effectLst/>
                        </a:rPr>
                        <a:t>Years in Current Role</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18949032"/>
                  </a:ext>
                </a:extLst>
              </a:tr>
              <a:tr h="270204">
                <a:tc>
                  <a:txBody>
                    <a:bodyPr/>
                    <a:lstStyle/>
                    <a:p>
                      <a:pPr algn="ctr">
                        <a:lnSpc>
                          <a:spcPct val="107000"/>
                        </a:lnSpc>
                        <a:spcAft>
                          <a:spcPts val="800"/>
                        </a:spcAft>
                      </a:pPr>
                      <a:r>
                        <a:rPr lang="en-IN" sz="1400" cap="none" spc="0" dirty="0">
                          <a:solidFill>
                            <a:schemeClr val="tx1"/>
                          </a:solidFill>
                          <a:effectLst/>
                        </a:rPr>
                        <a:t>Years since last Promotion</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59003445"/>
                  </a:ext>
                </a:extLst>
              </a:tr>
              <a:tr h="270204">
                <a:tc>
                  <a:txBody>
                    <a:bodyPr/>
                    <a:lstStyle/>
                    <a:p>
                      <a:pPr algn="ctr">
                        <a:lnSpc>
                          <a:spcPct val="107000"/>
                        </a:lnSpc>
                        <a:spcAft>
                          <a:spcPts val="800"/>
                        </a:spcAft>
                      </a:pPr>
                      <a:r>
                        <a:rPr lang="en-IN" sz="1400" cap="none" spc="0" dirty="0">
                          <a:solidFill>
                            <a:schemeClr val="tx1"/>
                          </a:solidFill>
                          <a:effectLst/>
                        </a:rPr>
                        <a:t>Years with current Manager</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38100" cap="flat" cmpd="sng" algn="ctr">
                      <a:no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4281358"/>
                  </a:ext>
                </a:extLst>
              </a:tr>
              <a:tr h="270204">
                <a:tc>
                  <a:txBody>
                    <a:bodyPr/>
                    <a:lstStyle/>
                    <a:p>
                      <a:pPr algn="ctr">
                        <a:lnSpc>
                          <a:spcPct val="107000"/>
                        </a:lnSpc>
                        <a:spcAft>
                          <a:spcPts val="800"/>
                        </a:spcAft>
                      </a:pPr>
                      <a:r>
                        <a:rPr lang="en-IN" sz="1400" cap="none" spc="0" dirty="0">
                          <a:solidFill>
                            <a:schemeClr val="tx1"/>
                          </a:solidFill>
                          <a:effectLst/>
                        </a:rPr>
                        <a:t>Distance from Home</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9163" marR="68748" marT="91664" marB="916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25375724"/>
                  </a:ext>
                </a:extLst>
              </a:tr>
            </a:tbl>
          </a:graphicData>
        </a:graphic>
      </p:graphicFrame>
      <p:graphicFrame>
        <p:nvGraphicFramePr>
          <p:cNvPr id="7" name="Table 25">
            <a:extLst>
              <a:ext uri="{FF2B5EF4-FFF2-40B4-BE49-F238E27FC236}">
                <a16:creationId xmlns:a16="http://schemas.microsoft.com/office/drawing/2014/main" id="{B74FBC6A-E650-F544-DA64-EE4A4A892A1B}"/>
              </a:ext>
            </a:extLst>
          </p:cNvPr>
          <p:cNvGraphicFramePr>
            <a:graphicFrameLocks noGrp="1"/>
          </p:cNvGraphicFramePr>
          <p:nvPr>
            <p:extLst>
              <p:ext uri="{D42A27DB-BD31-4B8C-83A1-F6EECF244321}">
                <p14:modId xmlns:p14="http://schemas.microsoft.com/office/powerpoint/2010/main" val="1694114202"/>
              </p:ext>
            </p:extLst>
          </p:nvPr>
        </p:nvGraphicFramePr>
        <p:xfrm>
          <a:off x="2880139" y="2951931"/>
          <a:ext cx="1426818" cy="370840"/>
        </p:xfrm>
        <a:graphic>
          <a:graphicData uri="http://schemas.openxmlformats.org/drawingml/2006/table">
            <a:tbl>
              <a:tblPr firstRow="1" bandRow="1">
                <a:tableStyleId>{5C22544A-7EE6-4342-B048-85BDC9FD1C3A}</a:tableStyleId>
              </a:tblPr>
              <a:tblGrid>
                <a:gridCol w="1426818">
                  <a:extLst>
                    <a:ext uri="{9D8B030D-6E8A-4147-A177-3AD203B41FA5}">
                      <a16:colId xmlns:a16="http://schemas.microsoft.com/office/drawing/2014/main" val="1533016407"/>
                    </a:ext>
                  </a:extLst>
                </a:gridCol>
              </a:tblGrid>
              <a:tr h="370840">
                <a:tc>
                  <a:txBody>
                    <a:bodyPr/>
                    <a:lstStyle/>
                    <a:p>
                      <a:r>
                        <a:rPr lang="en-IN" dirty="0"/>
                        <a:t>Predictors</a:t>
                      </a:r>
                    </a:p>
                  </a:txBody>
                  <a:tcPr/>
                </a:tc>
                <a:extLst>
                  <a:ext uri="{0D108BD9-81ED-4DB2-BD59-A6C34878D82A}">
                    <a16:rowId xmlns:a16="http://schemas.microsoft.com/office/drawing/2014/main" val="812103263"/>
                  </a:ext>
                </a:extLst>
              </a:tr>
            </a:tbl>
          </a:graphicData>
        </a:graphic>
      </p:graphicFrame>
      <p:sp>
        <p:nvSpPr>
          <p:cNvPr id="8" name="Content Placeholder 8">
            <a:extLst>
              <a:ext uri="{FF2B5EF4-FFF2-40B4-BE49-F238E27FC236}">
                <a16:creationId xmlns:a16="http://schemas.microsoft.com/office/drawing/2014/main" id="{F8C8D059-4A39-9EA8-3C87-D3247CA79A82}"/>
              </a:ext>
            </a:extLst>
          </p:cNvPr>
          <p:cNvSpPr txBox="1">
            <a:spLocks/>
          </p:cNvSpPr>
          <p:nvPr/>
        </p:nvSpPr>
        <p:spPr>
          <a:xfrm>
            <a:off x="7255831" y="5311256"/>
            <a:ext cx="4140772" cy="1167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rPr>
              <a:t>Target Variable – </a:t>
            </a:r>
            <a:r>
              <a:rPr lang="en-US" b="1" dirty="0">
                <a:solidFill>
                  <a:srgbClr val="000000"/>
                </a:solidFill>
              </a:rPr>
              <a:t>Attrition </a:t>
            </a:r>
          </a:p>
          <a:p>
            <a:r>
              <a:rPr lang="en-US" dirty="0">
                <a:solidFill>
                  <a:srgbClr val="000000"/>
                </a:solidFill>
              </a:rPr>
              <a:t>It is observed that the attrition rate of the company is 16.12%.</a:t>
            </a:r>
          </a:p>
        </p:txBody>
      </p:sp>
      <p:pic>
        <p:nvPicPr>
          <p:cNvPr id="10" name="Picture 9">
            <a:extLst>
              <a:ext uri="{FF2B5EF4-FFF2-40B4-BE49-F238E27FC236}">
                <a16:creationId xmlns:a16="http://schemas.microsoft.com/office/drawing/2014/main" id="{F987E359-B727-113E-78A0-5E371A006D20}"/>
              </a:ext>
            </a:extLst>
          </p:cNvPr>
          <p:cNvPicPr>
            <a:picLocks noChangeAspect="1"/>
          </p:cNvPicPr>
          <p:nvPr/>
        </p:nvPicPr>
        <p:blipFill>
          <a:blip r:embed="rId2"/>
          <a:stretch>
            <a:fillRect/>
          </a:stretch>
        </p:blipFill>
        <p:spPr>
          <a:xfrm>
            <a:off x="7465428" y="2556660"/>
            <a:ext cx="3721578" cy="2375719"/>
          </a:xfrm>
          <a:prstGeom prst="rect">
            <a:avLst/>
          </a:prstGeom>
        </p:spPr>
      </p:pic>
    </p:spTree>
    <p:extLst>
      <p:ext uri="{BB962C8B-B14F-4D97-AF65-F5344CB8AC3E}">
        <p14:creationId xmlns:p14="http://schemas.microsoft.com/office/powerpoint/2010/main" val="224592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F669-11AC-36EA-991D-C5AD3F11238F}"/>
              </a:ext>
            </a:extLst>
          </p:cNvPr>
          <p:cNvSpPr>
            <a:spLocks noGrp="1"/>
          </p:cNvSpPr>
          <p:nvPr>
            <p:ph type="title"/>
          </p:nvPr>
        </p:nvSpPr>
        <p:spPr>
          <a:xfrm>
            <a:off x="0" y="0"/>
            <a:ext cx="4137059" cy="575880"/>
          </a:xfrm>
        </p:spPr>
        <p:txBody>
          <a:bodyPr>
            <a:normAutofit fontScale="90000"/>
          </a:bodyPr>
          <a:lstStyle/>
          <a:p>
            <a:pPr marL="457200" indent="-457200">
              <a:buFont typeface="Wingdings" panose="05000000000000000000" pitchFamily="2" charset="2"/>
              <a:buChar char="q"/>
            </a:pPr>
            <a:r>
              <a:rPr lang="en-IN" sz="3200" dirty="0"/>
              <a:t>From Age POV</a:t>
            </a:r>
          </a:p>
        </p:txBody>
      </p:sp>
      <p:sp>
        <p:nvSpPr>
          <p:cNvPr id="3" name="Content Placeholder 2">
            <a:extLst>
              <a:ext uri="{FF2B5EF4-FFF2-40B4-BE49-F238E27FC236}">
                <a16:creationId xmlns:a16="http://schemas.microsoft.com/office/drawing/2014/main" id="{5DCFAF36-2F55-48DC-9477-EB2E8CB797F0}"/>
              </a:ext>
            </a:extLst>
          </p:cNvPr>
          <p:cNvSpPr>
            <a:spLocks noGrp="1"/>
          </p:cNvSpPr>
          <p:nvPr>
            <p:ph idx="1"/>
          </p:nvPr>
        </p:nvSpPr>
        <p:spPr>
          <a:xfrm>
            <a:off x="173891" y="843504"/>
            <a:ext cx="4877080" cy="5125654"/>
          </a:xfrm>
        </p:spPr>
        <p:txBody>
          <a:bodyPr>
            <a:normAutofit/>
          </a:bodyPr>
          <a:lstStyle/>
          <a:p>
            <a:pPr marL="0" indent="0">
              <a:buNone/>
            </a:pPr>
            <a:r>
              <a:rPr lang="en-US" sz="2100" b="1" i="0" dirty="0">
                <a:solidFill>
                  <a:srgbClr val="000000"/>
                </a:solidFill>
                <a:effectLst/>
                <a:latin typeface="Century Gothic (Body)"/>
              </a:rPr>
              <a:t>Interpretations :</a:t>
            </a:r>
            <a:endParaRPr lang="en-US" b="1" i="0" dirty="0">
              <a:solidFill>
                <a:srgbClr val="000000"/>
              </a:solidFill>
              <a:effectLst/>
              <a:latin typeface="Century Gothic (Body)"/>
            </a:endParaRPr>
          </a:p>
          <a:p>
            <a:pPr algn="l"/>
            <a:r>
              <a:rPr lang="en-US" b="0" i="0" dirty="0">
                <a:solidFill>
                  <a:srgbClr val="000000"/>
                </a:solidFill>
                <a:effectLst/>
                <a:latin typeface="Century Gothic (Body)"/>
              </a:rPr>
              <a:t>The attrition is </a:t>
            </a:r>
            <a:r>
              <a:rPr lang="en-US" dirty="0">
                <a:solidFill>
                  <a:srgbClr val="000000"/>
                </a:solidFill>
                <a:latin typeface="Century Gothic (Body)"/>
              </a:rPr>
              <a:t>highest</a:t>
            </a:r>
            <a:r>
              <a:rPr lang="en-US" b="0" i="0" dirty="0">
                <a:solidFill>
                  <a:srgbClr val="000000"/>
                </a:solidFill>
                <a:effectLst/>
                <a:latin typeface="Century Gothic (Body)"/>
              </a:rPr>
              <a:t> for the age group </a:t>
            </a:r>
            <a:endParaRPr lang="en-US" dirty="0">
              <a:solidFill>
                <a:srgbClr val="000000"/>
              </a:solidFill>
              <a:latin typeface="Century Gothic (Body)"/>
            </a:endParaRPr>
          </a:p>
          <a:p>
            <a:pPr marL="0" indent="0" algn="l">
              <a:buNone/>
            </a:pPr>
            <a:r>
              <a:rPr lang="en-US" b="0" i="0" dirty="0">
                <a:solidFill>
                  <a:srgbClr val="000000"/>
                </a:solidFill>
                <a:effectLst/>
                <a:latin typeface="Century Gothic (Body)"/>
              </a:rPr>
              <a:t>      28-32.</a:t>
            </a:r>
          </a:p>
          <a:p>
            <a:pPr algn="l"/>
            <a:r>
              <a:rPr lang="en-US" dirty="0">
                <a:solidFill>
                  <a:srgbClr val="000000"/>
                </a:solidFill>
                <a:latin typeface="Century Gothic (Body)"/>
              </a:rPr>
              <a:t>P</a:t>
            </a:r>
            <a:r>
              <a:rPr lang="en-US" b="0" i="0" dirty="0">
                <a:solidFill>
                  <a:srgbClr val="000000"/>
                </a:solidFill>
                <a:effectLst/>
                <a:latin typeface="Century Gothic (Body)"/>
              </a:rPr>
              <a:t>robability of </a:t>
            </a:r>
            <a:r>
              <a:rPr lang="en-US" dirty="0">
                <a:solidFill>
                  <a:srgbClr val="000000"/>
                </a:solidFill>
                <a:latin typeface="Century Gothic (Body)"/>
              </a:rPr>
              <a:t>leaving the organization of </a:t>
            </a:r>
            <a:r>
              <a:rPr lang="en-US" b="0" i="0" dirty="0">
                <a:solidFill>
                  <a:srgbClr val="000000"/>
                </a:solidFill>
                <a:effectLst/>
                <a:latin typeface="Century Gothic (Body)"/>
              </a:rPr>
              <a:t>an employee at low age is more than probability of staying</a:t>
            </a:r>
            <a:r>
              <a:rPr lang="en-US" dirty="0">
                <a:solidFill>
                  <a:srgbClr val="000000"/>
                </a:solidFill>
                <a:latin typeface="Century Gothic (Body)"/>
              </a:rPr>
              <a:t>, but this trend is reversed from age 33.</a:t>
            </a:r>
          </a:p>
          <a:p>
            <a:pPr algn="l"/>
            <a:r>
              <a:rPr lang="en-US" dirty="0">
                <a:solidFill>
                  <a:srgbClr val="000000"/>
                </a:solidFill>
                <a:latin typeface="Century Gothic (Body)"/>
              </a:rPr>
              <a:t>A</a:t>
            </a:r>
            <a:r>
              <a:rPr lang="en-US" b="0" i="0" dirty="0">
                <a:solidFill>
                  <a:srgbClr val="000000"/>
                </a:solidFill>
                <a:effectLst/>
                <a:latin typeface="Century Gothic (Body)"/>
              </a:rPr>
              <a:t>ttrition rate among the younger workforce is roughly 50%(in a particular age there are as many people staying as leaving), but as we move to the mid-age and old-age workforce this trend is not followed.</a:t>
            </a:r>
          </a:p>
          <a:p>
            <a:pPr algn="l"/>
            <a:endParaRPr lang="en-US" dirty="0">
              <a:solidFill>
                <a:srgbClr val="000000"/>
              </a:solidFill>
              <a:latin typeface="Century Gothic (Body)"/>
            </a:endParaRPr>
          </a:p>
          <a:p>
            <a:pPr algn="l"/>
            <a:endParaRPr lang="en-US" b="0" i="0" dirty="0">
              <a:solidFill>
                <a:srgbClr val="000000"/>
              </a:solidFill>
              <a:effectLst/>
              <a:latin typeface="Century Gothic (Body)"/>
            </a:endParaRPr>
          </a:p>
          <a:p>
            <a:endParaRPr lang="en-IN" dirty="0">
              <a:solidFill>
                <a:srgbClr val="000000"/>
              </a:solidFill>
            </a:endParaRPr>
          </a:p>
        </p:txBody>
      </p:sp>
      <p:pic>
        <p:nvPicPr>
          <p:cNvPr id="4" name="Picture 4">
            <a:extLst>
              <a:ext uri="{FF2B5EF4-FFF2-40B4-BE49-F238E27FC236}">
                <a16:creationId xmlns:a16="http://schemas.microsoft.com/office/drawing/2014/main" id="{57E831D6-D1CE-B392-BAEE-56787058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078" y="3283668"/>
            <a:ext cx="5618922" cy="37269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AF4667E-3F42-F5CA-280D-3B421833C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527" y="0"/>
            <a:ext cx="6828473" cy="32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98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F669-11AC-36EA-991D-C5AD3F11238F}"/>
              </a:ext>
            </a:extLst>
          </p:cNvPr>
          <p:cNvSpPr>
            <a:spLocks noGrp="1"/>
          </p:cNvSpPr>
          <p:nvPr>
            <p:ph type="title"/>
          </p:nvPr>
        </p:nvSpPr>
        <p:spPr>
          <a:xfrm>
            <a:off x="4643" y="29029"/>
            <a:ext cx="6860614" cy="575880"/>
          </a:xfrm>
        </p:spPr>
        <p:txBody>
          <a:bodyPr>
            <a:normAutofit fontScale="90000"/>
          </a:bodyPr>
          <a:lstStyle/>
          <a:p>
            <a:pPr marL="457200" indent="-457200">
              <a:buFont typeface="Wingdings" panose="05000000000000000000" pitchFamily="2" charset="2"/>
              <a:buChar char="q"/>
            </a:pPr>
            <a:r>
              <a:rPr lang="en-IN" sz="3200" dirty="0"/>
              <a:t>From Age &amp; Monthly Salary POV</a:t>
            </a:r>
          </a:p>
        </p:txBody>
      </p:sp>
      <p:sp>
        <p:nvSpPr>
          <p:cNvPr id="3" name="Content Placeholder 2">
            <a:extLst>
              <a:ext uri="{FF2B5EF4-FFF2-40B4-BE49-F238E27FC236}">
                <a16:creationId xmlns:a16="http://schemas.microsoft.com/office/drawing/2014/main" id="{5DCFAF36-2F55-48DC-9477-EB2E8CB797F0}"/>
              </a:ext>
            </a:extLst>
          </p:cNvPr>
          <p:cNvSpPr>
            <a:spLocks noGrp="1"/>
          </p:cNvSpPr>
          <p:nvPr>
            <p:ph idx="1"/>
          </p:nvPr>
        </p:nvSpPr>
        <p:spPr>
          <a:xfrm>
            <a:off x="191308" y="1055016"/>
            <a:ext cx="7032263" cy="4304020"/>
          </a:xfrm>
        </p:spPr>
        <p:txBody>
          <a:bodyPr>
            <a:normAutofit/>
          </a:bodyPr>
          <a:lstStyle/>
          <a:p>
            <a:pPr marL="0" indent="0">
              <a:buNone/>
            </a:pPr>
            <a:r>
              <a:rPr lang="en-US" sz="2100" b="1" i="0" dirty="0">
                <a:solidFill>
                  <a:srgbClr val="000000"/>
                </a:solidFill>
                <a:effectLst/>
                <a:latin typeface="Century Gothic (Body)"/>
              </a:rPr>
              <a:t>Interpretations :</a:t>
            </a:r>
            <a:endParaRPr lang="en-US" b="1" i="0" dirty="0">
              <a:solidFill>
                <a:srgbClr val="000000"/>
              </a:solidFill>
              <a:effectLst/>
              <a:latin typeface="Century Gothic (Body)"/>
            </a:endParaRPr>
          </a:p>
          <a:p>
            <a:pPr algn="l"/>
            <a:r>
              <a:rPr lang="en-US" dirty="0">
                <a:solidFill>
                  <a:srgbClr val="000000"/>
                </a:solidFill>
                <a:latin typeface="Century Gothic (Body)"/>
              </a:rPr>
              <a:t>When an employee’s monthly salary is low, the probability of leaving the organization is more than probability of staying, however as the monthly income reaches approximately 10000 the probability of staying in the organization is more than probability of leaving.</a:t>
            </a:r>
          </a:p>
          <a:p>
            <a:pPr algn="l"/>
            <a:r>
              <a:rPr lang="en-US" dirty="0">
                <a:solidFill>
                  <a:srgbClr val="000000"/>
                </a:solidFill>
                <a:latin typeface="Century Gothic (Body)"/>
              </a:rPr>
              <a:t>The maximum number of employees leaving the company are in the income range of 2000-3000.</a:t>
            </a:r>
          </a:p>
          <a:p>
            <a:pPr algn="l"/>
            <a:r>
              <a:rPr lang="en-US" dirty="0">
                <a:solidFill>
                  <a:srgbClr val="000000"/>
                </a:solidFill>
                <a:latin typeface="Century Gothic (Body)"/>
              </a:rPr>
              <a:t>It is evident from the scatter plot that very young employees(18-20) are on minimum pay-scale and that could be a reason that they have high probability of leaving.</a:t>
            </a:r>
            <a:endParaRPr lang="en-US" b="0" i="0" dirty="0">
              <a:solidFill>
                <a:srgbClr val="000000"/>
              </a:solidFill>
              <a:effectLst/>
              <a:latin typeface="Century Gothic (Body)"/>
            </a:endParaRPr>
          </a:p>
          <a:p>
            <a:endParaRPr lang="en-IN" dirty="0">
              <a:solidFill>
                <a:srgbClr val="000000"/>
              </a:solidFill>
            </a:endParaRPr>
          </a:p>
        </p:txBody>
      </p:sp>
      <p:pic>
        <p:nvPicPr>
          <p:cNvPr id="4100" name="Picture 4">
            <a:extLst>
              <a:ext uri="{FF2B5EF4-FFF2-40B4-BE49-F238E27FC236}">
                <a16:creationId xmlns:a16="http://schemas.microsoft.com/office/drawing/2014/main" id="{5D4DADD3-5A72-D4B1-A29E-D4DEB0C4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942" y="3207026"/>
            <a:ext cx="4689059" cy="36509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AE420E2-DC8A-F9BD-FADA-AB7EED0E0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479" y="0"/>
            <a:ext cx="4814521" cy="308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7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F669-11AC-36EA-991D-C5AD3F11238F}"/>
              </a:ext>
            </a:extLst>
          </p:cNvPr>
          <p:cNvSpPr>
            <a:spLocks noGrp="1"/>
          </p:cNvSpPr>
          <p:nvPr>
            <p:ph type="title"/>
          </p:nvPr>
        </p:nvSpPr>
        <p:spPr>
          <a:xfrm>
            <a:off x="0" y="43543"/>
            <a:ext cx="6516914" cy="575880"/>
          </a:xfrm>
        </p:spPr>
        <p:txBody>
          <a:bodyPr>
            <a:normAutofit fontScale="90000"/>
          </a:bodyPr>
          <a:lstStyle/>
          <a:p>
            <a:pPr marL="457200" indent="-457200">
              <a:buFont typeface="Wingdings" panose="05000000000000000000" pitchFamily="2" charset="2"/>
              <a:buChar char="q"/>
            </a:pPr>
            <a:r>
              <a:rPr lang="en-IN" sz="3200" dirty="0"/>
              <a:t>From Total Working years POV</a:t>
            </a:r>
          </a:p>
        </p:txBody>
      </p:sp>
      <p:sp>
        <p:nvSpPr>
          <p:cNvPr id="3" name="Content Placeholder 2">
            <a:extLst>
              <a:ext uri="{FF2B5EF4-FFF2-40B4-BE49-F238E27FC236}">
                <a16:creationId xmlns:a16="http://schemas.microsoft.com/office/drawing/2014/main" id="{5DCFAF36-2F55-48DC-9477-EB2E8CB797F0}"/>
              </a:ext>
            </a:extLst>
          </p:cNvPr>
          <p:cNvSpPr>
            <a:spLocks noGrp="1"/>
          </p:cNvSpPr>
          <p:nvPr>
            <p:ph idx="1"/>
          </p:nvPr>
        </p:nvSpPr>
        <p:spPr>
          <a:xfrm>
            <a:off x="-42283" y="619423"/>
            <a:ext cx="6323271" cy="5470211"/>
          </a:xfrm>
        </p:spPr>
        <p:txBody>
          <a:bodyPr>
            <a:normAutofit/>
          </a:bodyPr>
          <a:lstStyle/>
          <a:p>
            <a:pPr marL="0" indent="0">
              <a:buNone/>
            </a:pPr>
            <a:r>
              <a:rPr lang="en-US" b="1" dirty="0">
                <a:solidFill>
                  <a:srgbClr val="000000"/>
                </a:solidFill>
                <a:latin typeface="Century Gothic (Body)"/>
              </a:rPr>
              <a:t>Interpretations</a:t>
            </a:r>
            <a:r>
              <a:rPr lang="en-US" dirty="0">
                <a:solidFill>
                  <a:srgbClr val="000000"/>
                </a:solidFill>
                <a:latin typeface="Century Gothic (Body)"/>
              </a:rPr>
              <a:t>:</a:t>
            </a:r>
          </a:p>
          <a:p>
            <a:r>
              <a:rPr lang="en-US" dirty="0">
                <a:solidFill>
                  <a:schemeClr val="tx1"/>
                </a:solidFill>
              </a:rPr>
              <a:t>As a person's work experience is low, the probability of leaving the organization is more than probability of staying, but as the work-ex reaches approximately 8 years the probability of staying in the organization is more than probability of leaving.</a:t>
            </a:r>
          </a:p>
          <a:p>
            <a:r>
              <a:rPr lang="en-US" dirty="0">
                <a:solidFill>
                  <a:srgbClr val="000000"/>
                </a:solidFill>
                <a:latin typeface="Century Gothic (Body)"/>
              </a:rPr>
              <a:t>It is evident from the histogram and scatter plot that the maximum number of employees leaving have 1 year of work experience and have low monthly income.</a:t>
            </a:r>
          </a:p>
          <a:p>
            <a:pPr marL="0" indent="0" algn="l">
              <a:buNone/>
            </a:pPr>
            <a:r>
              <a:rPr lang="en-US" dirty="0">
                <a:solidFill>
                  <a:srgbClr val="000000"/>
                </a:solidFill>
                <a:latin typeface="Century Gothic (Body)"/>
              </a:rPr>
              <a:t>.</a:t>
            </a:r>
            <a:endParaRPr lang="en-US" b="0" i="0" dirty="0">
              <a:solidFill>
                <a:srgbClr val="000000"/>
              </a:solidFill>
              <a:effectLst/>
              <a:latin typeface="Century Gothic (Body)"/>
            </a:endParaRPr>
          </a:p>
          <a:p>
            <a:pPr algn="l"/>
            <a:endParaRPr lang="en-US" b="0" i="0" dirty="0">
              <a:solidFill>
                <a:srgbClr val="000000"/>
              </a:solidFill>
              <a:effectLst/>
              <a:latin typeface="Century Gothic (Body)"/>
            </a:endParaRPr>
          </a:p>
          <a:p>
            <a:endParaRPr lang="en-IN" dirty="0">
              <a:solidFill>
                <a:srgbClr val="000000"/>
              </a:solidFill>
            </a:endParaRPr>
          </a:p>
        </p:txBody>
      </p:sp>
      <p:pic>
        <p:nvPicPr>
          <p:cNvPr id="5122" name="Picture 2">
            <a:extLst>
              <a:ext uri="{FF2B5EF4-FFF2-40B4-BE49-F238E27FC236}">
                <a16:creationId xmlns:a16="http://schemas.microsoft.com/office/drawing/2014/main" id="{1691B4C1-E5D2-86CF-50AF-93A8D9E52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704" y="20468"/>
            <a:ext cx="5953298" cy="28420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1EDB87-18C3-E8A2-1182-FD23CA620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74" y="3420036"/>
            <a:ext cx="4855830" cy="32454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AC261A0-91AF-2890-6BCF-D37C04489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2960914"/>
            <a:ext cx="4914900" cy="379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91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F287-42D4-847B-91C9-27E96B520291}"/>
              </a:ext>
            </a:extLst>
          </p:cNvPr>
          <p:cNvSpPr>
            <a:spLocks noGrp="1"/>
          </p:cNvSpPr>
          <p:nvPr>
            <p:ph type="title"/>
          </p:nvPr>
        </p:nvSpPr>
        <p:spPr>
          <a:xfrm>
            <a:off x="0" y="0"/>
            <a:ext cx="5827254" cy="624114"/>
          </a:xfrm>
        </p:spPr>
        <p:txBody>
          <a:bodyPr>
            <a:normAutofit fontScale="90000"/>
          </a:bodyPr>
          <a:lstStyle/>
          <a:p>
            <a:pPr marL="571500" indent="-571500">
              <a:buFont typeface="Wingdings" panose="05000000000000000000" pitchFamily="2" charset="2"/>
              <a:buChar char="q"/>
            </a:pPr>
            <a:r>
              <a:rPr lang="en-IN" dirty="0"/>
              <a:t>From Business travel POV</a:t>
            </a:r>
          </a:p>
        </p:txBody>
      </p:sp>
      <p:sp>
        <p:nvSpPr>
          <p:cNvPr id="3" name="Content Placeholder 2">
            <a:extLst>
              <a:ext uri="{FF2B5EF4-FFF2-40B4-BE49-F238E27FC236}">
                <a16:creationId xmlns:a16="http://schemas.microsoft.com/office/drawing/2014/main" id="{82F95B54-FE49-6881-0423-3F2CE1B5FFE1}"/>
              </a:ext>
            </a:extLst>
          </p:cNvPr>
          <p:cNvSpPr>
            <a:spLocks noGrp="1"/>
          </p:cNvSpPr>
          <p:nvPr>
            <p:ph idx="1"/>
          </p:nvPr>
        </p:nvSpPr>
        <p:spPr>
          <a:xfrm>
            <a:off x="461554" y="1145169"/>
            <a:ext cx="5835900" cy="4987388"/>
          </a:xfrm>
        </p:spPr>
        <p:txBody>
          <a:bodyPr>
            <a:normAutofit/>
          </a:bodyPr>
          <a:lstStyle/>
          <a:p>
            <a:pPr marL="0" indent="0">
              <a:buNone/>
            </a:pPr>
            <a:r>
              <a:rPr lang="en-US" b="1" dirty="0"/>
              <a:t>Interpretations</a:t>
            </a:r>
            <a:r>
              <a:rPr lang="en-US" dirty="0"/>
              <a:t>: </a:t>
            </a:r>
          </a:p>
          <a:p>
            <a:r>
              <a:rPr lang="en-US" dirty="0"/>
              <a:t>It can be observed from the bar graph attrition is lowest among the employees who don’t travel.</a:t>
            </a:r>
          </a:p>
          <a:p>
            <a:r>
              <a:rPr lang="en-US" dirty="0"/>
              <a:t>From the conditional probability table, it is evident that the probability of leaving is highest for employees who travel frequently(0.24) and lowest for those who never travel(0.08). </a:t>
            </a:r>
          </a:p>
          <a:p>
            <a:pPr marL="0" indent="0">
              <a:buNone/>
            </a:pPr>
            <a:endParaRPr lang="en-US" sz="1800" b="1" i="0" dirty="0">
              <a:solidFill>
                <a:srgbClr val="000000"/>
              </a:solidFill>
              <a:effectLst/>
              <a:latin typeface="Century Gothic (Body)"/>
            </a:endParaRPr>
          </a:p>
        </p:txBody>
      </p:sp>
      <p:pic>
        <p:nvPicPr>
          <p:cNvPr id="5" name="Picture 4">
            <a:extLst>
              <a:ext uri="{FF2B5EF4-FFF2-40B4-BE49-F238E27FC236}">
                <a16:creationId xmlns:a16="http://schemas.microsoft.com/office/drawing/2014/main" id="{58206A8D-F367-473F-C1EB-661B8659F9B3}"/>
              </a:ext>
            </a:extLst>
          </p:cNvPr>
          <p:cNvPicPr>
            <a:picLocks noChangeAspect="1"/>
          </p:cNvPicPr>
          <p:nvPr/>
        </p:nvPicPr>
        <p:blipFill>
          <a:blip r:embed="rId2"/>
          <a:stretch>
            <a:fillRect/>
          </a:stretch>
        </p:blipFill>
        <p:spPr>
          <a:xfrm>
            <a:off x="6932023" y="3779520"/>
            <a:ext cx="5131662" cy="2194560"/>
          </a:xfrm>
          <a:prstGeom prst="rect">
            <a:avLst/>
          </a:prstGeom>
        </p:spPr>
      </p:pic>
      <p:pic>
        <p:nvPicPr>
          <p:cNvPr id="7170" name="Picture 2">
            <a:extLst>
              <a:ext uri="{FF2B5EF4-FFF2-40B4-BE49-F238E27FC236}">
                <a16:creationId xmlns:a16="http://schemas.microsoft.com/office/drawing/2014/main" id="{9E5D2171-C693-83EA-19FB-D309A41DE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578" y="0"/>
            <a:ext cx="5632174" cy="320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2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8ED8-2996-ECE7-C048-E9C1AA9D6A07}"/>
              </a:ext>
            </a:extLst>
          </p:cNvPr>
          <p:cNvSpPr>
            <a:spLocks noGrp="1"/>
          </p:cNvSpPr>
          <p:nvPr>
            <p:ph type="title"/>
          </p:nvPr>
        </p:nvSpPr>
        <p:spPr>
          <a:xfrm>
            <a:off x="0" y="0"/>
            <a:ext cx="5013822" cy="605857"/>
          </a:xfrm>
        </p:spPr>
        <p:txBody>
          <a:bodyPr>
            <a:normAutofit fontScale="90000"/>
          </a:bodyPr>
          <a:lstStyle/>
          <a:p>
            <a:pPr marL="571500" indent="-571500">
              <a:buFont typeface="Wingdings" panose="05000000000000000000" pitchFamily="2" charset="2"/>
              <a:buChar char="q"/>
            </a:pPr>
            <a:r>
              <a:rPr lang="en-IN" dirty="0"/>
              <a:t>From Overtime POV</a:t>
            </a:r>
          </a:p>
        </p:txBody>
      </p:sp>
      <p:sp>
        <p:nvSpPr>
          <p:cNvPr id="3" name="Content Placeholder 2">
            <a:extLst>
              <a:ext uri="{FF2B5EF4-FFF2-40B4-BE49-F238E27FC236}">
                <a16:creationId xmlns:a16="http://schemas.microsoft.com/office/drawing/2014/main" id="{F506DF78-9456-ED2A-57E6-36F4C8FB38BE}"/>
              </a:ext>
            </a:extLst>
          </p:cNvPr>
          <p:cNvSpPr>
            <a:spLocks noGrp="1"/>
          </p:cNvSpPr>
          <p:nvPr>
            <p:ph idx="1"/>
          </p:nvPr>
        </p:nvSpPr>
        <p:spPr>
          <a:xfrm>
            <a:off x="168411" y="3135085"/>
            <a:ext cx="6000543" cy="2960916"/>
          </a:xfrm>
        </p:spPr>
        <p:txBody>
          <a:bodyPr>
            <a:noAutofit/>
          </a:bodyPr>
          <a:lstStyle/>
          <a:p>
            <a:pPr marL="0" indent="0">
              <a:buNone/>
            </a:pPr>
            <a:r>
              <a:rPr lang="en-US" b="1" dirty="0"/>
              <a:t>Interpretations</a:t>
            </a:r>
            <a:r>
              <a:rPr lang="en-US" dirty="0"/>
              <a:t>: </a:t>
            </a:r>
          </a:p>
          <a:p>
            <a:r>
              <a:rPr lang="en-US" dirty="0"/>
              <a:t>Majority of the employees don’t work overtime.</a:t>
            </a:r>
          </a:p>
          <a:p>
            <a:r>
              <a:rPr lang="en-US" dirty="0"/>
              <a:t>Attrition is more for employees who work overtime.</a:t>
            </a:r>
          </a:p>
          <a:p>
            <a:r>
              <a:rPr lang="en-US" dirty="0"/>
              <a:t>From the conditional probability table, it is evident that given that an employee is working over-time, there is 0.30 probability that the employee will leave.</a:t>
            </a:r>
          </a:p>
          <a:p>
            <a:endParaRPr lang="en-US" dirty="0"/>
          </a:p>
        </p:txBody>
      </p:sp>
      <p:pic>
        <p:nvPicPr>
          <p:cNvPr id="5" name="Picture 4">
            <a:extLst>
              <a:ext uri="{FF2B5EF4-FFF2-40B4-BE49-F238E27FC236}">
                <a16:creationId xmlns:a16="http://schemas.microsoft.com/office/drawing/2014/main" id="{06FE6C41-02DA-5677-2922-F6F019E02C7F}"/>
              </a:ext>
            </a:extLst>
          </p:cNvPr>
          <p:cNvPicPr>
            <a:picLocks noChangeAspect="1"/>
          </p:cNvPicPr>
          <p:nvPr/>
        </p:nvPicPr>
        <p:blipFill>
          <a:blip r:embed="rId2"/>
          <a:stretch>
            <a:fillRect/>
          </a:stretch>
        </p:blipFill>
        <p:spPr>
          <a:xfrm>
            <a:off x="252549" y="1000011"/>
            <a:ext cx="5277393" cy="1978319"/>
          </a:xfrm>
          <a:prstGeom prst="rect">
            <a:avLst/>
          </a:prstGeom>
        </p:spPr>
      </p:pic>
      <p:pic>
        <p:nvPicPr>
          <p:cNvPr id="8194" name="Picture 2">
            <a:extLst>
              <a:ext uri="{FF2B5EF4-FFF2-40B4-BE49-F238E27FC236}">
                <a16:creationId xmlns:a16="http://schemas.microsoft.com/office/drawing/2014/main" id="{B939E92B-9A5E-FE33-2278-4B0B8B3B4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588" y="3482991"/>
            <a:ext cx="5808617" cy="3340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588" y="302928"/>
            <a:ext cx="5608321" cy="2895786"/>
          </a:xfrm>
          <a:prstGeom prst="rect">
            <a:avLst/>
          </a:prstGeom>
        </p:spPr>
      </p:pic>
    </p:spTree>
    <p:extLst>
      <p:ext uri="{BB962C8B-B14F-4D97-AF65-F5344CB8AC3E}">
        <p14:creationId xmlns:p14="http://schemas.microsoft.com/office/powerpoint/2010/main" val="210470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901F-2D19-E208-E40A-4691C516184B}"/>
              </a:ext>
            </a:extLst>
          </p:cNvPr>
          <p:cNvSpPr>
            <a:spLocks noGrp="1"/>
          </p:cNvSpPr>
          <p:nvPr>
            <p:ph type="title"/>
          </p:nvPr>
        </p:nvSpPr>
        <p:spPr>
          <a:xfrm>
            <a:off x="0" y="-34872"/>
            <a:ext cx="8911687" cy="621595"/>
          </a:xfrm>
        </p:spPr>
        <p:txBody>
          <a:bodyPr>
            <a:normAutofit fontScale="90000"/>
          </a:bodyPr>
          <a:lstStyle/>
          <a:p>
            <a:pPr marL="571500" indent="-571500">
              <a:buFont typeface="Wingdings" panose="05000000000000000000" pitchFamily="2" charset="2"/>
              <a:buChar char="q"/>
            </a:pPr>
            <a:r>
              <a:rPr lang="en-IN" dirty="0"/>
              <a:t>From Environment Satisfaction POV</a:t>
            </a:r>
          </a:p>
        </p:txBody>
      </p:sp>
      <p:sp>
        <p:nvSpPr>
          <p:cNvPr id="3" name="Content Placeholder 2">
            <a:extLst>
              <a:ext uri="{FF2B5EF4-FFF2-40B4-BE49-F238E27FC236}">
                <a16:creationId xmlns:a16="http://schemas.microsoft.com/office/drawing/2014/main" id="{77242178-7F4C-D0AA-23F3-0C854BF823B2}"/>
              </a:ext>
            </a:extLst>
          </p:cNvPr>
          <p:cNvSpPr>
            <a:spLocks noGrp="1"/>
          </p:cNvSpPr>
          <p:nvPr>
            <p:ph idx="1"/>
          </p:nvPr>
        </p:nvSpPr>
        <p:spPr>
          <a:xfrm>
            <a:off x="302457" y="2085244"/>
            <a:ext cx="5862147" cy="4254596"/>
          </a:xfrm>
        </p:spPr>
        <p:txBody>
          <a:bodyPr>
            <a:noAutofit/>
          </a:bodyPr>
          <a:lstStyle/>
          <a:p>
            <a:pPr marL="0" indent="0">
              <a:buNone/>
            </a:pPr>
            <a:r>
              <a:rPr lang="en-US" b="1" dirty="0"/>
              <a:t>Interpretations</a:t>
            </a:r>
            <a:r>
              <a:rPr lang="en-US" dirty="0"/>
              <a:t>: </a:t>
            </a:r>
          </a:p>
          <a:p>
            <a:r>
              <a:rPr lang="en-US" dirty="0"/>
              <a:t>Majority of the employees in the company are satisfied with the work environment.</a:t>
            </a:r>
          </a:p>
          <a:p>
            <a:r>
              <a:rPr lang="en-US" dirty="0"/>
              <a:t>Maximum attrition is for employees who are not satisfied with the work environment in the company.</a:t>
            </a:r>
          </a:p>
          <a:p>
            <a:r>
              <a:rPr lang="en-US" dirty="0"/>
              <a:t>From the conditional probability table, we can say that given that a person is not very happy with the work environment(1), he/she has high probability of leaving(0.25).</a:t>
            </a:r>
          </a:p>
          <a:p>
            <a:r>
              <a:rPr lang="en-US" dirty="0"/>
              <a:t>For levels 2 ,3 and 4 the probability of leaving is almost equal hence only people who are very unhappy with environment tend to leave.</a:t>
            </a:r>
            <a:endParaRPr lang="en-IN" dirty="0"/>
          </a:p>
        </p:txBody>
      </p:sp>
      <p:pic>
        <p:nvPicPr>
          <p:cNvPr id="9218" name="Picture 2">
            <a:extLst>
              <a:ext uri="{FF2B5EF4-FFF2-40B4-BE49-F238E27FC236}">
                <a16:creationId xmlns:a16="http://schemas.microsoft.com/office/drawing/2014/main" id="{C5FC943D-A0AB-324C-0537-854E8DC2D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553" y="513806"/>
            <a:ext cx="5854770" cy="309471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32A47E6-307D-01D2-FB9E-7279430D0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53" y="3589235"/>
            <a:ext cx="5862147" cy="31860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40185C-5A35-6753-A282-CD6E8CDF37DE}"/>
              </a:ext>
            </a:extLst>
          </p:cNvPr>
          <p:cNvPicPr>
            <a:picLocks noChangeAspect="1"/>
          </p:cNvPicPr>
          <p:nvPr/>
        </p:nvPicPr>
        <p:blipFill>
          <a:blip r:embed="rId4"/>
          <a:stretch>
            <a:fillRect/>
          </a:stretch>
        </p:blipFill>
        <p:spPr>
          <a:xfrm>
            <a:off x="541266" y="736102"/>
            <a:ext cx="4653285" cy="1199763"/>
          </a:xfrm>
          <a:prstGeom prst="rect">
            <a:avLst/>
          </a:prstGeom>
        </p:spPr>
      </p:pic>
    </p:spTree>
    <p:extLst>
      <p:ext uri="{BB962C8B-B14F-4D97-AF65-F5344CB8AC3E}">
        <p14:creationId xmlns:p14="http://schemas.microsoft.com/office/powerpoint/2010/main" val="133471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5310-4D94-ABB6-EEB0-A51D49A425C8}"/>
              </a:ext>
            </a:extLst>
          </p:cNvPr>
          <p:cNvSpPr>
            <a:spLocks noGrp="1"/>
          </p:cNvSpPr>
          <p:nvPr>
            <p:ph type="title"/>
          </p:nvPr>
        </p:nvSpPr>
        <p:spPr>
          <a:xfrm>
            <a:off x="0" y="19390"/>
            <a:ext cx="6418553" cy="569843"/>
          </a:xfrm>
        </p:spPr>
        <p:txBody>
          <a:bodyPr>
            <a:normAutofit fontScale="90000"/>
          </a:bodyPr>
          <a:lstStyle/>
          <a:p>
            <a:pPr marL="571500" indent="-571500">
              <a:buFont typeface="Wingdings" panose="05000000000000000000" pitchFamily="2" charset="2"/>
              <a:buChar char="q"/>
            </a:pPr>
            <a:r>
              <a:rPr lang="en-IN" dirty="0"/>
              <a:t>From Job Involvement POV</a:t>
            </a:r>
          </a:p>
        </p:txBody>
      </p:sp>
      <p:sp>
        <p:nvSpPr>
          <p:cNvPr id="3" name="Content Placeholder 2">
            <a:extLst>
              <a:ext uri="{FF2B5EF4-FFF2-40B4-BE49-F238E27FC236}">
                <a16:creationId xmlns:a16="http://schemas.microsoft.com/office/drawing/2014/main" id="{03DB007B-57F5-296D-1EF3-09AD019B3DC3}"/>
              </a:ext>
            </a:extLst>
          </p:cNvPr>
          <p:cNvSpPr>
            <a:spLocks noGrp="1"/>
          </p:cNvSpPr>
          <p:nvPr>
            <p:ph idx="1"/>
          </p:nvPr>
        </p:nvSpPr>
        <p:spPr>
          <a:xfrm>
            <a:off x="207534" y="2586393"/>
            <a:ext cx="5358379" cy="3267706"/>
          </a:xfrm>
        </p:spPr>
        <p:txBody>
          <a:bodyPr>
            <a:normAutofit fontScale="92500" lnSpcReduction="10000"/>
          </a:bodyPr>
          <a:lstStyle/>
          <a:p>
            <a:pPr marL="0" indent="0">
              <a:buNone/>
            </a:pPr>
            <a:r>
              <a:rPr lang="en-US" b="1" dirty="0"/>
              <a:t>Interpretations</a:t>
            </a:r>
            <a:r>
              <a:rPr lang="en-US" dirty="0"/>
              <a:t>: </a:t>
            </a:r>
          </a:p>
          <a:p>
            <a:r>
              <a:rPr lang="en-US" dirty="0"/>
              <a:t>It can be observed that majority of the employees in the company feel connected with their work.</a:t>
            </a:r>
          </a:p>
          <a:p>
            <a:r>
              <a:rPr lang="en-US" dirty="0"/>
              <a:t>From the conditional probability table, we can say that given that an employee who is not very much involved with the job (Level 1) has high probability of leaving(0.33).</a:t>
            </a:r>
          </a:p>
          <a:p>
            <a:r>
              <a:rPr lang="en-US" dirty="0"/>
              <a:t>From level 2 this probability decreases significantly and is least for employees who have job level 4. </a:t>
            </a:r>
            <a:endParaRPr lang="en-IN" dirty="0"/>
          </a:p>
        </p:txBody>
      </p:sp>
      <p:pic>
        <p:nvPicPr>
          <p:cNvPr id="10242" name="Picture 2">
            <a:extLst>
              <a:ext uri="{FF2B5EF4-FFF2-40B4-BE49-F238E27FC236}">
                <a16:creationId xmlns:a16="http://schemas.microsoft.com/office/drawing/2014/main" id="{46D48B63-9371-6541-0F54-E00298513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846" y="141791"/>
            <a:ext cx="6012153" cy="342218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2DCB41D6-5A52-35B0-88DA-39FAB2A96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847" y="3453510"/>
            <a:ext cx="6012153" cy="3422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1565315-7E7C-9C11-8E69-8ABE83821D61}"/>
              </a:ext>
            </a:extLst>
          </p:cNvPr>
          <p:cNvPicPr>
            <a:picLocks noChangeAspect="1"/>
          </p:cNvPicPr>
          <p:nvPr/>
        </p:nvPicPr>
        <p:blipFill>
          <a:blip r:embed="rId4"/>
          <a:stretch>
            <a:fillRect/>
          </a:stretch>
        </p:blipFill>
        <p:spPr>
          <a:xfrm>
            <a:off x="415068" y="802364"/>
            <a:ext cx="5406764" cy="1561008"/>
          </a:xfrm>
          <a:prstGeom prst="rect">
            <a:avLst/>
          </a:prstGeom>
        </p:spPr>
      </p:pic>
    </p:spTree>
    <p:extLst>
      <p:ext uri="{BB962C8B-B14F-4D97-AF65-F5344CB8AC3E}">
        <p14:creationId xmlns:p14="http://schemas.microsoft.com/office/powerpoint/2010/main" val="24114953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1241</TotalTime>
  <Words>1071</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Century Gothic (Body)</vt:lpstr>
      <vt:lpstr>Wingdings</vt:lpstr>
      <vt:lpstr>Wingdings 3</vt:lpstr>
      <vt:lpstr>Wisp</vt:lpstr>
      <vt:lpstr>EXPLORATORY DATA ANALYSIS ON EMPLOYEE ATTRITION</vt:lpstr>
      <vt:lpstr>About Dataset, Problem Statement &amp; Approach</vt:lpstr>
      <vt:lpstr>From Age POV</vt:lpstr>
      <vt:lpstr>From Age &amp; Monthly Salary POV</vt:lpstr>
      <vt:lpstr>From Total Working years POV</vt:lpstr>
      <vt:lpstr>From Business travel POV</vt:lpstr>
      <vt:lpstr>From Overtime POV</vt:lpstr>
      <vt:lpstr>From Environment Satisfaction POV</vt:lpstr>
      <vt:lpstr>From Job Involvement POV</vt:lpstr>
      <vt:lpstr>From Job Level POV</vt:lpstr>
      <vt:lpstr>From Job satisfaction POV</vt:lpstr>
      <vt:lpstr>From Years at company POV</vt:lpstr>
      <vt:lpstr>Possible reasons for attrition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Chagi, Pallavi (MTSL)</dc:creator>
  <cp:lastModifiedBy>Chagi, Pallavi (MTSL)</cp:lastModifiedBy>
  <cp:revision>132</cp:revision>
  <dcterms:created xsi:type="dcterms:W3CDTF">2022-10-08T11:52:45Z</dcterms:created>
  <dcterms:modified xsi:type="dcterms:W3CDTF">2022-10-09T11:34:10Z</dcterms:modified>
</cp:coreProperties>
</file>