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8288000" cy="10287000"/>
  <p:notesSz cx="6858000" cy="9144000"/>
  <p:embeddedFontLst>
    <p:embeddedFont>
      <p:font typeface="Telegraf" panose="020B0604020202020204" charset="0"/>
      <p:regular r:id="rId8"/>
    </p:embeddedFont>
    <p:embeddedFont>
      <p:font typeface="Telegraf Bold" panose="020B0604020202020204" charset="0"/>
      <p:regular r:id="rId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 autoAdjust="0"/>
    <p:restoredTop sz="95201" autoAdjust="0"/>
  </p:normalViewPr>
  <p:slideViewPr>
    <p:cSldViewPr>
      <p:cViewPr varScale="1">
        <p:scale>
          <a:sx n="56" d="100"/>
          <a:sy n="56" d="100"/>
        </p:scale>
        <p:origin x="726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38099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3" name="Group 3"/>
          <p:cNvGrpSpPr/>
          <p:nvPr/>
        </p:nvGrpSpPr>
        <p:grpSpPr>
          <a:xfrm>
            <a:off x="0" y="8509670"/>
            <a:ext cx="18288000" cy="1804130"/>
            <a:chOff x="0" y="0"/>
            <a:chExt cx="4816593" cy="497070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816592" cy="497070"/>
            </a:xfrm>
            <a:custGeom>
              <a:avLst/>
              <a:gdLst/>
              <a:ahLst/>
              <a:cxnLst/>
              <a:rect l="l" t="t" r="r" b="b"/>
              <a:pathLst>
                <a:path w="4816592" h="497070">
                  <a:moveTo>
                    <a:pt x="0" y="0"/>
                  </a:moveTo>
                  <a:lnTo>
                    <a:pt x="4816592" y="0"/>
                  </a:lnTo>
                  <a:lnTo>
                    <a:pt x="4816592" y="497070"/>
                  </a:lnTo>
                  <a:lnTo>
                    <a:pt x="0" y="497070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5" name="TextBox 5"/>
            <p:cNvSpPr txBox="1"/>
            <p:nvPr/>
          </p:nvSpPr>
          <p:spPr>
            <a:xfrm>
              <a:off x="0" y="-57150"/>
              <a:ext cx="4816593" cy="554220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600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171698" y="266699"/>
            <a:ext cx="13944600" cy="13542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/>
            <a:r>
              <a:rPr lang="en-US" sz="4400" b="1" dirty="0">
                <a:solidFill>
                  <a:srgbClr val="F6F6F6"/>
                </a:solidFill>
                <a:latin typeface="Telegraf Bold"/>
                <a:ea typeface="Telegraf Bold"/>
                <a:cs typeface="Telegraf Bold"/>
                <a:sym typeface="Telegraf Bold"/>
              </a:rPr>
              <a:t>                         A Industrial Project On</a:t>
            </a:r>
          </a:p>
          <a:p>
            <a:pPr marL="0" lvl="0" indent="0" algn="l"/>
            <a:r>
              <a:rPr lang="en-US" sz="4400" b="1" dirty="0">
                <a:solidFill>
                  <a:srgbClr val="F6F6F6"/>
                </a:solidFill>
                <a:latin typeface="Telegraf Bold"/>
                <a:ea typeface="Telegraf Bold"/>
                <a:cs typeface="Telegraf Bold"/>
                <a:sym typeface="Telegraf Bold"/>
              </a:rPr>
              <a:t>Image Sharpening Using Knowledge Distillation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D1EE358-030F-3DF0-330A-726DCB7AF12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0" y="2192416"/>
            <a:ext cx="3532800" cy="2836782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F0D9B270-6189-FAC3-CE75-554BCA3C867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192416"/>
            <a:ext cx="3532800" cy="2836783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3C939C00-00C4-83A3-1385-098B8497AB61}"/>
              </a:ext>
            </a:extLst>
          </p:cNvPr>
          <p:cNvSpPr txBox="1"/>
          <p:nvPr/>
        </p:nvSpPr>
        <p:spPr>
          <a:xfrm>
            <a:off x="838200" y="5844797"/>
            <a:ext cx="5514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UNDER THE GUIDENCE OF</a:t>
            </a:r>
          </a:p>
          <a:p>
            <a:r>
              <a:rPr lang="en-IN" sz="3200" dirty="0">
                <a:solidFill>
                  <a:schemeClr val="bg1"/>
                </a:solidFill>
              </a:rPr>
              <a:t>DR.GAJENDRAN MALSHETTY</a:t>
            </a:r>
          </a:p>
          <a:p>
            <a:r>
              <a:rPr lang="en-IN" sz="1600" dirty="0">
                <a:solidFill>
                  <a:schemeClr val="bg1"/>
                </a:solidFill>
              </a:rPr>
              <a:t>(Chairperson, Dept of Artificial Intelligence and Data Science, </a:t>
            </a:r>
            <a:r>
              <a:rPr lang="en-IN" sz="1600" dirty="0" err="1">
                <a:solidFill>
                  <a:schemeClr val="bg1"/>
                </a:solidFill>
              </a:rPr>
              <a:t>Sharnbasva</a:t>
            </a:r>
            <a:r>
              <a:rPr lang="en-IN" sz="1600" dirty="0">
                <a:solidFill>
                  <a:schemeClr val="bg1"/>
                </a:solidFill>
              </a:rPr>
              <a:t> University Kalaburagi 585103)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2788518C-F302-AE0E-5F66-77608218194D}"/>
              </a:ext>
            </a:extLst>
          </p:cNvPr>
          <p:cNvSpPr txBox="1"/>
          <p:nvPr/>
        </p:nvSpPr>
        <p:spPr>
          <a:xfrm>
            <a:off x="9891623" y="5779224"/>
            <a:ext cx="6781800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SUBITTED BY</a:t>
            </a:r>
          </a:p>
          <a:p>
            <a:r>
              <a:rPr lang="en-IN" sz="3200" dirty="0">
                <a:solidFill>
                  <a:schemeClr val="bg1"/>
                </a:solidFill>
              </a:rPr>
              <a:t>Chetan </a:t>
            </a:r>
            <a:r>
              <a:rPr lang="en-IN" sz="3200" dirty="0" err="1">
                <a:solidFill>
                  <a:schemeClr val="bg1"/>
                </a:solidFill>
              </a:rPr>
              <a:t>Garoor</a:t>
            </a:r>
            <a:r>
              <a:rPr lang="en-IN" sz="2000" dirty="0">
                <a:solidFill>
                  <a:schemeClr val="bg1"/>
                </a:solidFill>
              </a:rPr>
              <a:t>(Team Lead) </a:t>
            </a:r>
          </a:p>
          <a:p>
            <a:r>
              <a:rPr lang="en-IN" sz="3200" dirty="0">
                <a:solidFill>
                  <a:schemeClr val="bg1"/>
                </a:solidFill>
              </a:rPr>
              <a:t>Arunkumar </a:t>
            </a:r>
            <a:r>
              <a:rPr lang="en-IN" sz="3200" dirty="0" err="1">
                <a:solidFill>
                  <a:schemeClr val="bg1"/>
                </a:solidFill>
              </a:rPr>
              <a:t>Kankeri</a:t>
            </a:r>
            <a:endParaRPr lang="en-IN" sz="3200" dirty="0">
              <a:solidFill>
                <a:schemeClr val="bg1"/>
              </a:solidFill>
            </a:endParaRPr>
          </a:p>
          <a:p>
            <a:r>
              <a:rPr lang="en-IN" sz="3200" dirty="0">
                <a:solidFill>
                  <a:schemeClr val="bg1"/>
                </a:solidFill>
              </a:rPr>
              <a:t>Sanket G </a:t>
            </a:r>
          </a:p>
          <a:p>
            <a:r>
              <a:rPr lang="en-IN" sz="3200" dirty="0" err="1">
                <a:solidFill>
                  <a:schemeClr val="bg1"/>
                </a:solidFill>
              </a:rPr>
              <a:t>Revansidappa</a:t>
            </a:r>
            <a:r>
              <a:rPr lang="en-IN" sz="3200" dirty="0">
                <a:solidFill>
                  <a:schemeClr val="bg1"/>
                </a:solidFill>
              </a:rPr>
              <a:t> T</a:t>
            </a:r>
          </a:p>
        </p:txBody>
      </p:sp>
    </p:spTree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70000"/>
            </a:blip>
            <a:stretch>
              <a:fillRect t="-38888" b="-38888"/>
            </a:stretch>
          </a:blipFill>
        </p:spPr>
      </p:sp>
      <p:sp>
        <p:nvSpPr>
          <p:cNvPr id="14" name="TextBox 14"/>
          <p:cNvSpPr txBox="1"/>
          <p:nvPr/>
        </p:nvSpPr>
        <p:spPr>
          <a:xfrm>
            <a:off x="609600" y="571500"/>
            <a:ext cx="7408495" cy="1044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>
              <a:lnSpc>
                <a:spcPts val="8399"/>
              </a:lnSpc>
            </a:pPr>
            <a:r>
              <a:rPr lang="en-US" sz="6999" b="1" dirty="0">
                <a:solidFill>
                  <a:srgbClr val="F6F6F6"/>
                </a:solidFill>
                <a:latin typeface="Telegraf Bold"/>
                <a:ea typeface="Telegraf Bold"/>
                <a:cs typeface="Telegraf Bold"/>
                <a:sym typeface="Telegraf Bold"/>
              </a:rPr>
              <a:t>INTRODUCTION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AF99684-67AA-3B9B-3AC0-99488DB95048}"/>
              </a:ext>
            </a:extLst>
          </p:cNvPr>
          <p:cNvSpPr txBox="1"/>
          <p:nvPr/>
        </p:nvSpPr>
        <p:spPr>
          <a:xfrm>
            <a:off x="762000" y="2400300"/>
            <a:ext cx="16383000" cy="784830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One of the common issues affecting image quality is blurring, which can occur due to camera motion, object movement, defocusing, or low lighting conditions.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Image sharpening--the process of enhancing image clarity by recovering lost details—has become a significant area of research in the field of computer vision and image processing. </a:t>
            </a:r>
          </a:p>
          <a:p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With the rise of deep learning, Convolutional Neural Networks (CNNs) have proven highly effective in learning complex mappings between degraded and high-quality images, making them suitable for tasks like image denoising, deblurring, and super-resolution.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Despite their effectiveness, deep CNNs are often computationally intensive, involving millions of parameters and requiring powerful GPUs for training and inference.</a:t>
            </a:r>
          </a:p>
          <a:p>
            <a:pPr marL="457200" indent="-457200"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This makes them unsuitable for deployment on resource-constrained devices such as smartphones, embedded systems, or IoT devices. To address this limitation, the concept of Knowledge Distillation (KD) has emerged as a powerful solution. Knowledge distillation involves training a smaller, lightweight “student” model to learn from a larger, more accurate “teacher” model. The student network can then mimic the performance of the teacher while being significantly faster and more efficient. </a:t>
            </a:r>
          </a:p>
        </p:txBody>
      </p:sp>
    </p:spTree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0" y="-15096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20" name="TextBox 20"/>
          <p:cNvSpPr txBox="1"/>
          <p:nvPr/>
        </p:nvSpPr>
        <p:spPr>
          <a:xfrm>
            <a:off x="0" y="-180826"/>
            <a:ext cx="18288000" cy="2563902"/>
          </a:xfrm>
          <a:prstGeom prst="rect">
            <a:avLst/>
          </a:prstGeom>
        </p:spPr>
        <p:txBody>
          <a:bodyPr lIns="50800" tIns="50800" rIns="50800" bIns="50800" rtlCol="0" anchor="ctr"/>
          <a:lstStyle/>
          <a:p>
            <a:pPr algn="ctr">
              <a:lnSpc>
                <a:spcPts val="2859"/>
              </a:lnSpc>
            </a:pPr>
            <a:endParaRPr/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443CDF07-F5FF-B190-D934-57ADF7A99E31}"/>
              </a:ext>
            </a:extLst>
          </p:cNvPr>
          <p:cNvGrpSpPr/>
          <p:nvPr/>
        </p:nvGrpSpPr>
        <p:grpSpPr>
          <a:xfrm>
            <a:off x="0" y="-85607"/>
            <a:ext cx="18288000" cy="2257307"/>
            <a:chOff x="0" y="-47625"/>
            <a:chExt cx="4816593" cy="829794"/>
          </a:xfrm>
        </p:grpSpPr>
        <p:sp>
          <p:nvSpPr>
            <p:cNvPr id="25" name="Freeform 24">
              <a:extLst>
                <a:ext uri="{FF2B5EF4-FFF2-40B4-BE49-F238E27FC236}">
                  <a16:creationId xmlns:a16="http://schemas.microsoft.com/office/drawing/2014/main" id="{E42A9947-5305-D1BC-7819-FEC037743E9F}"/>
                </a:ext>
              </a:extLst>
            </p:cNvPr>
            <p:cNvSpPr/>
            <p:nvPr/>
          </p:nvSpPr>
          <p:spPr>
            <a:xfrm>
              <a:off x="1" y="-17485"/>
              <a:ext cx="4816592" cy="799654"/>
            </a:xfrm>
            <a:custGeom>
              <a:avLst/>
              <a:gdLst/>
              <a:ahLst/>
              <a:cxnLst/>
              <a:rect l="l" t="t" r="r" b="b"/>
              <a:pathLst>
                <a:path w="4816592" h="627641">
                  <a:moveTo>
                    <a:pt x="0" y="0"/>
                  </a:moveTo>
                  <a:lnTo>
                    <a:pt x="4816592" y="0"/>
                  </a:lnTo>
                  <a:lnTo>
                    <a:pt x="4816592" y="627641"/>
                  </a:lnTo>
                  <a:lnTo>
                    <a:pt x="0" y="6276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en-IN" sz="7000" b="1" dirty="0"/>
                <a:t>   PROBLEM STATEMENT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32AA081-FDBF-96FD-406A-E3559405D4C8}"/>
                </a:ext>
              </a:extLst>
            </p:cNvPr>
            <p:cNvSpPr txBox="1"/>
            <p:nvPr/>
          </p:nvSpPr>
          <p:spPr>
            <a:xfrm>
              <a:off x="0" y="-47625"/>
              <a:ext cx="4816593" cy="675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26D0E411-4ED1-3190-4617-D882BE3D98AD}"/>
              </a:ext>
            </a:extLst>
          </p:cNvPr>
          <p:cNvSpPr txBox="1"/>
          <p:nvPr/>
        </p:nvSpPr>
        <p:spPr>
          <a:xfrm>
            <a:off x="685800" y="2933700"/>
            <a:ext cx="16078200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IN" sz="3600" dirty="0">
                <a:solidFill>
                  <a:schemeClr val="bg1"/>
                </a:solidFill>
              </a:rPr>
              <a:t>Blurry images caused by motion, defocus, or low-resolution inputs degrade the quality of visual content, especially in real-time applications like video conferencing and surveillance. Traditional sharpening techniques often fail to recover fine details or introduce artifacts. While deep learning models achieve high-quality restoration, they are too large for deployment on edge devices. This project aims to solve this challenge by using knowledge distillation to train a lightweight student model that mimics a high-performing teacher model, delivering sharp, high-quality images in real time with reduced computational cost.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split orient="vert"/>
      </p:transition>
    </mc:Choice>
    <mc:Fallback>
      <p:transition spd="slow">
        <p:split orient="vert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35947" y="2071778"/>
            <a:ext cx="18288000" cy="8634322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1752600" y="3144202"/>
            <a:ext cx="14706600" cy="61733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Develop a high-performance teacher model for image sharpening using deep convolutional neural networks trained on paired blurry and sharp image datasets. </a:t>
            </a: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 Design a lightweight student model capable of mimicking the teacher’s output quality with significantly fewer parameters and faster inference time.</a:t>
            </a: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Implement knowledge distillation by combining reconstruction loss, perceptual loss (VGG-based), and distillation loss to guide the student model’s learning. </a:t>
            </a: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Create a synthetic dataset of blurred and sharp image pairs using standard datasets (e.g., CIFAR-10) with controlled Gaussian blur to simulate real-world degradation. </a:t>
            </a: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Evaluate model performance using Structural Similarity Index (SSIM) to ensure perceptual and quantitative image quality. </a:t>
            </a: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Build a user-friendly web interface using Flask that allows users to upload blurry images and view sharpened results in real time. </a:t>
            </a: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endParaRPr lang="en-IN" sz="2800" dirty="0">
              <a:solidFill>
                <a:schemeClr val="bg1"/>
              </a:solidFill>
            </a:endParaRPr>
          </a:p>
          <a:p>
            <a:pPr marL="457200" lvl="0" indent="-457200">
              <a:lnSpc>
                <a:spcPts val="2421"/>
              </a:lnSpc>
              <a:buFont typeface="Wingdings" panose="05000000000000000000" pitchFamily="2" charset="2"/>
              <a:buChar char="Ø"/>
            </a:pPr>
            <a:r>
              <a:rPr lang="en-IN" sz="2800" dirty="0">
                <a:solidFill>
                  <a:schemeClr val="bg1"/>
                </a:solidFill>
              </a:rPr>
              <a:t>Ensure </a:t>
            </a:r>
            <a:r>
              <a:rPr lang="en-IN" sz="2800" dirty="0" err="1">
                <a:solidFill>
                  <a:schemeClr val="bg1"/>
                </a:solidFill>
              </a:rPr>
              <a:t>deployability</a:t>
            </a:r>
            <a:r>
              <a:rPr lang="en-IN" sz="2800" dirty="0">
                <a:solidFill>
                  <a:schemeClr val="bg1"/>
                </a:solidFill>
              </a:rPr>
              <a:t> of the student model on edge devices by maintaining low latency and high output fidelity.</a:t>
            </a:r>
            <a:endParaRPr lang="en-US" sz="2800" dirty="0">
              <a:solidFill>
                <a:schemeClr val="bg1"/>
              </a:solidFill>
              <a:latin typeface="Telegraf"/>
              <a:ea typeface="Telegraf"/>
              <a:cs typeface="Telegraf"/>
              <a:sym typeface="Telegraf"/>
            </a:endParaRPr>
          </a:p>
        </p:txBody>
      </p:sp>
      <p:grpSp>
        <p:nvGrpSpPr>
          <p:cNvPr id="23" name="Group 23"/>
          <p:cNvGrpSpPr/>
          <p:nvPr/>
        </p:nvGrpSpPr>
        <p:grpSpPr>
          <a:xfrm>
            <a:off x="-51761" y="-190500"/>
            <a:ext cx="18303814" cy="2563902"/>
            <a:chOff x="0" y="-47625"/>
            <a:chExt cx="4820758" cy="675266"/>
          </a:xfrm>
        </p:grpSpPr>
        <p:sp>
          <p:nvSpPr>
            <p:cNvPr id="24" name="Freeform 24"/>
            <p:cNvSpPr/>
            <p:nvPr/>
          </p:nvSpPr>
          <p:spPr>
            <a:xfrm>
              <a:off x="4166" y="-13480"/>
              <a:ext cx="4816592" cy="608067"/>
            </a:xfrm>
            <a:custGeom>
              <a:avLst/>
              <a:gdLst/>
              <a:ahLst/>
              <a:cxnLst/>
              <a:rect l="l" t="t" r="r" b="b"/>
              <a:pathLst>
                <a:path w="4816592" h="627641">
                  <a:moveTo>
                    <a:pt x="0" y="0"/>
                  </a:moveTo>
                  <a:lnTo>
                    <a:pt x="4816592" y="0"/>
                  </a:lnTo>
                  <a:lnTo>
                    <a:pt x="4816592" y="627641"/>
                  </a:lnTo>
                  <a:lnTo>
                    <a:pt x="0" y="627641"/>
                  </a:lnTo>
                  <a:close/>
                </a:path>
              </a:pathLst>
            </a:custGeom>
            <a:solidFill>
              <a:srgbClr val="F2F2F2"/>
            </a:solidFill>
          </p:spPr>
          <p:txBody>
            <a:bodyPr/>
            <a:lstStyle/>
            <a:p>
              <a:pPr>
                <a:lnSpc>
                  <a:spcPct val="150000"/>
                </a:lnSpc>
              </a:pPr>
              <a:r>
                <a:rPr lang="en-IN" sz="7000" b="1" dirty="0"/>
                <a:t>    OBJECTIVES</a:t>
              </a:r>
            </a:p>
          </p:txBody>
        </p:sp>
        <p:sp>
          <p:nvSpPr>
            <p:cNvPr id="25" name="TextBox 25"/>
            <p:cNvSpPr txBox="1"/>
            <p:nvPr/>
          </p:nvSpPr>
          <p:spPr>
            <a:xfrm>
              <a:off x="0" y="-47625"/>
              <a:ext cx="4816593" cy="675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>
        <p14:ferris dir="l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4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0" y="0"/>
            <a:ext cx="18288000" cy="2383076"/>
            <a:chOff x="0" y="0"/>
            <a:chExt cx="4816593" cy="627641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4816592" cy="627641"/>
            </a:xfrm>
            <a:custGeom>
              <a:avLst/>
              <a:gdLst/>
              <a:ahLst/>
              <a:cxnLst/>
              <a:rect l="l" t="t" r="r" b="b"/>
              <a:pathLst>
                <a:path w="4816592" h="627641">
                  <a:moveTo>
                    <a:pt x="0" y="0"/>
                  </a:moveTo>
                  <a:lnTo>
                    <a:pt x="4816592" y="0"/>
                  </a:lnTo>
                  <a:lnTo>
                    <a:pt x="4816592" y="627641"/>
                  </a:lnTo>
                  <a:lnTo>
                    <a:pt x="0" y="627641"/>
                  </a:lnTo>
                  <a:close/>
                </a:path>
              </a:pathLst>
            </a:custGeom>
            <a:solidFill>
              <a:srgbClr val="F2F2F2"/>
            </a:solidFill>
          </p:spPr>
        </p:sp>
        <p:sp>
          <p:nvSpPr>
            <p:cNvPr id="10" name="TextBox 10"/>
            <p:cNvSpPr txBox="1"/>
            <p:nvPr/>
          </p:nvSpPr>
          <p:spPr>
            <a:xfrm>
              <a:off x="0" y="-47625"/>
              <a:ext cx="4816593" cy="67526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859"/>
                </a:lnSpc>
              </a:pPr>
              <a:endParaRPr/>
            </a:p>
          </p:txBody>
        </p:sp>
      </p:grpSp>
      <p:sp>
        <p:nvSpPr>
          <p:cNvPr id="31" name="TextBox 31"/>
          <p:cNvSpPr txBox="1"/>
          <p:nvPr/>
        </p:nvSpPr>
        <p:spPr>
          <a:xfrm>
            <a:off x="1028700" y="700227"/>
            <a:ext cx="16230600" cy="10449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0" lvl="0" indent="0">
              <a:lnSpc>
                <a:spcPts val="8399"/>
              </a:lnSpc>
            </a:pPr>
            <a:r>
              <a:rPr lang="en-US" sz="6999" b="1" dirty="0">
                <a:solidFill>
                  <a:srgbClr val="0D1414"/>
                </a:solidFill>
                <a:latin typeface="Telegraf Bold"/>
                <a:ea typeface="Telegraf Bold"/>
                <a:cs typeface="Telegraf Bold"/>
                <a:sym typeface="Telegraf Bold"/>
              </a:rPr>
              <a:t>FLOWCHART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B463746F-3B26-7533-3E53-38C3E6DE686F}"/>
              </a:ext>
            </a:extLst>
          </p:cNvPr>
          <p:cNvSpPr/>
          <p:nvPr/>
        </p:nvSpPr>
        <p:spPr>
          <a:xfrm>
            <a:off x="228600" y="5343033"/>
            <a:ext cx="2590800" cy="1981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FLASK WEB APPLICATION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C9D5061-DA9F-2B64-016E-09490F0BC82A}"/>
              </a:ext>
            </a:extLst>
          </p:cNvPr>
          <p:cNvSpPr/>
          <p:nvPr/>
        </p:nvSpPr>
        <p:spPr>
          <a:xfrm>
            <a:off x="9366173" y="5343033"/>
            <a:ext cx="2590800" cy="1981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KNOWLEDGE DISTILLATION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A82C60AB-0164-6CAB-1B48-435BF58AC57D}"/>
              </a:ext>
            </a:extLst>
          </p:cNvPr>
          <p:cNvSpPr/>
          <p:nvPr/>
        </p:nvSpPr>
        <p:spPr>
          <a:xfrm>
            <a:off x="12490688" y="5343752"/>
            <a:ext cx="2590800" cy="1981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STUDENT MODEL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6F105066-60E0-2178-A3DD-CD3346DEEA5C}"/>
              </a:ext>
            </a:extLst>
          </p:cNvPr>
          <p:cNvSpPr/>
          <p:nvPr/>
        </p:nvSpPr>
        <p:spPr>
          <a:xfrm>
            <a:off x="6331027" y="5343033"/>
            <a:ext cx="2590800" cy="1981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TEACHER MODEL</a:t>
            </a:r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A6F74D90-28DA-64DC-A9A2-05FB544ABEF6}"/>
              </a:ext>
            </a:extLst>
          </p:cNvPr>
          <p:cNvSpPr/>
          <p:nvPr/>
        </p:nvSpPr>
        <p:spPr>
          <a:xfrm>
            <a:off x="3279813" y="5343033"/>
            <a:ext cx="2590800" cy="1981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BLURRY IMAGE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55C43FE3-9938-2116-9705-2D84C9FBFDC0}"/>
              </a:ext>
            </a:extLst>
          </p:cNvPr>
          <p:cNvSpPr/>
          <p:nvPr/>
        </p:nvSpPr>
        <p:spPr>
          <a:xfrm>
            <a:off x="15468600" y="5343033"/>
            <a:ext cx="2590800" cy="1981200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dirty="0"/>
              <a:t>IMAGE SHARPENING</a:t>
            </a:r>
          </a:p>
        </p:txBody>
      </p:sp>
      <p:sp>
        <p:nvSpPr>
          <p:cNvPr id="45" name="Arrow: Curved Up 44">
            <a:extLst>
              <a:ext uri="{FF2B5EF4-FFF2-40B4-BE49-F238E27FC236}">
                <a16:creationId xmlns:a16="http://schemas.microsoft.com/office/drawing/2014/main" id="{0F3A29F0-AA18-B66A-4781-F89D93049A0C}"/>
              </a:ext>
            </a:extLst>
          </p:cNvPr>
          <p:cNvSpPr/>
          <p:nvPr/>
        </p:nvSpPr>
        <p:spPr>
          <a:xfrm>
            <a:off x="2429436" y="7320280"/>
            <a:ext cx="1216152" cy="731520"/>
          </a:xfrm>
          <a:prstGeom prst="curvedUpArrow">
            <a:avLst>
              <a:gd name="adj1" fmla="val 25000"/>
              <a:gd name="adj2" fmla="val 50000"/>
              <a:gd name="adj3" fmla="val 533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6" name="Arrow: Curved Up 45">
            <a:extLst>
              <a:ext uri="{FF2B5EF4-FFF2-40B4-BE49-F238E27FC236}">
                <a16:creationId xmlns:a16="http://schemas.microsoft.com/office/drawing/2014/main" id="{56931DF8-7D41-6DAD-2113-E72C70D8CBEB}"/>
              </a:ext>
            </a:extLst>
          </p:cNvPr>
          <p:cNvSpPr/>
          <p:nvPr/>
        </p:nvSpPr>
        <p:spPr>
          <a:xfrm>
            <a:off x="5550961" y="7323874"/>
            <a:ext cx="1216152" cy="731520"/>
          </a:xfrm>
          <a:prstGeom prst="curvedUpArrow">
            <a:avLst>
              <a:gd name="adj1" fmla="val 25000"/>
              <a:gd name="adj2" fmla="val 50000"/>
              <a:gd name="adj3" fmla="val 533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7" name="Arrow: Curved Up 46">
            <a:extLst>
              <a:ext uri="{FF2B5EF4-FFF2-40B4-BE49-F238E27FC236}">
                <a16:creationId xmlns:a16="http://schemas.microsoft.com/office/drawing/2014/main" id="{535B1251-AA29-17C8-F550-997631620BAA}"/>
              </a:ext>
            </a:extLst>
          </p:cNvPr>
          <p:cNvSpPr/>
          <p:nvPr/>
        </p:nvSpPr>
        <p:spPr>
          <a:xfrm>
            <a:off x="8427052" y="7323874"/>
            <a:ext cx="1216152" cy="731520"/>
          </a:xfrm>
          <a:prstGeom prst="curvedUpArrow">
            <a:avLst>
              <a:gd name="adj1" fmla="val 25000"/>
              <a:gd name="adj2" fmla="val 50000"/>
              <a:gd name="adj3" fmla="val 533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  <p:sp>
        <p:nvSpPr>
          <p:cNvPr id="48" name="Arrow: Curved Up 47">
            <a:extLst>
              <a:ext uri="{FF2B5EF4-FFF2-40B4-BE49-F238E27FC236}">
                <a16:creationId xmlns:a16="http://schemas.microsoft.com/office/drawing/2014/main" id="{81D44226-C54A-A250-2631-E49128A08A70}"/>
              </a:ext>
            </a:extLst>
          </p:cNvPr>
          <p:cNvSpPr/>
          <p:nvPr/>
        </p:nvSpPr>
        <p:spPr>
          <a:xfrm>
            <a:off x="11604081" y="7323874"/>
            <a:ext cx="1216152" cy="731520"/>
          </a:xfrm>
          <a:prstGeom prst="curvedUpArrow">
            <a:avLst>
              <a:gd name="adj1" fmla="val 25000"/>
              <a:gd name="adj2" fmla="val 50000"/>
              <a:gd name="adj3" fmla="val 533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>
              <a:solidFill>
                <a:schemeClr val="tx1"/>
              </a:solidFill>
            </a:endParaRPr>
          </a:p>
        </p:txBody>
      </p:sp>
      <p:sp>
        <p:nvSpPr>
          <p:cNvPr id="49" name="Arrow: Curved Up 48">
            <a:extLst>
              <a:ext uri="{FF2B5EF4-FFF2-40B4-BE49-F238E27FC236}">
                <a16:creationId xmlns:a16="http://schemas.microsoft.com/office/drawing/2014/main" id="{625F6B60-B3BF-9476-F5D7-6000F16AC27F}"/>
              </a:ext>
            </a:extLst>
          </p:cNvPr>
          <p:cNvSpPr/>
          <p:nvPr/>
        </p:nvSpPr>
        <p:spPr>
          <a:xfrm>
            <a:off x="14686197" y="7324233"/>
            <a:ext cx="1216152" cy="731520"/>
          </a:xfrm>
          <a:prstGeom prst="curvedUpArrow">
            <a:avLst>
              <a:gd name="adj1" fmla="val 25000"/>
              <a:gd name="adj2" fmla="val 50000"/>
              <a:gd name="adj3" fmla="val 53303"/>
            </a:avLst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3400">
        <p14:reveal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D141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flipH="1">
            <a:off x="-7189" y="-81297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18288000" y="0"/>
                </a:moveTo>
                <a:lnTo>
                  <a:pt x="0" y="0"/>
                </a:lnTo>
                <a:lnTo>
                  <a:pt x="0" y="10287000"/>
                </a:lnTo>
                <a:lnTo>
                  <a:pt x="18288000" y="10287000"/>
                </a:lnTo>
                <a:lnTo>
                  <a:pt x="18288000" y="0"/>
                </a:lnTo>
                <a:close/>
              </a:path>
            </a:pathLst>
          </a:custGeom>
          <a:blipFill>
            <a:blip r:embed="rId2">
              <a:alphaModFix amt="50000"/>
            </a:blip>
            <a:stretch>
              <a:fillRect t="-38888" b="-38888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4" name="TextBox 14"/>
          <p:cNvSpPr txBox="1"/>
          <p:nvPr/>
        </p:nvSpPr>
        <p:spPr>
          <a:xfrm>
            <a:off x="990600" y="800100"/>
            <a:ext cx="16459200" cy="104490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0" lvl="0" indent="0" algn="l">
              <a:lnSpc>
                <a:spcPts val="8399"/>
              </a:lnSpc>
            </a:pPr>
            <a:r>
              <a:rPr lang="en-US" sz="6999" b="1" dirty="0">
                <a:solidFill>
                  <a:srgbClr val="F6F6F6"/>
                </a:solidFill>
                <a:latin typeface="Telegraf Bold"/>
                <a:ea typeface="Telegraf Bold"/>
                <a:cs typeface="Telegraf Bold"/>
                <a:sym typeface="Telegraf Bold"/>
              </a:rPr>
              <a:t>RESULT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DBA1CE06-0C3D-9A56-9A71-AC1454A3AA8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600" y="2400300"/>
            <a:ext cx="7467600" cy="6220088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D217DA86-1087-7A9E-D57B-F768914AB57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68444" y="2400300"/>
            <a:ext cx="7828956" cy="622008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528</Words>
  <Application>Microsoft Office PowerPoint</Application>
  <PresentationFormat>Custom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Wingdings</vt:lpstr>
      <vt:lpstr>Arial</vt:lpstr>
      <vt:lpstr>Telegraf Bold</vt:lpstr>
      <vt:lpstr>Telegraf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- AI, Machine Learning, Deep Learning, and LLM Overview</dc:title>
  <dc:creator>HP</dc:creator>
  <dc:description>Presentation - AI, Machine Learning, Deep Learning, and LLM Overview</dc:description>
  <cp:lastModifiedBy>HP</cp:lastModifiedBy>
  <cp:revision>3</cp:revision>
  <dcterms:created xsi:type="dcterms:W3CDTF">2006-08-16T00:00:00Z</dcterms:created>
  <dcterms:modified xsi:type="dcterms:W3CDTF">2025-07-12T06:39:16Z</dcterms:modified>
  <dc:identifier>DAGs7ffZMvI</dc:identifier>
</cp:coreProperties>
</file>