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66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6T07:20:39.53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26256 1 24575,'-117'67'0,"85"-51"0,-388 181-546,10-28-1770,-208 62 697,-260 73-953,-291 74 456,-280 64-419,-249 63 1184,-197 55-457,-1116 345 801,10 41 494,1132-319 513,199-18 0,273-50 0,318-84 0,310-91 0,271-85 233,429-253 78,3 4 0,-83 81-1,133-116-191,2 0 0,0 1-1,0 1 1,2 0 0,0 1 0,1 1-1,0-1 1,2 2 0,0-1-1,-8 31 1,15-39-44,0-1 0,1 1 0,0 0 0,1-1 0,0 1 0,1 0 0,0-1 0,1 1 0,0-1 0,0 1 0,1-1 0,1 0 0,-1 0 0,2 0-1,-1-1 1,2 1 0,-1-1 0,1 0 0,0-1 0,1 1 0,12 11 0,0-2-75,0 0 0,1-2 0,1-1 0,0 0 0,42 19 0,-9-8 86,1-3 0,1-3 0,65 15 0,369 53 1288,289-31-1031,384-55-343,446-70-436,444-70-1308,375-65 885,249-45-833,97-23 1098,-53 2-91,-213 27 514,-372 45 171,-515 55 0,-532 51 0,-455 42 277,-347 30 833,-238 20-808,-49-1-293,0 0 0,0 0-1,0 0 1,0 0 0,-1 0 0,1 0 0,0 1 0,0-1-1,0 0 1,0 0 0,0 0 0,0 0 0,0 0 0,0 1-1,0-1 1,0 0 0,0 0 0,0 0 0,0 0 0,0 1-1,0-1 1,0 0 0,0 0 0,0 0 0,0 0 0,0 1 0,0-1-1,0 0 1,0 0 0,0 0 0,0 0 0,0 0 0,0 1-1,0-1 1,1 0 0,-1 0 0,0 0 0,0 0 0,0 0-1,0 0 1,0 1 0,0-1 0,0 0 0,1 0 0,-1 0-1,0 0 1,0 0 0,0 0 0,0 0 0,1 0 0,-99 33 1893,-480 182 924,246-86-1557,-129 40-1047,-273 78 392,-340 84-1007,-354 82-1882,-319 72 847,-273 74-739,-210 74 1334,-2411 778-844,43 143 1477,2588-810 200,232-40 0,247-48 0,260-62 0,259-71 0,251-79 106,239-98 321,201-90 34,273-211 249,-74 86 0,108-114-517,0 2-1,-18 32 1,30-47-52,0-1-1,0 2 1,0-1-1,1 0 0,0 0 1,0 0-1,0 1 1,0-1-1,0 1 0,1-1 1,0 0-1,0 1 1,0-1-1,0 1 1,1-1-1,0 0 0,2 8 1,-2-10-27,1 1 0,-1 0 0,1-1 0,0 1 0,0-1 0,0 1 0,0-1 0,0 0 0,0 0 0,1 0 0,-1 0 0,1 0 0,-1-1 0,1 1 0,0-1 0,0 1 0,0-1 0,0 0 0,-1 0 0,1-1 0,1 1 0,-1 0 0,4-1 0,10 2 661,1-2 0,0 0 0,20-3 0,-32 2-632,295-44 3697,-224 32-3625,323-58-557,206-29-1976,178-23 692,871-122-3147,863-136 981,-1973 287 2767,-152 16 985,-141 17 1815,-98 16 3004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8/26/2024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3A52079-6997-47B8-B262-4ED5D2EA2D74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C80CA-06EA-4D97-A1EC-F2A229B592C4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60CC4-6CA2-4A99-B83B-711E420D000E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238998-10EA-455D-8FDC-3EBC7E198582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E9B6-2EC2-45E6-A437-DCC674AAC4AF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4FF3-940D-4DDE-86D8-82D5A8663636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55261-7117-41BB-BB79-8C1909625493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204D7-DE7F-414C-8571-0012DE9EFCDB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378FF3-85EA-48E5-8D8C-1DB156807E49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F94F13-1676-4B68-A383-661B657F6E63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8/26/2024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6C94072-1B34-48FB-9A9C-5A9A0FFC8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5019358-4900-4555-99FF-EF6AE90B8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5670146" y="3710250"/>
            <a:ext cx="2131466" cy="1830903"/>
          </a:xfrm>
          <a:custGeom>
            <a:avLst/>
            <a:gdLst>
              <a:gd name="connsiteX0" fmla="*/ 2308583 w 2308583"/>
              <a:gd name="connsiteY0" fmla="*/ 1983044 h 1983044"/>
              <a:gd name="connsiteX1" fmla="*/ 462 w 2308583"/>
              <a:gd name="connsiteY1" fmla="*/ 1983044 h 1983044"/>
              <a:gd name="connsiteX2" fmla="*/ 0 w 2308583"/>
              <a:gd name="connsiteY2" fmla="*/ 1711185 h 1983044"/>
              <a:gd name="connsiteX3" fmla="*/ 2022607 w 2308583"/>
              <a:gd name="connsiteY3" fmla="*/ 1712117 h 1983044"/>
              <a:gd name="connsiteX4" fmla="*/ 2022607 w 2308583"/>
              <a:gd name="connsiteY4" fmla="*/ 0 h 1983044"/>
              <a:gd name="connsiteX5" fmla="*/ 2308583 w 2308583"/>
              <a:gd name="connsiteY5" fmla="*/ 0 h 1983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8583" h="1983044">
                <a:moveTo>
                  <a:pt x="2308583" y="1983044"/>
                </a:moveTo>
                <a:lnTo>
                  <a:pt x="462" y="1983044"/>
                </a:lnTo>
                <a:cubicBezTo>
                  <a:pt x="-462" y="1889214"/>
                  <a:pt x="923" y="1805015"/>
                  <a:pt x="0" y="1711185"/>
                </a:cubicBezTo>
                <a:lnTo>
                  <a:pt x="2022607" y="1712117"/>
                </a:lnTo>
                <a:lnTo>
                  <a:pt x="2022607" y="0"/>
                </a:lnTo>
                <a:lnTo>
                  <a:pt x="2308583" y="0"/>
                </a:lnTo>
                <a:close/>
              </a:path>
            </a:pathLst>
          </a:custGeom>
          <a:solidFill>
            <a:srgbClr val="FFFFFF">
              <a:alpha val="70000"/>
            </a:srgbClr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5941F3-0256-4E90-BBBC-5A6EDEB8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8004" y="4166755"/>
            <a:ext cx="5607908" cy="2040066"/>
          </a:xfrm>
          <a:prstGeom prst="rect">
            <a:avLst/>
          </a:prstGeom>
          <a:solidFill>
            <a:srgbClr val="0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885" y="4055423"/>
            <a:ext cx="5268177" cy="1429436"/>
          </a:xfrm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FFFFFF"/>
                </a:solidFill>
                <a:latin typeface="Britannic Bold" panose="020B0903060703020204" pitchFamily="34" charset="0"/>
              </a:rPr>
              <a:t>SMART Product recommendation  </a:t>
            </a:r>
          </a:p>
        </p:txBody>
      </p:sp>
      <p:pic>
        <p:nvPicPr>
          <p:cNvPr id="1028" name="Picture 4" descr="Shopping ">
            <a:extLst>
              <a:ext uri="{FF2B5EF4-FFF2-40B4-BE49-F238E27FC236}">
                <a16:creationId xmlns:a16="http://schemas.microsoft.com/office/drawing/2014/main" id="{3230D79B-4DEE-705A-C530-8906290C9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668" y="4764097"/>
            <a:ext cx="705052" cy="70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384A98-6E8C-C7BD-9FE8-CA192988F50E}"/>
              </a:ext>
            </a:extLst>
          </p:cNvPr>
          <p:cNvSpPr txBox="1"/>
          <p:nvPr/>
        </p:nvSpPr>
        <p:spPr>
          <a:xfrm>
            <a:off x="6321987" y="5399831"/>
            <a:ext cx="1532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tantia" panose="02030602050306030303" pitchFamily="18" charset="0"/>
              </a:rPr>
              <a:t>Prajwal </a:t>
            </a:r>
            <a:r>
              <a:rPr lang="en-US" sz="1200" dirty="0" err="1">
                <a:solidFill>
                  <a:schemeClr val="bg1"/>
                </a:solidFill>
                <a:latin typeface="Constantia" panose="02030602050306030303" pitchFamily="18" charset="0"/>
              </a:rPr>
              <a:t>Auradkar</a:t>
            </a:r>
            <a:endParaRPr lang="en-US" sz="1200" dirty="0">
              <a:solidFill>
                <a:schemeClr val="bg1"/>
              </a:solidFill>
              <a:latin typeface="Britannic Bold" panose="020B0903060703020204" pitchFamily="34" charset="0"/>
            </a:endParaRPr>
          </a:p>
          <a:p>
            <a:r>
              <a:rPr lang="en-US" sz="1200" dirty="0" err="1">
                <a:solidFill>
                  <a:schemeClr val="bg1"/>
                </a:solidFill>
                <a:latin typeface="Constantia" panose="02030602050306030303" pitchFamily="18" charset="0"/>
              </a:rPr>
              <a:t>Peddigari</a:t>
            </a:r>
            <a:r>
              <a:rPr lang="en-US" sz="1200" dirty="0">
                <a:solidFill>
                  <a:schemeClr val="bg1"/>
                </a:solidFill>
                <a:latin typeface="Constantia" panose="02030602050306030303" pitchFamily="18" charset="0"/>
              </a:rPr>
              <a:t> Chetan                                 </a:t>
            </a:r>
            <a:r>
              <a:rPr lang="en-US" sz="800" dirty="0">
                <a:solidFill>
                  <a:schemeClr val="bg1"/>
                </a:solidFill>
                <a:latin typeface="Constantia" panose="02030602050306030303" pitchFamily="18" charset="0"/>
              </a:rPr>
              <a:t> </a:t>
            </a:r>
          </a:p>
          <a:p>
            <a:r>
              <a:rPr lang="en-US" sz="1200" dirty="0">
                <a:solidFill>
                  <a:schemeClr val="bg1"/>
                </a:solidFill>
                <a:latin typeface="Constantia" panose="02030602050306030303" pitchFamily="18" charset="0"/>
              </a:rPr>
              <a:t>V Ravi Kiran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94E2CED-E8A4-27F6-321F-3176D059DBAF}"/>
                  </a:ext>
                </a:extLst>
              </p14:cNvPr>
              <p14:cNvContentPartPr/>
              <p14:nvPr/>
            </p14:nvContentPartPr>
            <p14:xfrm>
              <a:off x="321718" y="336029"/>
              <a:ext cx="10581120" cy="6346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94E2CED-E8A4-27F6-321F-3176D059DB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078" y="300389"/>
                <a:ext cx="10652760" cy="64180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14FECBA-D32A-A0CB-AFF7-134C709CDFA8}"/>
              </a:ext>
            </a:extLst>
          </p:cNvPr>
          <p:cNvSpPr txBox="1"/>
          <p:nvPr/>
        </p:nvSpPr>
        <p:spPr>
          <a:xfrm>
            <a:off x="268856" y="1283979"/>
            <a:ext cx="11654288" cy="24077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ALGORITHM</a:t>
            </a:r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(</a:t>
            </a:r>
            <a:r>
              <a:rPr lang="en-US" sz="1600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Personalized Collaborative Filtering with Content-Based Augmentation</a:t>
            </a:r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) :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1. Data Collection: </a:t>
            </a:r>
            <a:r>
              <a:rPr lang="en-US" sz="12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Gather user behavior data (clicks, purchases, views) and product details (categories, prices, ratings).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2. Data Preprocessing: </a:t>
            </a:r>
            <a:r>
              <a:rPr lang="en-US" sz="12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Clean and normalize the data; handle missing values and convert categorical data to numerical form.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3. User Profiling: </a:t>
            </a:r>
            <a:r>
              <a:rPr lang="en-US" sz="12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Create user profiles based on browsing history, past purchases, and preferences.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4. Product Similarity: </a:t>
            </a:r>
            <a:r>
              <a:rPr lang="en-US" sz="12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Calculate product similarity using techniques like collaborative filtering or content-based filtering.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5. Recommendation Generation: </a:t>
            </a:r>
            <a:r>
              <a:rPr lang="en-US" sz="12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Match user profiles with similar products and generate a list of personalized recommendations</a:t>
            </a:r>
            <a:r>
              <a:rPr lang="en-US" sz="1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6. Evaluation &amp; Feedback: </a:t>
            </a:r>
            <a:r>
              <a:rPr lang="en-US" sz="1200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Measure the effectiveness of recommendations using metrics like click-through rate (CTR) and refine the model using user feedback.</a:t>
            </a:r>
            <a:endParaRPr lang="en-US" sz="1400" b="1" dirty="0"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FDA1F6-0B72-370D-009A-872E7F0177D7}"/>
              </a:ext>
            </a:extLst>
          </p:cNvPr>
          <p:cNvSpPr txBox="1"/>
          <p:nvPr/>
        </p:nvSpPr>
        <p:spPr>
          <a:xfrm>
            <a:off x="337181" y="4166755"/>
            <a:ext cx="5210649" cy="15388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Dataset:</a:t>
            </a:r>
            <a:r>
              <a:rPr lang="en-US" b="1" u="sng" dirty="0"/>
              <a:t> </a:t>
            </a:r>
            <a:r>
              <a:rPr lang="en-US" dirty="0"/>
              <a:t>User behavior data (clicks, purchases, ratings) and product details (categories, features).</a:t>
            </a:r>
          </a:p>
          <a:p>
            <a:endParaRPr lang="en-US" dirty="0"/>
          </a:p>
          <a:p>
            <a:r>
              <a:rPr lang="en-US" sz="2000" b="1" u="sng" dirty="0"/>
              <a:t>Output:</a:t>
            </a:r>
            <a:r>
              <a:rPr lang="en-US" b="1" u="sng" dirty="0"/>
              <a:t> </a:t>
            </a:r>
            <a:r>
              <a:rPr lang="en-US" dirty="0"/>
              <a:t>A personalized list of product recommendations for each user.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41DBFF-9286-C8F6-30D0-13C24EEBE3D5}"/>
              </a:ext>
            </a:extLst>
          </p:cNvPr>
          <p:cNvSpPr txBox="1"/>
          <p:nvPr/>
        </p:nvSpPr>
        <p:spPr>
          <a:xfrm>
            <a:off x="331796" y="273979"/>
            <a:ext cx="11414115" cy="92333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u="sng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Problem Statement:</a:t>
            </a:r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 </a:t>
            </a:r>
          </a:p>
          <a:p>
            <a:r>
              <a:rPr lang="en-US" b="1" dirty="0"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How can we create a personalized product recommendation system that effectively suggests relevant items to users based on their browsing and purchasing behavior in an e-commerce platform?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82D330-3FBB-7B04-D034-D9AB043B1BCA}"/>
              </a:ext>
            </a:extLst>
          </p:cNvPr>
          <p:cNvSpPr txBox="1"/>
          <p:nvPr/>
        </p:nvSpPr>
        <p:spPr>
          <a:xfrm>
            <a:off x="8941958" y="5499552"/>
            <a:ext cx="756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Britannic Bold" panose="020B0903060703020204" pitchFamily="34" charset="0"/>
              </a:rPr>
              <a:t>G-3</a:t>
            </a:r>
            <a:endParaRPr lang="en-US" sz="1600" dirty="0">
              <a:solidFill>
                <a:schemeClr val="bg1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ECF6D8-9EA4-45A1-AFEB-B7C326AF08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48</TotalTime>
  <Words>214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Microsoft YaHei UI Light</vt:lpstr>
      <vt:lpstr>Arial</vt:lpstr>
      <vt:lpstr>Britannic Bold</vt:lpstr>
      <vt:lpstr>Calibri</vt:lpstr>
      <vt:lpstr>Constantia</vt:lpstr>
      <vt:lpstr>Franklin Gothic Book</vt:lpstr>
      <vt:lpstr>Crop</vt:lpstr>
      <vt:lpstr>SMART Product recommendation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Alok Vishwakarma</dc:creator>
  <cp:lastModifiedBy>Alok Vishwakarma</cp:lastModifiedBy>
  <cp:revision>1</cp:revision>
  <dcterms:created xsi:type="dcterms:W3CDTF">2024-08-26T06:47:00Z</dcterms:created>
  <dcterms:modified xsi:type="dcterms:W3CDTF">2024-08-26T07:35:36Z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