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6e05bb417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6e05bb41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6e05bb417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6e05bb41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f97296b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f97296b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6e05bb417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6e05bb41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6e05bb4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6e05bb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6e05bb417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6e05bb41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6e05bb417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6e05bb41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6e05bb417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6e05bb41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6e05bb417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6e05bb41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6e05bb41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6e05bb41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6e05bb417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6e05bb41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6e05bb417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6e05bb41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284875" y="1518550"/>
            <a:ext cx="87360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latin typeface="Arial"/>
                <a:ea typeface="Arial"/>
                <a:cs typeface="Arial"/>
                <a:sym typeface="Arial"/>
              </a:rPr>
              <a:t>ATTENDANCE TRACKING SYSTEM</a:t>
            </a:r>
            <a:r>
              <a:rPr lang="en" sz="4000"/>
              <a:t> USING FACE RECOGNITION</a:t>
            </a:r>
            <a:endParaRPr sz="4000"/>
          </a:p>
        </p:txBody>
      </p:sp>
      <p:sp>
        <p:nvSpPr>
          <p:cNvPr id="68" name="Google Shape;68;p13"/>
          <p:cNvSpPr txBox="1">
            <a:spLocks noGrp="1"/>
          </p:cNvSpPr>
          <p:nvPr>
            <p:ph type="subTitle" idx="1"/>
          </p:nvPr>
        </p:nvSpPr>
        <p:spPr>
          <a:xfrm>
            <a:off x="357000" y="3244506"/>
            <a:ext cx="8430000" cy="189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200">
                <a:latin typeface="Times New Roman"/>
                <a:ea typeface="Times New Roman"/>
                <a:cs typeface="Times New Roman"/>
                <a:sym typeface="Times New Roman"/>
              </a:rPr>
              <a:t>                                                     Done by:</a:t>
            </a:r>
            <a:endParaRPr sz="2200">
              <a:latin typeface="Times New Roman"/>
              <a:ea typeface="Times New Roman"/>
              <a:cs typeface="Times New Roman"/>
              <a:sym typeface="Times New Roman"/>
            </a:endParaRPr>
          </a:p>
          <a:p>
            <a:pPr marL="0" lvl="0" indent="0" algn="ctr" rtl="0">
              <a:spcBef>
                <a:spcPts val="0"/>
              </a:spcBef>
              <a:spcAft>
                <a:spcPts val="0"/>
              </a:spcAft>
              <a:buNone/>
            </a:pPr>
            <a:r>
              <a:rPr lang="en" sz="1500">
                <a:latin typeface="Times New Roman"/>
                <a:ea typeface="Times New Roman"/>
                <a:cs typeface="Times New Roman"/>
                <a:sym typeface="Times New Roman"/>
              </a:rPr>
              <a:t>                                                                                                     CHETAN REDDY BANDI</a:t>
            </a:r>
            <a:endParaRPr sz="1500">
              <a:latin typeface="Times New Roman"/>
              <a:ea typeface="Times New Roman"/>
              <a:cs typeface="Times New Roman"/>
              <a:sym typeface="Times New Roman"/>
            </a:endParaRPr>
          </a:p>
          <a:p>
            <a:pPr marL="3657600" lvl="0" indent="457200" algn="ctr" rtl="0">
              <a:spcBef>
                <a:spcPts val="0"/>
              </a:spcBef>
              <a:spcAft>
                <a:spcPts val="0"/>
              </a:spcAft>
              <a:buNone/>
            </a:pPr>
            <a:r>
              <a:rPr lang="en" sz="1500">
                <a:latin typeface="Times New Roman"/>
                <a:ea typeface="Times New Roman"/>
                <a:cs typeface="Times New Roman"/>
                <a:sym typeface="Times New Roman"/>
              </a:rPr>
              <a:t> TANYA BANSAL</a:t>
            </a:r>
            <a:endParaRPr sz="1500">
              <a:latin typeface="Times New Roman"/>
              <a:ea typeface="Times New Roman"/>
              <a:cs typeface="Times New Roman"/>
              <a:sym typeface="Times New Roman"/>
            </a:endParaRPr>
          </a:p>
          <a:p>
            <a:pPr marL="0" lvl="0" indent="0" algn="l" rtl="0">
              <a:spcBef>
                <a:spcPts val="0"/>
              </a:spcBef>
              <a:spcAft>
                <a:spcPts val="0"/>
              </a:spcAft>
              <a:buNone/>
            </a:pPr>
            <a:endParaRPr sz="2200">
              <a:latin typeface="Times New Roman"/>
              <a:ea typeface="Times New Roman"/>
              <a:cs typeface="Times New Roman"/>
              <a:sym typeface="Times New Roman"/>
            </a:endParaRPr>
          </a:p>
        </p:txBody>
      </p:sp>
      <p:pic>
        <p:nvPicPr>
          <p:cNvPr id="69" name="Google Shape;69;p13"/>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latin typeface="Arial"/>
                <a:ea typeface="Arial"/>
                <a:cs typeface="Arial"/>
                <a:sym typeface="Arial"/>
              </a:rPr>
              <a:t>Algorithms Currently Used: (contd.)</a:t>
            </a:r>
            <a:endParaRPr/>
          </a:p>
        </p:txBody>
      </p:sp>
      <p:sp>
        <p:nvSpPr>
          <p:cNvPr id="132" name="Google Shape;132;p22"/>
          <p:cNvSpPr txBox="1">
            <a:spLocks noGrp="1"/>
          </p:cNvSpPr>
          <p:nvPr>
            <p:ph type="body" idx="1"/>
          </p:nvPr>
        </p:nvSpPr>
        <p:spPr>
          <a:xfrm>
            <a:off x="471900" y="1769000"/>
            <a:ext cx="8601900" cy="3258600"/>
          </a:xfrm>
          <a:prstGeom prst="rect">
            <a:avLst/>
          </a:prstGeom>
        </p:spPr>
        <p:txBody>
          <a:bodyPr spcFirstLastPara="1" wrap="square" lIns="91425" tIns="91425" rIns="91425" bIns="91425" anchor="t" anchorCtr="0">
            <a:normAutofit lnSpcReduction="10000"/>
          </a:bodyPr>
          <a:lstStyle/>
          <a:p>
            <a:pPr marL="457200" lvl="0" indent="-355600" algn="l" rtl="0">
              <a:lnSpc>
                <a:spcPct val="130000"/>
              </a:lnSpc>
              <a:spcBef>
                <a:spcPts val="0"/>
              </a:spcBef>
              <a:spcAft>
                <a:spcPts val="0"/>
              </a:spcAft>
              <a:buClr>
                <a:srgbClr val="303030"/>
              </a:buClr>
              <a:buSzPts val="2000"/>
              <a:buChar char="●"/>
            </a:pPr>
            <a:r>
              <a:rPr lang="en" sz="2000" u="sng">
                <a:solidFill>
                  <a:srgbClr val="303030"/>
                </a:solidFill>
                <a:highlight>
                  <a:srgbClr val="FFFFFF"/>
                </a:highlight>
                <a:latin typeface="Times New Roman"/>
                <a:ea typeface="Times New Roman"/>
                <a:cs typeface="Times New Roman"/>
                <a:sym typeface="Times New Roman"/>
              </a:rPr>
              <a:t>Ensemble Learning </a:t>
            </a:r>
            <a:r>
              <a:rPr lang="en" sz="2000">
                <a:solidFill>
                  <a:srgbClr val="303030"/>
                </a:solidFill>
                <a:highlight>
                  <a:srgbClr val="FFFFFF"/>
                </a:highlight>
                <a:latin typeface="Times New Roman"/>
                <a:ea typeface="Times New Roman"/>
                <a:cs typeface="Times New Roman"/>
                <a:sym typeface="Times New Roman"/>
              </a:rPr>
              <a:t>:  </a:t>
            </a:r>
            <a:r>
              <a:rPr lang="en" sz="1500">
                <a:solidFill>
                  <a:srgbClr val="303030"/>
                </a:solidFill>
                <a:highlight>
                  <a:srgbClr val="FFFFFF"/>
                </a:highlight>
                <a:latin typeface="Times New Roman"/>
                <a:ea typeface="Times New Roman"/>
                <a:cs typeface="Times New Roman"/>
                <a:sym typeface="Times New Roman"/>
              </a:rPr>
              <a:t>Ensemble learning is primarily used to improve the classification, prediction of an implementation. </a:t>
            </a:r>
            <a:r>
              <a:rPr lang="en" sz="1500">
                <a:solidFill>
                  <a:srgbClr val="303030"/>
                </a:solidFill>
                <a:latin typeface="Times New Roman"/>
                <a:ea typeface="Times New Roman"/>
                <a:cs typeface="Times New Roman"/>
                <a:sym typeface="Times New Roman"/>
              </a:rPr>
              <a:t>It’s a combination of VGG-FACE, OPENFACE, FACENET, DEEPFACE.</a:t>
            </a:r>
            <a:endParaRPr sz="1500">
              <a:solidFill>
                <a:srgbClr val="303030"/>
              </a:solidFill>
              <a:highlight>
                <a:srgbClr val="FFFFFF"/>
              </a:highlight>
              <a:latin typeface="Times New Roman"/>
              <a:ea typeface="Times New Roman"/>
              <a:cs typeface="Times New Roman"/>
              <a:sym typeface="Times New Roman"/>
            </a:endParaRPr>
          </a:p>
          <a:p>
            <a:pPr marL="457200" lvl="0" indent="-355600" algn="l" rtl="0">
              <a:lnSpc>
                <a:spcPct val="130000"/>
              </a:lnSpc>
              <a:spcBef>
                <a:spcPts val="0"/>
              </a:spcBef>
              <a:spcAft>
                <a:spcPts val="0"/>
              </a:spcAft>
              <a:buClr>
                <a:srgbClr val="333333"/>
              </a:buClr>
              <a:buSzPts val="2000"/>
              <a:buFont typeface="Georgia"/>
              <a:buChar char="●"/>
            </a:pPr>
            <a:r>
              <a:rPr lang="en" sz="2000" u="sng">
                <a:solidFill>
                  <a:srgbClr val="333333"/>
                </a:solidFill>
                <a:highlight>
                  <a:srgbClr val="FFFFFF"/>
                </a:highlight>
                <a:latin typeface="Times New Roman"/>
                <a:ea typeface="Times New Roman"/>
                <a:cs typeface="Times New Roman"/>
                <a:sym typeface="Times New Roman"/>
              </a:rPr>
              <a:t>LightGBM </a:t>
            </a:r>
            <a:r>
              <a:rPr lang="en" sz="2000">
                <a:solidFill>
                  <a:srgbClr val="333333"/>
                </a:solidFill>
                <a:highlight>
                  <a:srgbClr val="FFFFFF"/>
                </a:highlight>
                <a:latin typeface="Georgia"/>
                <a:ea typeface="Georgia"/>
                <a:cs typeface="Georgia"/>
                <a:sym typeface="Georgia"/>
              </a:rPr>
              <a:t>:  I</a:t>
            </a:r>
            <a:r>
              <a:rPr lang="en" sz="1500">
                <a:solidFill>
                  <a:srgbClr val="333333"/>
                </a:solidFill>
                <a:highlight>
                  <a:srgbClr val="FFFFFF"/>
                </a:highlight>
                <a:latin typeface="Georgia"/>
                <a:ea typeface="Georgia"/>
                <a:cs typeface="Georgia"/>
                <a:sym typeface="Georgia"/>
              </a:rPr>
              <a:t>t is used to increase the accuracy of classification or prediction with the help of a gradient boosting framework.It is based on decision tree to increase the efficiency of the model and reduce memory.</a:t>
            </a:r>
            <a:endParaRPr sz="1500">
              <a:solidFill>
                <a:srgbClr val="333333"/>
              </a:solidFill>
              <a:highlight>
                <a:srgbClr val="FFFFFF"/>
              </a:highlight>
              <a:latin typeface="Georgia"/>
              <a:ea typeface="Georgia"/>
              <a:cs typeface="Georgia"/>
              <a:sym typeface="Georgia"/>
            </a:endParaRPr>
          </a:p>
          <a:p>
            <a:pPr marL="457200" lvl="0" indent="-323850" algn="l" rtl="0">
              <a:lnSpc>
                <a:spcPct val="130000"/>
              </a:lnSpc>
              <a:spcBef>
                <a:spcPts val="0"/>
              </a:spcBef>
              <a:spcAft>
                <a:spcPts val="0"/>
              </a:spcAft>
              <a:buClr>
                <a:srgbClr val="333333"/>
              </a:buClr>
              <a:buSzPts val="1500"/>
              <a:buFont typeface="Georgia"/>
              <a:buChar char="●"/>
            </a:pPr>
            <a:r>
              <a:rPr lang="en" sz="2000" u="sng">
                <a:solidFill>
                  <a:srgbClr val="292929"/>
                </a:solidFill>
                <a:highlight>
                  <a:srgbClr val="FFFFFF"/>
                </a:highlight>
                <a:latin typeface="Times New Roman"/>
                <a:ea typeface="Times New Roman"/>
                <a:cs typeface="Times New Roman"/>
                <a:sym typeface="Times New Roman"/>
              </a:rPr>
              <a:t>HOG</a:t>
            </a:r>
            <a:r>
              <a:rPr lang="en" sz="1500" u="sng">
                <a:solidFill>
                  <a:srgbClr val="292929"/>
                </a:solidFill>
                <a:highlight>
                  <a:srgbClr val="FFFFFF"/>
                </a:highlight>
                <a:latin typeface="Georgia"/>
                <a:ea typeface="Georgia"/>
                <a:cs typeface="Georgia"/>
                <a:sym typeface="Georgia"/>
              </a:rPr>
              <a:t> </a:t>
            </a:r>
            <a:r>
              <a:rPr lang="en" sz="2000" u="sng">
                <a:solidFill>
                  <a:srgbClr val="292929"/>
                </a:solidFill>
                <a:highlight>
                  <a:srgbClr val="FFFFFF"/>
                </a:highlight>
                <a:latin typeface="Times New Roman"/>
                <a:ea typeface="Times New Roman"/>
                <a:cs typeface="Times New Roman"/>
                <a:sym typeface="Times New Roman"/>
              </a:rPr>
              <a:t>(Histogram of Oriented Gradients)</a:t>
            </a:r>
            <a:r>
              <a:rPr lang="en" sz="2000">
                <a:solidFill>
                  <a:srgbClr val="292929"/>
                </a:solidFill>
                <a:highlight>
                  <a:srgbClr val="FFFFFF"/>
                </a:highlight>
                <a:latin typeface="Times New Roman"/>
                <a:ea typeface="Times New Roman"/>
                <a:cs typeface="Times New Roman"/>
                <a:sym typeface="Times New Roman"/>
              </a:rPr>
              <a:t>-</a:t>
            </a:r>
            <a:r>
              <a:rPr lang="en" sz="1500">
                <a:solidFill>
                  <a:srgbClr val="292929"/>
                </a:solidFill>
                <a:highlight>
                  <a:srgbClr val="FFFFFF"/>
                </a:highlight>
                <a:latin typeface="Georgia"/>
                <a:ea typeface="Georgia"/>
                <a:cs typeface="Georgia"/>
                <a:sym typeface="Georgia"/>
              </a:rPr>
              <a:t>Feature descriptor with a linear SVM machine learning algorithm to perform face detection.It is fastest among all algorithm.But the main drawback is that doesn't detect accurately with odd angles and small faces. </a:t>
            </a:r>
            <a:endParaRPr sz="1500">
              <a:solidFill>
                <a:srgbClr val="333333"/>
              </a:solidFill>
              <a:highlight>
                <a:srgbClr val="FFFFFF"/>
              </a:highlight>
              <a:latin typeface="Georgia"/>
              <a:ea typeface="Georgia"/>
              <a:cs typeface="Georgia"/>
              <a:sym typeface="Georgia"/>
            </a:endParaRPr>
          </a:p>
          <a:p>
            <a:pPr marL="457200" lvl="0" indent="0" algn="l" rtl="0">
              <a:lnSpc>
                <a:spcPct val="130000"/>
              </a:lnSpc>
              <a:spcBef>
                <a:spcPts val="700"/>
              </a:spcBef>
              <a:spcAft>
                <a:spcPts val="700"/>
              </a:spcAft>
              <a:buNone/>
            </a:pPr>
            <a:endParaRPr sz="1500"/>
          </a:p>
        </p:txBody>
      </p:sp>
      <p:pic>
        <p:nvPicPr>
          <p:cNvPr id="133" name="Google Shape;133;p22"/>
          <p:cNvPicPr preferRelativeResize="0"/>
          <p:nvPr/>
        </p:nvPicPr>
        <p:blipFill>
          <a:blip r:embed="rId3">
            <a:alphaModFix/>
          </a:blip>
          <a:stretch>
            <a:fillRect/>
          </a:stretch>
        </p:blipFill>
        <p:spPr>
          <a:xfrm>
            <a:off x="7329425" y="304800"/>
            <a:ext cx="1364580" cy="43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297800" y="5488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latin typeface="Arial"/>
                <a:ea typeface="Arial"/>
                <a:cs typeface="Arial"/>
                <a:sym typeface="Arial"/>
              </a:rPr>
              <a:t>Flowchart</a:t>
            </a:r>
            <a:endParaRPr sz="3600">
              <a:latin typeface="Arial"/>
              <a:ea typeface="Arial"/>
              <a:cs typeface="Arial"/>
              <a:sym typeface="Arial"/>
            </a:endParaRPr>
          </a:p>
        </p:txBody>
      </p:sp>
      <p:sp>
        <p:nvSpPr>
          <p:cNvPr id="139" name="Google Shape;139;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3"/>
          <p:cNvPicPr preferRelativeResize="0"/>
          <p:nvPr/>
        </p:nvPicPr>
        <p:blipFill>
          <a:blip r:embed="rId3">
            <a:alphaModFix/>
          </a:blip>
          <a:stretch>
            <a:fillRect/>
          </a:stretch>
        </p:blipFill>
        <p:spPr>
          <a:xfrm>
            <a:off x="7329425" y="304800"/>
            <a:ext cx="1364580" cy="433925"/>
          </a:xfrm>
          <a:prstGeom prst="rect">
            <a:avLst/>
          </a:prstGeom>
          <a:noFill/>
          <a:ln>
            <a:noFill/>
          </a:ln>
        </p:spPr>
      </p:pic>
      <p:pic>
        <p:nvPicPr>
          <p:cNvPr id="141" name="Google Shape;141;p23"/>
          <p:cNvPicPr preferRelativeResize="0"/>
          <p:nvPr/>
        </p:nvPicPr>
        <p:blipFill>
          <a:blip r:embed="rId4">
            <a:alphaModFix/>
          </a:blip>
          <a:stretch>
            <a:fillRect/>
          </a:stretch>
        </p:blipFill>
        <p:spPr>
          <a:xfrm>
            <a:off x="490525" y="1919063"/>
            <a:ext cx="8162925" cy="282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Essential Features</a:t>
            </a:r>
            <a:endParaRPr/>
          </a:p>
        </p:txBody>
      </p:sp>
      <p:sp>
        <p:nvSpPr>
          <p:cNvPr id="147" name="Google Shape;147;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User Registration</a:t>
            </a:r>
            <a:endParaRPr>
              <a:solidFill>
                <a:schemeClr val="dk2"/>
              </a:solidFill>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User Authentication</a:t>
            </a:r>
            <a:endParaRPr>
              <a:solidFill>
                <a:schemeClr val="dk2"/>
              </a:solidFill>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Face Enrollment</a:t>
            </a:r>
            <a:endParaRPr>
              <a:solidFill>
                <a:schemeClr val="dk2"/>
              </a:solidFill>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Face Recognition</a:t>
            </a:r>
            <a:endParaRPr>
              <a:solidFill>
                <a:schemeClr val="dk2"/>
              </a:solidFill>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Attendance Recording</a:t>
            </a:r>
            <a:endParaRPr>
              <a:solidFill>
                <a:schemeClr val="dk2"/>
              </a:solidFill>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Attendance Updating </a:t>
            </a:r>
            <a:endParaRPr>
              <a:solidFill>
                <a:schemeClr val="dk2"/>
              </a:solidFill>
              <a:latin typeface="Arial"/>
              <a:ea typeface="Arial"/>
              <a:cs typeface="Arial"/>
              <a:sym typeface="Arial"/>
            </a:endParaRPr>
          </a:p>
          <a:p>
            <a:pPr marL="457200" lvl="0" indent="0" algn="l" rtl="0">
              <a:spcBef>
                <a:spcPts val="1200"/>
              </a:spcBef>
              <a:spcAft>
                <a:spcPts val="1200"/>
              </a:spcAft>
              <a:buNone/>
            </a:pPr>
            <a:endParaRPr/>
          </a:p>
        </p:txBody>
      </p:sp>
      <p:pic>
        <p:nvPicPr>
          <p:cNvPr id="148" name="Google Shape;148;p24"/>
          <p:cNvPicPr preferRelativeResize="0"/>
          <p:nvPr/>
        </p:nvPicPr>
        <p:blipFill>
          <a:blip r:embed="rId3">
            <a:alphaModFix/>
          </a:blip>
          <a:stretch>
            <a:fillRect/>
          </a:stretch>
        </p:blipFill>
        <p:spPr>
          <a:xfrm>
            <a:off x="7329425" y="304800"/>
            <a:ext cx="1364580" cy="43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15A2-782D-4DB3-4026-FD450D9F9EAE}"/>
              </a:ext>
            </a:extLst>
          </p:cNvPr>
          <p:cNvSpPr>
            <a:spLocks noGrp="1"/>
          </p:cNvSpPr>
          <p:nvPr>
            <p:ph type="title"/>
          </p:nvPr>
        </p:nvSpPr>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06D75AAA-CDA6-7347-49E7-9ABAA7826219}"/>
              </a:ext>
            </a:extLst>
          </p:cNvPr>
          <p:cNvSpPr>
            <a:spLocks noGrp="1"/>
          </p:cNvSpPr>
          <p:nvPr>
            <p:ph type="body" idx="1"/>
          </p:nvPr>
        </p:nvSpPr>
        <p:spPr>
          <a:xfrm>
            <a:off x="182880" y="1821180"/>
            <a:ext cx="8862060" cy="3200399"/>
          </a:xfrm>
        </p:spPr>
        <p:txBody>
          <a:bodyPr>
            <a:normAutofit/>
          </a:bodyPr>
          <a:lstStyle/>
          <a:p>
            <a:r>
              <a:rPr lang="en-US" dirty="0">
                <a:solidFill>
                  <a:schemeClr val="bg2"/>
                </a:solidFill>
              </a:rPr>
              <a:t>Integrate the system with the iris recognition to provide more accurate results.</a:t>
            </a:r>
          </a:p>
          <a:p>
            <a:r>
              <a:rPr lang="en-US" dirty="0">
                <a:solidFill>
                  <a:schemeClr val="bg2"/>
                </a:solidFill>
              </a:rPr>
              <a:t>Developing a mobile application for attendance tracker would provide greater flexibility and convenience. The user can check the attendance via a mobile app.</a:t>
            </a:r>
          </a:p>
          <a:p>
            <a:r>
              <a:rPr lang="en-US" dirty="0">
                <a:solidFill>
                  <a:schemeClr val="bg2"/>
                </a:solidFill>
              </a:rPr>
              <a:t>Doing the face recognition via video will provide better flexibility and usability  instead of just taking images as a dataset and feeding the images into the system to get the results.</a:t>
            </a:r>
          </a:p>
          <a:p>
            <a:r>
              <a:rPr lang="en-US" dirty="0">
                <a:solidFill>
                  <a:schemeClr val="bg2"/>
                </a:solidFill>
              </a:rPr>
              <a:t>Providing enhanced security features like the 2-factor authentication where the message is given to the user phone to check if the user itself wants to access the website.</a:t>
            </a:r>
          </a:p>
        </p:txBody>
      </p:sp>
    </p:spTree>
    <p:extLst>
      <p:ext uri="{BB962C8B-B14F-4D97-AF65-F5344CB8AC3E}">
        <p14:creationId xmlns:p14="http://schemas.microsoft.com/office/powerpoint/2010/main" val="146059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000">
                <a:latin typeface="Arial"/>
                <a:ea typeface="Arial"/>
                <a:cs typeface="Arial"/>
                <a:sym typeface="Arial"/>
              </a:rPr>
              <a:t>THANK YOU</a:t>
            </a:r>
            <a:endParaRPr sz="5000">
              <a:latin typeface="Arial"/>
              <a:ea typeface="Arial"/>
              <a:cs typeface="Arial"/>
              <a:sym typeface="Arial"/>
            </a:endParaRPr>
          </a:p>
        </p:txBody>
      </p:sp>
      <p:pic>
        <p:nvPicPr>
          <p:cNvPr id="154" name="Google Shape;154;p25"/>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latin typeface="Arial"/>
                <a:ea typeface="Arial"/>
                <a:cs typeface="Arial"/>
                <a:sym typeface="Arial"/>
              </a:rPr>
              <a:t>Introduction</a:t>
            </a:r>
            <a:endParaRPr sz="3600">
              <a:latin typeface="Arial"/>
              <a:ea typeface="Arial"/>
              <a:cs typeface="Arial"/>
              <a:sym typeface="Arial"/>
            </a:endParaRPr>
          </a:p>
        </p:txBody>
      </p:sp>
      <p:sp>
        <p:nvSpPr>
          <p:cNvPr id="75" name="Google Shape;75;p14"/>
          <p:cNvSpPr txBox="1">
            <a:spLocks noGrp="1"/>
          </p:cNvSpPr>
          <p:nvPr>
            <p:ph type="body" idx="1"/>
          </p:nvPr>
        </p:nvSpPr>
        <p:spPr>
          <a:xfrm>
            <a:off x="278100" y="2071900"/>
            <a:ext cx="8609700" cy="327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606060"/>
              </a:buClr>
              <a:buSzPts val="1800"/>
              <a:buChar char="●"/>
            </a:pPr>
            <a:r>
              <a:rPr lang="en" sz="2000">
                <a:solidFill>
                  <a:srgbClr val="606060"/>
                </a:solidFill>
                <a:highlight>
                  <a:srgbClr val="FFFFFF"/>
                </a:highlight>
                <a:latin typeface="Times New Roman"/>
                <a:ea typeface="Times New Roman"/>
                <a:cs typeface="Times New Roman"/>
                <a:sym typeface="Times New Roman"/>
              </a:rPr>
              <a:t>Everything in the current era has become contactless, from financial transactions to education and things are carried out without any physical interaction.</a:t>
            </a:r>
            <a:endParaRPr sz="2000">
              <a:solidFill>
                <a:srgbClr val="60606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606060"/>
              </a:buClr>
              <a:buSzPts val="1800"/>
              <a:buChar char="●"/>
            </a:pPr>
            <a:r>
              <a:rPr lang="en" sz="2000">
                <a:solidFill>
                  <a:srgbClr val="606060"/>
                </a:solidFill>
                <a:highlight>
                  <a:srgbClr val="FFFFFF"/>
                </a:highlight>
                <a:latin typeface="Times New Roman"/>
                <a:ea typeface="Times New Roman"/>
                <a:cs typeface="Times New Roman"/>
                <a:sym typeface="Times New Roman"/>
              </a:rPr>
              <a:t>Don’t you think the same cutting-edge contactless technology should be created and applied to an Attendance Tracking System in Schools and Universities?</a:t>
            </a:r>
            <a:endParaRPr sz="2000">
              <a:solidFill>
                <a:srgbClr val="60606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2000">
              <a:solidFill>
                <a:srgbClr val="606060"/>
              </a:solidFill>
              <a:highlight>
                <a:srgbClr val="FFFFFF"/>
              </a:highlight>
              <a:latin typeface="Times New Roman"/>
              <a:ea typeface="Times New Roman"/>
              <a:cs typeface="Times New Roman"/>
              <a:sym typeface="Times New Roman"/>
            </a:endParaRPr>
          </a:p>
        </p:txBody>
      </p:sp>
      <p:pic>
        <p:nvPicPr>
          <p:cNvPr id="76" name="Google Shape;76;p14"/>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highlight>
                  <a:schemeClr val="dk1"/>
                </a:highlight>
                <a:latin typeface="Arial"/>
                <a:ea typeface="Arial"/>
                <a:cs typeface="Arial"/>
                <a:sym typeface="Arial"/>
              </a:rPr>
              <a:t>Problem Statement:</a:t>
            </a:r>
            <a:endParaRPr sz="3600">
              <a:highlight>
                <a:schemeClr val="dk1"/>
              </a:highlight>
            </a:endParaRPr>
          </a:p>
        </p:txBody>
      </p:sp>
      <p:sp>
        <p:nvSpPr>
          <p:cNvPr id="82" name="Google Shape;82;p15"/>
          <p:cNvSpPr txBox="1">
            <a:spLocks noGrp="1"/>
          </p:cNvSpPr>
          <p:nvPr>
            <p:ph type="body" idx="1"/>
          </p:nvPr>
        </p:nvSpPr>
        <p:spPr>
          <a:xfrm>
            <a:off x="207750" y="1717875"/>
            <a:ext cx="9052200" cy="3534600"/>
          </a:xfrm>
          <a:prstGeom prst="rect">
            <a:avLst/>
          </a:prstGeom>
        </p:spPr>
        <p:txBody>
          <a:bodyPr spcFirstLastPara="1" wrap="square" lIns="91425" tIns="91425" rIns="91425" bIns="91425" anchor="t" anchorCtr="0">
            <a:normAutofit fontScale="32500" lnSpcReduction="10000"/>
          </a:bodyPr>
          <a:lstStyle/>
          <a:p>
            <a:pPr marL="0" lvl="0" indent="0" algn="l" rtl="0">
              <a:spcBef>
                <a:spcPts val="600"/>
              </a:spcBef>
              <a:spcAft>
                <a:spcPts val="0"/>
              </a:spcAft>
              <a:buNone/>
            </a:pPr>
            <a:r>
              <a:rPr lang="en" sz="4200">
                <a:solidFill>
                  <a:srgbClr val="1287C3"/>
                </a:solidFill>
                <a:latin typeface="Arial"/>
                <a:ea typeface="Arial"/>
                <a:cs typeface="Arial"/>
                <a:sym typeface="Arial"/>
              </a:rPr>
              <a:t>•</a:t>
            </a:r>
            <a:r>
              <a:rPr lang="en" sz="6150">
                <a:solidFill>
                  <a:srgbClr val="333333"/>
                </a:solidFill>
                <a:latin typeface="Times New Roman"/>
                <a:ea typeface="Times New Roman"/>
                <a:cs typeface="Times New Roman"/>
                <a:sym typeface="Times New Roman"/>
              </a:rPr>
              <a:t>Attendance is considered as an important factor for a student as it not only marks the presence of student but is also considered a part of his/her academic record during evaluations.</a:t>
            </a:r>
            <a:endParaRPr sz="6150">
              <a:solidFill>
                <a:srgbClr val="333333"/>
              </a:solidFill>
              <a:latin typeface="Times New Roman"/>
              <a:ea typeface="Times New Roman"/>
              <a:cs typeface="Times New Roman"/>
              <a:sym typeface="Times New Roman"/>
            </a:endParaRPr>
          </a:p>
          <a:p>
            <a:pPr marL="0" lvl="0" indent="0" algn="l" rtl="0">
              <a:spcBef>
                <a:spcPts val="600"/>
              </a:spcBef>
              <a:spcAft>
                <a:spcPts val="0"/>
              </a:spcAft>
              <a:buNone/>
            </a:pPr>
            <a:r>
              <a:rPr lang="en" sz="6150">
                <a:solidFill>
                  <a:srgbClr val="1287C3"/>
                </a:solidFill>
                <a:latin typeface="Times New Roman"/>
                <a:ea typeface="Times New Roman"/>
                <a:cs typeface="Times New Roman"/>
                <a:sym typeface="Times New Roman"/>
              </a:rPr>
              <a:t>•</a:t>
            </a:r>
            <a:r>
              <a:rPr lang="en" sz="6150">
                <a:solidFill>
                  <a:srgbClr val="333333"/>
                </a:solidFill>
                <a:latin typeface="Times New Roman"/>
                <a:ea typeface="Times New Roman"/>
                <a:cs typeface="Times New Roman"/>
                <a:sym typeface="Times New Roman"/>
              </a:rPr>
              <a:t>With the advancements of technology, this part of the education system is still done manually by the college faculty often resulting in minute errors or is very time consuming, especially in universities where taking attendance for every class is mandatory.</a:t>
            </a:r>
            <a:endParaRPr sz="6150">
              <a:solidFill>
                <a:srgbClr val="333333"/>
              </a:solidFill>
              <a:latin typeface="Times New Roman"/>
              <a:ea typeface="Times New Roman"/>
              <a:cs typeface="Times New Roman"/>
              <a:sym typeface="Times New Roman"/>
            </a:endParaRPr>
          </a:p>
          <a:p>
            <a:pPr marL="0" lvl="0" indent="0" algn="l" rtl="0">
              <a:spcBef>
                <a:spcPts val="600"/>
              </a:spcBef>
              <a:spcAft>
                <a:spcPts val="0"/>
              </a:spcAft>
              <a:buNone/>
            </a:pPr>
            <a:r>
              <a:rPr lang="en" sz="6150">
                <a:solidFill>
                  <a:srgbClr val="1287C3"/>
                </a:solidFill>
                <a:latin typeface="Times New Roman"/>
                <a:ea typeface="Times New Roman"/>
                <a:cs typeface="Times New Roman"/>
                <a:sym typeface="Times New Roman"/>
              </a:rPr>
              <a:t>•</a:t>
            </a:r>
            <a:r>
              <a:rPr lang="en" sz="6150">
                <a:solidFill>
                  <a:srgbClr val="333333"/>
                </a:solidFill>
                <a:latin typeface="Times New Roman"/>
                <a:ea typeface="Times New Roman"/>
                <a:cs typeface="Times New Roman"/>
                <a:sym typeface="Times New Roman"/>
              </a:rPr>
              <a:t>It is indeed a difficult task to manage with the continuous increase in the number of enrollments into the institution.</a:t>
            </a:r>
            <a:endParaRPr sz="6150">
              <a:solidFill>
                <a:srgbClr val="333333"/>
              </a:solidFill>
              <a:latin typeface="Times New Roman"/>
              <a:ea typeface="Times New Roman"/>
              <a:cs typeface="Times New Roman"/>
              <a:sym typeface="Times New Roman"/>
            </a:endParaRPr>
          </a:p>
          <a:p>
            <a:pPr marL="0" lvl="0" indent="0" algn="l" rtl="0">
              <a:spcBef>
                <a:spcPts val="600"/>
              </a:spcBef>
              <a:spcAft>
                <a:spcPts val="1200"/>
              </a:spcAft>
              <a:buNone/>
            </a:pPr>
            <a:endParaRPr/>
          </a:p>
        </p:txBody>
      </p:sp>
      <p:pic>
        <p:nvPicPr>
          <p:cNvPr id="83" name="Google Shape;83;p15"/>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Existing Attendance Tracking System</a:t>
            </a:r>
            <a:endParaRPr/>
          </a:p>
        </p:txBody>
      </p:sp>
      <p:sp>
        <p:nvSpPr>
          <p:cNvPr id="89" name="Google Shape;89;p16"/>
          <p:cNvSpPr txBox="1">
            <a:spLocks noGrp="1"/>
          </p:cNvSpPr>
          <p:nvPr>
            <p:ph type="body" idx="1"/>
          </p:nvPr>
        </p:nvSpPr>
        <p:spPr>
          <a:xfrm>
            <a:off x="460950" y="1506425"/>
            <a:ext cx="8222100" cy="354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Clr>
                <a:schemeClr val="dk2"/>
              </a:buClr>
              <a:buSzPts val="1800"/>
              <a:buChar char="●"/>
            </a:pPr>
            <a:r>
              <a:rPr lang="en">
                <a:solidFill>
                  <a:schemeClr val="dk2"/>
                </a:solidFill>
              </a:rPr>
              <a:t>FingerPrint Sensors</a:t>
            </a:r>
            <a:endParaRPr>
              <a:solidFill>
                <a:schemeClr val="dk2"/>
              </a:solidFill>
            </a:endParaRPr>
          </a:p>
          <a:p>
            <a:pPr marL="457200" lvl="0" indent="0" algn="l" rtl="0">
              <a:spcBef>
                <a:spcPts val="1200"/>
              </a:spcBef>
              <a:spcAft>
                <a:spcPts val="0"/>
              </a:spcAft>
              <a:buNone/>
            </a:pPr>
            <a:r>
              <a:rPr lang="en">
                <a:solidFill>
                  <a:schemeClr val="dk2"/>
                </a:solidFill>
              </a:rPr>
              <a:t>Not efficient in Schools because it is an expensive machine and in times’ like covid, physical interaction with the machine would cause problems.</a:t>
            </a:r>
            <a:endParaRPr>
              <a:solidFill>
                <a:schemeClr val="dk2"/>
              </a:solidFill>
            </a:endParaRPr>
          </a:p>
          <a:p>
            <a:pPr marL="457200" lvl="0" indent="-342900" algn="l" rtl="0">
              <a:spcBef>
                <a:spcPts val="1200"/>
              </a:spcBef>
              <a:spcAft>
                <a:spcPts val="0"/>
              </a:spcAft>
              <a:buClr>
                <a:schemeClr val="dk2"/>
              </a:buClr>
              <a:buSzPts val="1800"/>
              <a:buChar char="●"/>
            </a:pPr>
            <a:r>
              <a:rPr lang="en">
                <a:solidFill>
                  <a:schemeClr val="dk2"/>
                </a:solidFill>
              </a:rPr>
              <a:t>RFID Scanner in ID Cards </a:t>
            </a:r>
            <a:endParaRPr>
              <a:solidFill>
                <a:schemeClr val="dk2"/>
              </a:solidFill>
            </a:endParaRPr>
          </a:p>
          <a:p>
            <a:pPr marL="457200" lvl="0" indent="0" algn="l" rtl="0">
              <a:spcBef>
                <a:spcPts val="1200"/>
              </a:spcBef>
              <a:spcAft>
                <a:spcPts val="1200"/>
              </a:spcAft>
              <a:buNone/>
            </a:pPr>
            <a:r>
              <a:rPr lang="en">
                <a:solidFill>
                  <a:schemeClr val="dk2"/>
                </a:solidFill>
              </a:rPr>
              <a:t>Not efficient because if a student loses their ID card, then the other non-authorized person, who doesn’t belong to the college can easily login.</a:t>
            </a:r>
            <a:endParaRPr>
              <a:solidFill>
                <a:schemeClr val="dk2"/>
              </a:solidFill>
            </a:endParaRPr>
          </a:p>
        </p:txBody>
      </p:sp>
      <p:pic>
        <p:nvPicPr>
          <p:cNvPr id="90" name="Google Shape;90;p16"/>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we aim to create?</a:t>
            </a:r>
            <a:endParaRPr/>
          </a:p>
        </p:txBody>
      </p:sp>
      <p:sp>
        <p:nvSpPr>
          <p:cNvPr id="96" name="Google Shape;96;p17"/>
          <p:cNvSpPr txBox="1">
            <a:spLocks noGrp="1"/>
          </p:cNvSpPr>
          <p:nvPr>
            <p:ph type="body" idx="1"/>
          </p:nvPr>
        </p:nvSpPr>
        <p:spPr>
          <a:xfrm>
            <a:off x="471900" y="1919075"/>
            <a:ext cx="8222100" cy="3414900"/>
          </a:xfrm>
          <a:prstGeom prst="rect">
            <a:avLst/>
          </a:prstGeom>
        </p:spPr>
        <p:txBody>
          <a:bodyPr spcFirstLastPara="1" wrap="square" lIns="91425" tIns="91425" rIns="91425" bIns="91425" anchor="t" anchorCtr="0">
            <a:normAutofit fontScale="25000" lnSpcReduction="20000"/>
          </a:bodyPr>
          <a:lstStyle/>
          <a:p>
            <a:pPr marL="457200" lvl="0" indent="-355600" algn="l" rtl="0">
              <a:spcBef>
                <a:spcPts val="600"/>
              </a:spcBef>
              <a:spcAft>
                <a:spcPts val="0"/>
              </a:spcAft>
              <a:buClr>
                <a:srgbClr val="000000"/>
              </a:buClr>
              <a:buSzPct val="100000"/>
              <a:buFont typeface="Times New Roman"/>
              <a:buChar char="●"/>
            </a:pPr>
            <a:r>
              <a:rPr lang="en" sz="8000">
                <a:solidFill>
                  <a:srgbClr val="000000"/>
                </a:solidFill>
                <a:latin typeface="Times New Roman"/>
                <a:ea typeface="Times New Roman"/>
                <a:cs typeface="Times New Roman"/>
                <a:sym typeface="Times New Roman"/>
              </a:rPr>
              <a:t>We aim to create a Web Based Application which automates the attendance tracking using Facial Recognition.</a:t>
            </a:r>
            <a:endParaRPr sz="8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ct val="100000"/>
              <a:buFont typeface="Times New Roman"/>
              <a:buChar char="●"/>
            </a:pPr>
            <a:r>
              <a:rPr lang="en" sz="8000">
                <a:solidFill>
                  <a:srgbClr val="000000"/>
                </a:solidFill>
                <a:latin typeface="Times New Roman"/>
                <a:ea typeface="Times New Roman"/>
                <a:cs typeface="Times New Roman"/>
                <a:sym typeface="Times New Roman"/>
              </a:rPr>
              <a:t>We will use Supervised Machine Learning Algorithm and will use Facial Recognition to detect and identify a mathematical pattern in the images of the image captured to gather patterns which would result in higher accuracy and reliability.</a:t>
            </a:r>
            <a:endParaRPr sz="80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 sz="8000">
                <a:solidFill>
                  <a:srgbClr val="000000"/>
                </a:solidFill>
                <a:latin typeface="Times New Roman"/>
                <a:ea typeface="Times New Roman"/>
                <a:cs typeface="Times New Roman"/>
                <a:sym typeface="Times New Roman"/>
              </a:rPr>
              <a:t>The whole purpose of this project would be to take over the Manual Way of tracking attendance by simplifying the management of records and replacing it with a software which is more efficient. It would be highly Time-Saving and would enhance the security of the institution.</a:t>
            </a:r>
            <a:endParaRPr sz="80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80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2400">
              <a:solidFill>
                <a:srgbClr val="000000"/>
              </a:solidFill>
              <a:latin typeface="Arial"/>
              <a:ea typeface="Arial"/>
              <a:cs typeface="Arial"/>
              <a:sym typeface="Arial"/>
            </a:endParaRPr>
          </a:p>
          <a:p>
            <a:pPr marL="0" lvl="0" indent="0" algn="l" rtl="0">
              <a:spcBef>
                <a:spcPts val="600"/>
              </a:spcBef>
              <a:spcAft>
                <a:spcPts val="0"/>
              </a:spcAft>
              <a:buNone/>
            </a:pPr>
            <a:endParaRPr sz="2400">
              <a:solidFill>
                <a:srgbClr val="000000"/>
              </a:solidFill>
              <a:latin typeface="Arial"/>
              <a:ea typeface="Arial"/>
              <a:cs typeface="Arial"/>
              <a:sym typeface="Arial"/>
            </a:endParaRPr>
          </a:p>
          <a:p>
            <a:pPr marL="0" lvl="0" indent="0" algn="l" rtl="0">
              <a:spcBef>
                <a:spcPts val="600"/>
              </a:spcBef>
              <a:spcAft>
                <a:spcPts val="0"/>
              </a:spcAft>
              <a:buNone/>
            </a:pPr>
            <a:endParaRPr sz="2400">
              <a:solidFill>
                <a:srgbClr val="000000"/>
              </a:solidFill>
              <a:latin typeface="Arial"/>
              <a:ea typeface="Arial"/>
              <a:cs typeface="Arial"/>
              <a:sym typeface="Arial"/>
            </a:endParaRPr>
          </a:p>
          <a:p>
            <a:pPr marL="457200" lvl="0" indent="-257175" algn="l" rtl="0">
              <a:spcBef>
                <a:spcPts val="600"/>
              </a:spcBef>
              <a:spcAft>
                <a:spcPts val="0"/>
              </a:spcAft>
              <a:buSzPct val="100000"/>
              <a:buChar char="●"/>
            </a:pPr>
            <a:endParaRPr/>
          </a:p>
        </p:txBody>
      </p:sp>
      <p:pic>
        <p:nvPicPr>
          <p:cNvPr id="97" name="Google Shape;97;p17"/>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Detailed Proposed System</a:t>
            </a:r>
            <a:endParaRPr/>
          </a:p>
        </p:txBody>
      </p:sp>
      <p:sp>
        <p:nvSpPr>
          <p:cNvPr id="103" name="Google Shape;103;p18"/>
          <p:cNvSpPr txBox="1">
            <a:spLocks noGrp="1"/>
          </p:cNvSpPr>
          <p:nvPr>
            <p:ph type="body" idx="1"/>
          </p:nvPr>
        </p:nvSpPr>
        <p:spPr>
          <a:xfrm>
            <a:off x="205400" y="1781575"/>
            <a:ext cx="8840700" cy="2847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Times New Roman"/>
              <a:buAutoNum type="arabicParenR"/>
            </a:pPr>
            <a:r>
              <a:rPr lang="en" sz="2000" u="sng">
                <a:solidFill>
                  <a:schemeClr val="dk2"/>
                </a:solidFill>
                <a:latin typeface="Times New Roman"/>
                <a:ea typeface="Times New Roman"/>
                <a:cs typeface="Times New Roman"/>
                <a:sym typeface="Times New Roman"/>
              </a:rPr>
              <a:t>Image Capturing</a:t>
            </a:r>
            <a:r>
              <a:rPr lang="en" sz="2000">
                <a:solidFill>
                  <a:schemeClr val="dk2"/>
                </a:solidFill>
                <a:latin typeface="Times New Roman"/>
                <a:ea typeface="Times New Roman"/>
                <a:cs typeface="Times New Roman"/>
                <a:sym typeface="Times New Roman"/>
              </a:rPr>
              <a:t> : </a:t>
            </a:r>
            <a:r>
              <a:rPr lang="en" sz="1500">
                <a:solidFill>
                  <a:schemeClr val="dk2"/>
                </a:solidFill>
                <a:latin typeface="Times New Roman"/>
                <a:ea typeface="Times New Roman"/>
                <a:cs typeface="Times New Roman"/>
                <a:sym typeface="Times New Roman"/>
              </a:rPr>
              <a:t>Image and variations of images are captured, converted to gray-scale and useful features are extracted.</a:t>
            </a:r>
            <a:endParaRPr sz="15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AutoNum type="arabicParenR"/>
            </a:pPr>
            <a:r>
              <a:rPr lang="en" sz="2000" u="sng">
                <a:solidFill>
                  <a:schemeClr val="dk2"/>
                </a:solidFill>
                <a:latin typeface="Times New Roman"/>
                <a:ea typeface="Times New Roman"/>
                <a:cs typeface="Times New Roman"/>
                <a:sym typeface="Times New Roman"/>
              </a:rPr>
              <a:t>Face Detection &amp; Recognition</a:t>
            </a:r>
            <a:r>
              <a:rPr lang="en" sz="2000">
                <a:solidFill>
                  <a:schemeClr val="dk2"/>
                </a:solidFill>
                <a:latin typeface="Times New Roman"/>
                <a:ea typeface="Times New Roman"/>
                <a:cs typeface="Times New Roman"/>
                <a:sym typeface="Times New Roman"/>
              </a:rPr>
              <a:t> : </a:t>
            </a:r>
            <a:r>
              <a:rPr lang="en" sz="1500">
                <a:solidFill>
                  <a:schemeClr val="dk2"/>
                </a:solidFill>
                <a:highlight>
                  <a:srgbClr val="FFFFFF"/>
                </a:highlight>
                <a:latin typeface="Times New Roman"/>
                <a:ea typeface="Times New Roman"/>
                <a:cs typeface="Times New Roman"/>
                <a:sym typeface="Times New Roman"/>
              </a:rPr>
              <a:t>The face is uniquely identified from the processed data using a technology known as deep learning, in this implementation we use an ensemble of multiple deep learning methods to uniquely identify the face of a person in an image</a:t>
            </a:r>
            <a:endParaRPr sz="1500">
              <a:solidFill>
                <a:schemeClr val="dk2"/>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333333"/>
              </a:buClr>
              <a:buSzPts val="2000"/>
              <a:buFont typeface="Times New Roman"/>
              <a:buAutoNum type="arabicParenR"/>
            </a:pPr>
            <a:r>
              <a:rPr lang="en" sz="2000" u="sng">
                <a:solidFill>
                  <a:schemeClr val="dk2"/>
                </a:solidFill>
                <a:highlight>
                  <a:srgbClr val="FFFFFF"/>
                </a:highlight>
                <a:latin typeface="Times New Roman"/>
                <a:ea typeface="Times New Roman"/>
                <a:cs typeface="Times New Roman"/>
                <a:sym typeface="Times New Roman"/>
              </a:rPr>
              <a:t>Storing of Data</a:t>
            </a:r>
            <a:r>
              <a:rPr lang="en" sz="2000">
                <a:solidFill>
                  <a:schemeClr val="dk2"/>
                </a:solidFill>
                <a:highlight>
                  <a:srgbClr val="FFFFFF"/>
                </a:highlight>
                <a:latin typeface="Times New Roman"/>
                <a:ea typeface="Times New Roman"/>
                <a:cs typeface="Times New Roman"/>
                <a:sym typeface="Times New Roman"/>
              </a:rPr>
              <a:t> : </a:t>
            </a:r>
            <a:r>
              <a:rPr lang="en" sz="1600">
                <a:solidFill>
                  <a:schemeClr val="dk2"/>
                </a:solidFill>
                <a:highlight>
                  <a:srgbClr val="FFFFFF"/>
                </a:highlight>
                <a:latin typeface="Times New Roman"/>
                <a:ea typeface="Times New Roman"/>
                <a:cs typeface="Times New Roman"/>
                <a:sym typeface="Times New Roman"/>
              </a:rPr>
              <a:t>Must be stored in a place which is easily accessible and interpreted by the authorized personnel, thus, we will store it in a CSV file of maybe even a cloud based Database</a:t>
            </a:r>
            <a:r>
              <a:rPr lang="en" sz="2100">
                <a:solidFill>
                  <a:srgbClr val="333333"/>
                </a:solidFill>
                <a:highlight>
                  <a:srgbClr val="FFFFFF"/>
                </a:highlight>
                <a:latin typeface="Times New Roman"/>
                <a:ea typeface="Times New Roman"/>
                <a:cs typeface="Times New Roman"/>
                <a:sym typeface="Times New Roman"/>
              </a:rPr>
              <a:t> </a:t>
            </a:r>
            <a:endParaRPr sz="2100">
              <a:solidFill>
                <a:srgbClr val="333333"/>
              </a:solidFill>
              <a:highlight>
                <a:srgbClr val="FFFFFF"/>
              </a:highlight>
              <a:latin typeface="Times New Roman"/>
              <a:ea typeface="Times New Roman"/>
              <a:cs typeface="Times New Roman"/>
              <a:sym typeface="Times New Roman"/>
            </a:endParaRPr>
          </a:p>
        </p:txBody>
      </p:sp>
      <p:pic>
        <p:nvPicPr>
          <p:cNvPr id="104" name="Google Shape;104;p18"/>
          <p:cNvPicPr preferRelativeResize="0"/>
          <p:nvPr/>
        </p:nvPicPr>
        <p:blipFill>
          <a:blip r:embed="rId3">
            <a:alphaModFix/>
          </a:blip>
          <a:stretch>
            <a:fillRect/>
          </a:stretch>
        </p:blipFill>
        <p:spPr>
          <a:xfrm>
            <a:off x="7519450" y="184050"/>
            <a:ext cx="1364580" cy="43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Arial"/>
                <a:ea typeface="Arial"/>
                <a:cs typeface="Arial"/>
                <a:sym typeface="Arial"/>
              </a:rPr>
              <a:t>How the Dataset would be created?</a:t>
            </a:r>
            <a:endParaRPr>
              <a:latin typeface="Arial"/>
              <a:ea typeface="Arial"/>
              <a:cs typeface="Arial"/>
              <a:sym typeface="Arial"/>
            </a:endParaRPr>
          </a:p>
        </p:txBody>
      </p:sp>
      <p:sp>
        <p:nvSpPr>
          <p:cNvPr id="110" name="Google Shape;110;p19"/>
          <p:cNvSpPr txBox="1">
            <a:spLocks noGrp="1"/>
          </p:cNvSpPr>
          <p:nvPr>
            <p:ph type="body" idx="1"/>
          </p:nvPr>
        </p:nvSpPr>
        <p:spPr>
          <a:xfrm>
            <a:off x="179375" y="1688125"/>
            <a:ext cx="8625300" cy="33078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The face segments from the images, captured from the WebCam, are detected.</a:t>
            </a:r>
            <a:endParaRPr sz="20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The useful features of the face are recognized.</a:t>
            </a:r>
            <a:endParaRPr sz="20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The features are classified and labelled.</a:t>
            </a:r>
            <a:endParaRPr sz="20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The details(description of every student) are recorded for the collected data.</a:t>
            </a:r>
            <a:endParaRPr sz="200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2000" u="sng">
                <a:solidFill>
                  <a:schemeClr val="dk2"/>
                </a:solidFill>
                <a:latin typeface="Times New Roman"/>
                <a:ea typeface="Times New Roman"/>
                <a:cs typeface="Times New Roman"/>
                <a:sym typeface="Times New Roman"/>
              </a:rPr>
              <a:t>Note: </a:t>
            </a:r>
            <a:r>
              <a:rPr lang="en" sz="2000" b="1">
                <a:solidFill>
                  <a:schemeClr val="dk2"/>
                </a:solidFill>
                <a:latin typeface="Times New Roman"/>
                <a:ea typeface="Times New Roman"/>
                <a:cs typeface="Times New Roman"/>
                <a:sym typeface="Times New Roman"/>
              </a:rPr>
              <a:t>We will take an already existing dataset from kaggle or create one from our own.</a:t>
            </a:r>
            <a:endParaRPr sz="2000" b="1">
              <a:solidFill>
                <a:schemeClr val="dk2"/>
              </a:solidFill>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871350" y="3994900"/>
            <a:ext cx="7043024" cy="927325"/>
          </a:xfrm>
          <a:prstGeom prst="rect">
            <a:avLst/>
          </a:prstGeom>
          <a:noFill/>
          <a:ln>
            <a:noFill/>
          </a:ln>
        </p:spPr>
      </p:pic>
      <p:pic>
        <p:nvPicPr>
          <p:cNvPr id="112" name="Google Shape;112;p19"/>
          <p:cNvPicPr preferRelativeResize="0"/>
          <p:nvPr/>
        </p:nvPicPr>
        <p:blipFill>
          <a:blip r:embed="rId4">
            <a:alphaModFix/>
          </a:blip>
          <a:stretch>
            <a:fillRect/>
          </a:stretch>
        </p:blipFill>
        <p:spPr>
          <a:xfrm>
            <a:off x="7115900" y="231525"/>
            <a:ext cx="1364580" cy="43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latin typeface="Arial"/>
                <a:ea typeface="Arial"/>
                <a:cs typeface="Arial"/>
                <a:sym typeface="Arial"/>
              </a:rPr>
              <a:t>How the features are extracted:</a:t>
            </a:r>
            <a:endParaRPr sz="3600">
              <a:latin typeface="Arial"/>
              <a:ea typeface="Arial"/>
              <a:cs typeface="Arial"/>
              <a:sym typeface="Arial"/>
            </a:endParaRPr>
          </a:p>
        </p:txBody>
      </p:sp>
      <p:sp>
        <p:nvSpPr>
          <p:cNvPr id="118" name="Google Shape;118;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20000"/>
          </a:bodyPr>
          <a:lstStyle/>
          <a:p>
            <a:pPr marL="457200" lvl="0" indent="-355600" algn="l" rtl="0">
              <a:spcBef>
                <a:spcPts val="1500"/>
              </a:spcBef>
              <a:spcAft>
                <a:spcPts val="0"/>
              </a:spcAft>
              <a:buClr>
                <a:srgbClr val="374151"/>
              </a:buClr>
              <a:buSzPts val="2000"/>
              <a:buChar char="●"/>
            </a:pPr>
            <a:r>
              <a:rPr lang="en" sz="2000">
                <a:solidFill>
                  <a:srgbClr val="374151"/>
                </a:solidFill>
                <a:highlight>
                  <a:srgbClr val="F7F7F8"/>
                </a:highlight>
              </a:rPr>
              <a:t>We will take images and their variations as the input and convert them to gray scale to gather useful information extract valuable features using OpenCV library in Python.</a:t>
            </a:r>
            <a:endParaRPr sz="2000">
              <a:solidFill>
                <a:srgbClr val="374151"/>
              </a:solidFill>
              <a:highlight>
                <a:srgbClr val="F7F7F8"/>
              </a:highlight>
            </a:endParaRPr>
          </a:p>
          <a:p>
            <a:pPr marL="457200" lvl="0" indent="-355600" algn="l" rtl="0">
              <a:spcBef>
                <a:spcPts val="0"/>
              </a:spcBef>
              <a:spcAft>
                <a:spcPts val="0"/>
              </a:spcAft>
              <a:buClr>
                <a:srgbClr val="374151"/>
              </a:buClr>
              <a:buSzPts val="2000"/>
              <a:buChar char="●"/>
            </a:pPr>
            <a:r>
              <a:rPr lang="en" sz="2000">
                <a:solidFill>
                  <a:srgbClr val="374151"/>
                </a:solidFill>
                <a:highlight>
                  <a:srgbClr val="F7F7F8"/>
                </a:highlight>
              </a:rPr>
              <a:t>We will choose the best quality picture among the variations of the images and assign file names based on their order of timestamps.</a:t>
            </a:r>
            <a:endParaRPr sz="2000">
              <a:solidFill>
                <a:srgbClr val="374151"/>
              </a:solidFill>
              <a:highlight>
                <a:srgbClr val="F7F7F8"/>
              </a:highlight>
            </a:endParaRPr>
          </a:p>
          <a:p>
            <a:pPr marL="457200" lvl="0" indent="-355600" algn="l" rtl="0">
              <a:spcBef>
                <a:spcPts val="0"/>
              </a:spcBef>
              <a:spcAft>
                <a:spcPts val="0"/>
              </a:spcAft>
              <a:buClr>
                <a:srgbClr val="374151"/>
              </a:buClr>
              <a:buSzPts val="2000"/>
              <a:buChar char="●"/>
            </a:pPr>
            <a:r>
              <a:rPr lang="en" sz="2000">
                <a:solidFill>
                  <a:srgbClr val="374151"/>
                </a:solidFill>
                <a:highlight>
                  <a:srgbClr val="F7F7F8"/>
                </a:highlight>
              </a:rPr>
              <a:t>We will then train the model with these labelled images and store them in the database.</a:t>
            </a:r>
            <a:endParaRPr sz="2000">
              <a:solidFill>
                <a:srgbClr val="374151"/>
              </a:solidFill>
              <a:highlight>
                <a:srgbClr val="F7F7F8"/>
              </a:highlight>
            </a:endParaRPr>
          </a:p>
          <a:p>
            <a:pPr marL="457200" lvl="0" indent="0" algn="l" rtl="0">
              <a:spcBef>
                <a:spcPts val="1500"/>
              </a:spcBef>
              <a:spcAft>
                <a:spcPts val="1200"/>
              </a:spcAft>
              <a:buNone/>
            </a:pPr>
            <a:endParaRPr/>
          </a:p>
        </p:txBody>
      </p:sp>
      <p:pic>
        <p:nvPicPr>
          <p:cNvPr id="119" name="Google Shape;119;p20"/>
          <p:cNvPicPr preferRelativeResize="0"/>
          <p:nvPr/>
        </p:nvPicPr>
        <p:blipFill>
          <a:blip r:embed="rId3">
            <a:alphaModFix/>
          </a:blip>
          <a:stretch>
            <a:fillRect/>
          </a:stretch>
        </p:blipFill>
        <p:spPr>
          <a:xfrm>
            <a:off x="7226700" y="184050"/>
            <a:ext cx="1364580" cy="43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latin typeface="Arial"/>
                <a:ea typeface="Arial"/>
                <a:cs typeface="Arial"/>
                <a:sym typeface="Arial"/>
              </a:rPr>
              <a:t>Algorithms Currently Used:</a:t>
            </a:r>
            <a:endParaRPr sz="3600">
              <a:latin typeface="Arial"/>
              <a:ea typeface="Arial"/>
              <a:cs typeface="Arial"/>
              <a:sym typeface="Arial"/>
            </a:endParaRPr>
          </a:p>
        </p:txBody>
      </p:sp>
      <p:sp>
        <p:nvSpPr>
          <p:cNvPr id="125" name="Google Shape;125;p21"/>
          <p:cNvSpPr txBox="1">
            <a:spLocks noGrp="1"/>
          </p:cNvSpPr>
          <p:nvPr>
            <p:ph type="body" idx="1"/>
          </p:nvPr>
        </p:nvSpPr>
        <p:spPr>
          <a:xfrm>
            <a:off x="211025" y="1735600"/>
            <a:ext cx="8815200" cy="3408000"/>
          </a:xfrm>
          <a:prstGeom prst="rect">
            <a:avLst/>
          </a:prstGeom>
        </p:spPr>
        <p:txBody>
          <a:bodyPr spcFirstLastPara="1" wrap="square" lIns="91425" tIns="91425" rIns="91425" bIns="91425" anchor="t" anchorCtr="0">
            <a:normAutofit lnSpcReduction="20000"/>
          </a:bodyPr>
          <a:lstStyle/>
          <a:p>
            <a:pPr marL="457200" lvl="0" indent="-355600" algn="l" rtl="0">
              <a:spcBef>
                <a:spcPts val="0"/>
              </a:spcBef>
              <a:spcAft>
                <a:spcPts val="0"/>
              </a:spcAft>
              <a:buClr>
                <a:schemeClr val="dk2"/>
              </a:buClr>
              <a:buSzPts val="2000"/>
              <a:buFont typeface="Times New Roman"/>
              <a:buChar char="●"/>
            </a:pPr>
            <a:r>
              <a:rPr lang="en" sz="2000" u="sng">
                <a:solidFill>
                  <a:srgbClr val="333333"/>
                </a:solidFill>
                <a:latin typeface="Times New Roman"/>
                <a:ea typeface="Times New Roman"/>
                <a:cs typeface="Times New Roman"/>
                <a:sym typeface="Times New Roman"/>
              </a:rPr>
              <a:t>Haar Cascade Method</a:t>
            </a:r>
            <a:r>
              <a:rPr lang="en" sz="2000">
                <a:solidFill>
                  <a:schemeClr val="dk2"/>
                </a:solidFill>
                <a:latin typeface="Times New Roman"/>
                <a:ea typeface="Times New Roman"/>
                <a:cs typeface="Times New Roman"/>
                <a:sym typeface="Times New Roman"/>
              </a:rPr>
              <a:t>- Used for Face detection to classify images into two categories- images containing faces and images of objects.</a:t>
            </a:r>
            <a:endParaRPr sz="20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Char char="●"/>
            </a:pPr>
            <a:r>
              <a:rPr lang="en" sz="2000" u="sng">
                <a:solidFill>
                  <a:schemeClr val="dk2"/>
                </a:solidFill>
                <a:latin typeface="Times New Roman"/>
                <a:ea typeface="Times New Roman"/>
                <a:cs typeface="Times New Roman"/>
                <a:sym typeface="Times New Roman"/>
              </a:rPr>
              <a:t>Local Binary Pattern Histogram (LBPH) </a:t>
            </a:r>
            <a:r>
              <a:rPr lang="en" sz="2000">
                <a:solidFill>
                  <a:schemeClr val="dk2"/>
                </a:solidFill>
                <a:latin typeface="Times New Roman"/>
                <a:ea typeface="Times New Roman"/>
                <a:cs typeface="Times New Roman"/>
                <a:sym typeface="Times New Roman"/>
              </a:rPr>
              <a:t>- Face recognition is done using this method in which a 3x3 matrix window is moved along the image and the pixel value at the central location of the matrix is calculated.</a:t>
            </a:r>
            <a:endParaRPr sz="2000">
              <a:solidFill>
                <a:schemeClr val="dk2"/>
              </a:solidFill>
              <a:latin typeface="Times New Roman"/>
              <a:ea typeface="Times New Roman"/>
              <a:cs typeface="Times New Roman"/>
              <a:sym typeface="Times New Roman"/>
            </a:endParaRPr>
          </a:p>
          <a:p>
            <a:pPr marL="457200" lvl="0" indent="-355600" algn="l" rtl="0">
              <a:spcBef>
                <a:spcPts val="0"/>
              </a:spcBef>
              <a:spcAft>
                <a:spcPts val="0"/>
              </a:spcAft>
              <a:buClr>
                <a:schemeClr val="dk2"/>
              </a:buClr>
              <a:buSzPts val="2000"/>
              <a:buFont typeface="Times New Roman"/>
              <a:buChar char="●"/>
            </a:pPr>
            <a:r>
              <a:rPr lang="en" sz="2000" u="sng">
                <a:solidFill>
                  <a:schemeClr val="dk2"/>
                </a:solidFill>
                <a:latin typeface="Times New Roman"/>
                <a:ea typeface="Times New Roman"/>
                <a:cs typeface="Times New Roman"/>
                <a:sym typeface="Times New Roman"/>
              </a:rPr>
              <a:t>Convolutional Neural Network (CNN) </a:t>
            </a:r>
            <a:r>
              <a:rPr lang="en" sz="2000">
                <a:solidFill>
                  <a:schemeClr val="dk2"/>
                </a:solidFill>
                <a:latin typeface="Times New Roman"/>
                <a:ea typeface="Times New Roman"/>
                <a:cs typeface="Times New Roman"/>
                <a:sym typeface="Times New Roman"/>
              </a:rPr>
              <a:t>- face detection based on with face tracking and state of the art deep CNN face recognition algorithm like the RCNN, Fast RCNN, Faster RCNN, YOLO can be used based on the Region Proposal Network for generating the boundary boxes for the labels. </a:t>
            </a:r>
            <a:endParaRPr sz="2000">
              <a:solidFill>
                <a:schemeClr val="dk2"/>
              </a:solidFill>
              <a:latin typeface="Times New Roman"/>
              <a:ea typeface="Times New Roman"/>
              <a:cs typeface="Times New Roman"/>
              <a:sym typeface="Times New Roman"/>
            </a:endParaRPr>
          </a:p>
          <a:p>
            <a:pPr marL="457200" lvl="0" indent="0" algn="l" rtl="0">
              <a:spcBef>
                <a:spcPts val="1200"/>
              </a:spcBef>
              <a:spcAft>
                <a:spcPts val="1200"/>
              </a:spcAft>
              <a:buNone/>
            </a:pPr>
            <a:endParaRPr sz="2000">
              <a:solidFill>
                <a:schemeClr val="dk2"/>
              </a:solidFill>
              <a:latin typeface="Times New Roman"/>
              <a:ea typeface="Times New Roman"/>
              <a:cs typeface="Times New Roman"/>
              <a:sym typeface="Times New Roman"/>
            </a:endParaRPr>
          </a:p>
        </p:txBody>
      </p:sp>
      <p:pic>
        <p:nvPicPr>
          <p:cNvPr id="126" name="Google Shape;126;p21"/>
          <p:cNvPicPr preferRelativeResize="0"/>
          <p:nvPr/>
        </p:nvPicPr>
        <p:blipFill>
          <a:blip r:embed="rId3">
            <a:alphaModFix/>
          </a:blip>
          <a:stretch>
            <a:fillRect/>
          </a:stretch>
        </p:blipFill>
        <p:spPr>
          <a:xfrm>
            <a:off x="7226700" y="184050"/>
            <a:ext cx="1364580" cy="43392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Application>Microsoft Office PowerPoint</Application>
  <PresentationFormat>On-screen Show (16:9)</PresentationFormat>
  <Paragraphs>60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Times New Roman</vt:lpstr>
      <vt:lpstr>Arial</vt:lpstr>
      <vt:lpstr>Georgia</vt:lpstr>
      <vt:lpstr>Material</vt:lpstr>
      <vt:lpstr>ATTENDANCE TRACKING SYSTEM USING FACE RECOGNITION</vt:lpstr>
      <vt:lpstr>Introduction</vt:lpstr>
      <vt:lpstr>Problem Statement:</vt:lpstr>
      <vt:lpstr>Existing Attendance Tracking System</vt:lpstr>
      <vt:lpstr>What we aim to create?</vt:lpstr>
      <vt:lpstr>Detailed Proposed System</vt:lpstr>
      <vt:lpstr>How the Dataset would be created?</vt:lpstr>
      <vt:lpstr>How the features are extracted:</vt:lpstr>
      <vt:lpstr>Algorithms Currently Used:</vt:lpstr>
      <vt:lpstr>Algorithms Currently Used: (contd.)</vt:lpstr>
      <vt:lpstr>Flowchart</vt:lpstr>
      <vt:lpstr>Essential Features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TRACKING SYSTEM USING FACE RECOGNITION</dc:title>
  <cp:lastModifiedBy>chetan bandi</cp:lastModifiedBy>
  <cp:revision>1</cp:revision>
  <dcterms:modified xsi:type="dcterms:W3CDTF">2023-06-08T05:53:20Z</dcterms:modified>
</cp:coreProperties>
</file>