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BB15A1-11CA-4F65-BE00-4B9839599B10}">
  <a:tblStyle styleId="{ACBB15A1-11CA-4F65-BE00-4B9839599B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03887cb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03887cb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d59f75f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d59f75f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d59f75f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d59f75f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d59f75f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d59f75f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d59f75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d59f75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d59f75f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d59f75f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d59f75f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d59f75f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d59f75f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d59f75f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d64a560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d64a560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d64a560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d64a560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32ec201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32ec201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d64a56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d64a56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d64a560b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d64a560b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d64a560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fd64a560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d64a560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d64a560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d64a560b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d64a560b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fd64a560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fd64a560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81556201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81556201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993f7a8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993f7a8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d59f75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d59f75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d59f75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d59f75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d59f75f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d59f75f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03887c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03887c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d59f75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d59f75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a:t>
            </a:r>
            <a:endParaRPr/>
          </a:p>
          <a:p>
            <a:pPr indent="0" lvl="0" marL="0" rtl="0" algn="l">
              <a:spcBef>
                <a:spcPts val="0"/>
              </a:spcBef>
              <a:spcAft>
                <a:spcPts val="0"/>
              </a:spcAft>
              <a:buNone/>
            </a:pPr>
            <a:r>
              <a:rPr lang="en"/>
              <a:t>EDA on Airbnb booking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1760"/>
              <a:t>By</a:t>
            </a:r>
            <a:endParaRPr b="1" sz="1760"/>
          </a:p>
          <a:p>
            <a:pPr indent="0" lvl="0" marL="0" rtl="0" algn="ctr">
              <a:lnSpc>
                <a:spcPct val="80000"/>
              </a:lnSpc>
              <a:spcBef>
                <a:spcPts val="0"/>
              </a:spcBef>
              <a:spcAft>
                <a:spcPts val="0"/>
              </a:spcAft>
              <a:buSzPts val="935"/>
              <a:buNone/>
            </a:pPr>
            <a:r>
              <a:rPr b="1" lang="en" sz="1760"/>
              <a:t>Chetan Prakash</a:t>
            </a:r>
            <a:endParaRPr b="1" sz="1760"/>
          </a:p>
        </p:txBody>
      </p:sp>
      <p:pic>
        <p:nvPicPr>
          <p:cNvPr id="88" name="Google Shape;88;p13"/>
          <p:cNvPicPr preferRelativeResize="0"/>
          <p:nvPr/>
        </p:nvPicPr>
        <p:blipFill>
          <a:blip r:embed="rId3">
            <a:alphaModFix/>
          </a:blip>
          <a:stretch>
            <a:fillRect/>
          </a:stretch>
        </p:blipFill>
        <p:spPr>
          <a:xfrm>
            <a:off x="7827450" y="603250"/>
            <a:ext cx="1083725" cy="1083725"/>
          </a:xfrm>
          <a:prstGeom prst="rect">
            <a:avLst/>
          </a:prstGeom>
          <a:noFill/>
          <a:ln>
            <a:noFill/>
          </a:ln>
        </p:spPr>
      </p:pic>
      <p:pic>
        <p:nvPicPr>
          <p:cNvPr id="89" name="Google Shape;89;p13"/>
          <p:cNvPicPr preferRelativeResize="0"/>
          <p:nvPr/>
        </p:nvPicPr>
        <p:blipFill>
          <a:blip r:embed="rId4">
            <a:alphaModFix/>
          </a:blip>
          <a:stretch>
            <a:fillRect/>
          </a:stretch>
        </p:blipFill>
        <p:spPr>
          <a:xfrm>
            <a:off x="954625" y="3058575"/>
            <a:ext cx="1963093" cy="166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all the numerical data</a:t>
            </a:r>
            <a:endParaRPr/>
          </a:p>
        </p:txBody>
      </p:sp>
      <p:sp>
        <p:nvSpPr>
          <p:cNvPr id="154" name="Google Shape;154;p22"/>
          <p:cNvSpPr txBox="1"/>
          <p:nvPr>
            <p:ph idx="1" type="body"/>
          </p:nvPr>
        </p:nvSpPr>
        <p:spPr>
          <a:xfrm>
            <a:off x="118525" y="2078875"/>
            <a:ext cx="2529300" cy="294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from this chart that there is not that much correlation between the given category because the maximum value here we found is 0.32 between Host_id and number_of_reviews and some more correlation between host_listing_count to availability_365.</a:t>
            </a:r>
            <a:endParaRPr/>
          </a:p>
        </p:txBody>
      </p:sp>
      <p:pic>
        <p:nvPicPr>
          <p:cNvPr id="155" name="Google Shape;155;p22"/>
          <p:cNvPicPr preferRelativeResize="0"/>
          <p:nvPr/>
        </p:nvPicPr>
        <p:blipFill>
          <a:blip r:embed="rId3">
            <a:alphaModFix/>
          </a:blip>
          <a:stretch>
            <a:fillRect/>
          </a:stretch>
        </p:blipFill>
        <p:spPr>
          <a:xfrm>
            <a:off x="2552700" y="1717000"/>
            <a:ext cx="6302624" cy="3426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ppt_w</p:attrName>
                                        </p:attrNameLst>
                                      </p:cBhvr>
                                      <p:tavLst>
                                        <p:tav fmla="" tm="0">
                                          <p:val>
                                            <p:strVal val="0"/>
                                          </p:val>
                                        </p:tav>
                                        <p:tav fmla="" tm="100000">
                                          <p:val>
                                            <p:strVal val="#ppt_w"/>
                                          </p:val>
                                        </p:tav>
                                      </p:tavLst>
                                    </p:anim>
                                    <p:anim calcmode="lin" valueType="num">
                                      <p:cBhvr additive="base">
                                        <p:cTn dur="1000"/>
                                        <p:tgtEl>
                                          <p:spTgt spid="1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79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Manhattan neighbourhood </a:t>
            </a:r>
            <a:r>
              <a:rPr lang="en"/>
              <a:t>preferred</a:t>
            </a:r>
            <a:r>
              <a:rPr lang="en"/>
              <a:t> over other neighbourhood :-</a:t>
            </a:r>
            <a:endParaRPr/>
          </a:p>
        </p:txBody>
      </p:sp>
      <p:sp>
        <p:nvSpPr>
          <p:cNvPr id="161" name="Google Shape;161;p23"/>
          <p:cNvSpPr txBox="1"/>
          <p:nvPr>
            <p:ph idx="1" type="body"/>
          </p:nvPr>
        </p:nvSpPr>
        <p:spPr>
          <a:xfrm>
            <a:off x="727650" y="223992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can see through our analysis that people prefer Manhattan neighborhood locations compared to other locations.</a:t>
            </a:r>
            <a:endParaRPr/>
          </a:p>
          <a:p>
            <a:pPr indent="-311150" lvl="0" marL="457200" rtl="0" algn="l">
              <a:lnSpc>
                <a:spcPct val="150000"/>
              </a:lnSpc>
              <a:spcBef>
                <a:spcPts val="0"/>
              </a:spcBef>
              <a:spcAft>
                <a:spcPts val="0"/>
              </a:spcAft>
              <a:buSzPts val="1300"/>
              <a:buChar char="●"/>
            </a:pPr>
            <a:r>
              <a:rPr lang="en"/>
              <a:t>Manhattan                                             21661</a:t>
            </a:r>
            <a:endParaRPr/>
          </a:p>
          <a:p>
            <a:pPr indent="-311150" lvl="0" marL="457200" rtl="0" algn="l">
              <a:lnSpc>
                <a:spcPct val="150000"/>
              </a:lnSpc>
              <a:spcBef>
                <a:spcPts val="0"/>
              </a:spcBef>
              <a:spcAft>
                <a:spcPts val="0"/>
              </a:spcAft>
              <a:buSzPts val="1300"/>
              <a:buChar char="●"/>
            </a:pPr>
            <a:r>
              <a:rPr lang="en"/>
              <a:t>Brooklyn                                                 20104</a:t>
            </a:r>
            <a:endParaRPr/>
          </a:p>
          <a:p>
            <a:pPr indent="-311150" lvl="0" marL="457200" rtl="0" algn="l">
              <a:lnSpc>
                <a:spcPct val="150000"/>
              </a:lnSpc>
              <a:spcBef>
                <a:spcPts val="0"/>
              </a:spcBef>
              <a:spcAft>
                <a:spcPts val="0"/>
              </a:spcAft>
              <a:buSzPts val="1300"/>
              <a:buChar char="●"/>
            </a:pPr>
            <a:r>
              <a:rPr lang="en"/>
              <a:t>Queens                                                       5666</a:t>
            </a:r>
            <a:endParaRPr/>
          </a:p>
          <a:p>
            <a:pPr indent="-311150" lvl="0" marL="457200" rtl="0" algn="l">
              <a:lnSpc>
                <a:spcPct val="150000"/>
              </a:lnSpc>
              <a:spcBef>
                <a:spcPts val="0"/>
              </a:spcBef>
              <a:spcAft>
                <a:spcPts val="0"/>
              </a:spcAft>
              <a:buSzPts val="1300"/>
              <a:buChar char="●"/>
            </a:pPr>
            <a:r>
              <a:rPr lang="en"/>
              <a:t>Bronx                                                           1091</a:t>
            </a:r>
            <a:endParaRPr/>
          </a:p>
          <a:p>
            <a:pPr indent="-311150" lvl="0" marL="457200" rtl="0" algn="l">
              <a:lnSpc>
                <a:spcPct val="150000"/>
              </a:lnSpc>
              <a:spcBef>
                <a:spcPts val="0"/>
              </a:spcBef>
              <a:spcAft>
                <a:spcPts val="0"/>
              </a:spcAft>
              <a:buSzPts val="1300"/>
              <a:buChar char="●"/>
            </a:pPr>
            <a:r>
              <a:rPr lang="en"/>
              <a:t>Staten Island                                              373</a:t>
            </a:r>
            <a:endParaRPr/>
          </a:p>
        </p:txBody>
      </p:sp>
      <p:sp>
        <p:nvSpPr>
          <p:cNvPr id="162" name="Google Shape;162;p23"/>
          <p:cNvSpPr/>
          <p:nvPr/>
        </p:nvSpPr>
        <p:spPr>
          <a:xfrm>
            <a:off x="2723425" y="29785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2723425" y="32833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2723425" y="35881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2723425" y="38929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2723425" y="41977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rating hotel according to their price :-	</a:t>
            </a:r>
            <a:endParaRPr/>
          </a:p>
        </p:txBody>
      </p:sp>
      <p:sp>
        <p:nvSpPr>
          <p:cNvPr id="172" name="Google Shape;172;p24"/>
          <p:cNvSpPr txBox="1"/>
          <p:nvPr>
            <p:ph idx="1" type="body"/>
          </p:nvPr>
        </p:nvSpPr>
        <p:spPr>
          <a:xfrm>
            <a:off x="729450" y="2078875"/>
            <a:ext cx="3842700" cy="2804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can see from this analysis generally people review that hotel who have less prices.</a:t>
            </a:r>
            <a:endParaRPr/>
          </a:p>
          <a:p>
            <a:pPr indent="-311150" lvl="0" marL="457200" rtl="0" algn="l">
              <a:lnSpc>
                <a:spcPct val="150000"/>
              </a:lnSpc>
              <a:spcBef>
                <a:spcPts val="0"/>
              </a:spcBef>
              <a:spcAft>
                <a:spcPts val="0"/>
              </a:spcAft>
              <a:buSzPts val="1300"/>
              <a:buChar char="●"/>
            </a:pPr>
            <a:r>
              <a:rPr lang="en"/>
              <a:t>From the 1st bar, the price is around 1000 whose reviews are 0 and at the 3rd bar, the price is again around 1000 rupees whose reviews are 0.02.</a:t>
            </a:r>
            <a:endParaRPr/>
          </a:p>
        </p:txBody>
      </p:sp>
      <p:pic>
        <p:nvPicPr>
          <p:cNvPr id="173" name="Google Shape;173;p24"/>
          <p:cNvPicPr preferRelativeResize="0"/>
          <p:nvPr/>
        </p:nvPicPr>
        <p:blipFill>
          <a:blip r:embed="rId3">
            <a:alphaModFix/>
          </a:blip>
          <a:stretch>
            <a:fillRect/>
          </a:stretch>
        </p:blipFill>
        <p:spPr>
          <a:xfrm>
            <a:off x="4937125" y="1856875"/>
            <a:ext cx="4103150" cy="313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ppt_w</p:attrName>
                                        </p:attrNameLst>
                                      </p:cBhvr>
                                      <p:tavLst>
                                        <p:tav fmla="" tm="0">
                                          <p:val>
                                            <p:strVal val="0"/>
                                          </p:val>
                                        </p:tav>
                                        <p:tav fmla="" tm="100000">
                                          <p:val>
                                            <p:strVal val="#ppt_w"/>
                                          </p:val>
                                        </p:tav>
                                      </p:tavLst>
                                    </p:anim>
                                    <p:anim calcmode="lin" valueType="num">
                                      <p:cBhvr additive="base">
                                        <p:cTn dur="1000"/>
                                        <p:tgtEl>
                                          <p:spTgt spid="1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75775" y="1282550"/>
            <a:ext cx="8742300" cy="79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each neighbourhood count how many of them prefer the same location :-</a:t>
            </a:r>
            <a:endParaRPr/>
          </a:p>
        </p:txBody>
      </p:sp>
      <p:graphicFrame>
        <p:nvGraphicFramePr>
          <p:cNvPr id="179" name="Google Shape;179;p25"/>
          <p:cNvGraphicFramePr/>
          <p:nvPr/>
        </p:nvGraphicFramePr>
        <p:xfrm>
          <a:off x="273300" y="2120225"/>
          <a:ext cx="3000000" cy="3000000"/>
        </p:xfrm>
        <a:graphic>
          <a:graphicData uri="http://schemas.openxmlformats.org/drawingml/2006/table">
            <a:tbl>
              <a:tblPr>
                <a:noFill/>
                <a:tableStyleId>{ACBB15A1-11CA-4F65-BE00-4B9839599B10}</a:tableStyleId>
              </a:tblPr>
              <a:tblGrid>
                <a:gridCol w="2149350"/>
                <a:gridCol w="2149350"/>
                <a:gridCol w="2149350"/>
                <a:gridCol w="2149350"/>
              </a:tblGrid>
              <a:tr h="55472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host_name</a:t>
                      </a:r>
                      <a:endParaRPr/>
                    </a:p>
                  </a:txBody>
                  <a:tcPr marT="91425" marB="91425" marR="91425" marL="91425"/>
                </a:tc>
                <a:tc>
                  <a:txBody>
                    <a:bodyPr/>
                    <a:lstStyle/>
                    <a:p>
                      <a:pPr indent="0" lvl="0" marL="0" rtl="0" algn="l">
                        <a:spcBef>
                          <a:spcPts val="0"/>
                        </a:spcBef>
                        <a:spcAft>
                          <a:spcPts val="0"/>
                        </a:spcAft>
                        <a:buNone/>
                      </a:pPr>
                      <a:r>
                        <a:rPr lang="en"/>
                        <a:t>neighbourhood_group</a:t>
                      </a:r>
                      <a:endParaRPr/>
                    </a:p>
                  </a:txBody>
                  <a:tcPr marT="91425" marB="91425" marR="91425" marL="91425"/>
                </a:tc>
                <a:tc>
                  <a:txBody>
                    <a:bodyPr/>
                    <a:lstStyle/>
                    <a:p>
                      <a:pPr indent="0" lvl="0" marL="0" rtl="0" algn="l">
                        <a:spcBef>
                          <a:spcPts val="0"/>
                        </a:spcBef>
                        <a:spcAft>
                          <a:spcPts val="0"/>
                        </a:spcAft>
                        <a:buNone/>
                      </a:pPr>
                      <a:r>
                        <a:rPr lang="en"/>
                        <a:t>calculated_host_listing_count</a:t>
                      </a:r>
                      <a:endParaRPr/>
                    </a:p>
                  </a:txBody>
                  <a:tcPr marT="91425" marB="91425" marR="91425" marL="91425"/>
                </a:tc>
              </a:tr>
              <a:tr h="465825">
                <a:tc>
                  <a:txBody>
                    <a:bodyPr/>
                    <a:lstStyle/>
                    <a:p>
                      <a:pPr indent="0" lvl="0" marL="0" rtl="0" algn="l">
                        <a:spcBef>
                          <a:spcPts val="0"/>
                        </a:spcBef>
                        <a:spcAft>
                          <a:spcPts val="0"/>
                        </a:spcAft>
                        <a:buNone/>
                      </a:pPr>
                      <a:r>
                        <a:rPr lang="en"/>
                        <a:t>13217</a:t>
                      </a:r>
                      <a:endParaRPr/>
                    </a:p>
                  </a:txBody>
                  <a:tcPr marT="91425" marB="91425" marR="91425" marL="91425"/>
                </a:tc>
                <a:tc>
                  <a:txBody>
                    <a:bodyPr/>
                    <a:lstStyle/>
                    <a:p>
                      <a:pPr indent="0" lvl="0" marL="0" rtl="0" algn="l">
                        <a:spcBef>
                          <a:spcPts val="0"/>
                        </a:spcBef>
                        <a:spcAft>
                          <a:spcPts val="0"/>
                        </a:spcAft>
                        <a:buNone/>
                      </a:pPr>
                      <a:r>
                        <a:rPr lang="en"/>
                        <a:t>Sonder(NYC)</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327</a:t>
                      </a:r>
                      <a:endParaRPr/>
                    </a:p>
                  </a:txBody>
                  <a:tcPr marT="91425" marB="91425" marR="91425" marL="91425"/>
                </a:tc>
              </a:tr>
              <a:tr h="465825">
                <a:tc>
                  <a:txBody>
                    <a:bodyPr/>
                    <a:lstStyle/>
                    <a:p>
                      <a:pPr indent="0" lvl="0" marL="0" rtl="0" algn="l">
                        <a:spcBef>
                          <a:spcPts val="0"/>
                        </a:spcBef>
                        <a:spcAft>
                          <a:spcPts val="0"/>
                        </a:spcAft>
                        <a:buNone/>
                      </a:pPr>
                      <a:r>
                        <a:rPr lang="en"/>
                        <a:t>1834</a:t>
                      </a:r>
                      <a:endParaRPr/>
                    </a:p>
                  </a:txBody>
                  <a:tcPr marT="91425" marB="91425" marR="91425" marL="91425"/>
                </a:tc>
                <a:tc>
                  <a:txBody>
                    <a:bodyPr/>
                    <a:lstStyle/>
                    <a:p>
                      <a:pPr indent="0" lvl="0" marL="0" rtl="0" algn="l">
                        <a:spcBef>
                          <a:spcPts val="0"/>
                        </a:spcBef>
                        <a:spcAft>
                          <a:spcPts val="0"/>
                        </a:spcAft>
                        <a:buNone/>
                      </a:pPr>
                      <a:r>
                        <a:rPr lang="en"/>
                        <a:t>Blueground</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1833</a:t>
                      </a:r>
                      <a:endParaRPr/>
                    </a:p>
                  </a:txBody>
                  <a:tcPr marT="91425" marB="91425" marR="91425" marL="91425"/>
                </a:tc>
                <a:tc>
                  <a:txBody>
                    <a:bodyPr/>
                    <a:lstStyle/>
                    <a:p>
                      <a:pPr indent="0" lvl="0" marL="0" rtl="0" algn="l">
                        <a:spcBef>
                          <a:spcPts val="0"/>
                        </a:spcBef>
                        <a:spcAft>
                          <a:spcPts val="0"/>
                        </a:spcAft>
                        <a:buNone/>
                      </a:pPr>
                      <a:r>
                        <a:rPr lang="en"/>
                        <a:t>Blueground</a:t>
                      </a:r>
                      <a:endParaRPr/>
                    </a:p>
                  </a:txBody>
                  <a:tcPr marT="91425" marB="91425" marR="91425" marL="91425"/>
                </a:tc>
                <a:tc>
                  <a:txBody>
                    <a:bodyPr/>
                    <a:lstStyle/>
                    <a:p>
                      <a:pPr indent="0" lvl="0" marL="0" rtl="0" algn="l">
                        <a:spcBef>
                          <a:spcPts val="0"/>
                        </a:spcBef>
                        <a:spcAft>
                          <a:spcPts val="0"/>
                        </a:spcAft>
                        <a:buNone/>
                      </a:pPr>
                      <a:r>
                        <a:rPr lang="en"/>
                        <a:t>Brooklyn</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7275</a:t>
                      </a:r>
                      <a:endParaRPr/>
                    </a:p>
                  </a:txBody>
                  <a:tcPr marT="91425" marB="91425" marR="91425" marL="91425"/>
                </a:tc>
                <a:tc>
                  <a:txBody>
                    <a:bodyPr/>
                    <a:lstStyle/>
                    <a:p>
                      <a:pPr indent="0" lvl="0" marL="0" rtl="0" algn="l">
                        <a:spcBef>
                          <a:spcPts val="0"/>
                        </a:spcBef>
                        <a:spcAft>
                          <a:spcPts val="0"/>
                        </a:spcAft>
                        <a:buNone/>
                      </a:pPr>
                      <a:r>
                        <a:rPr lang="en"/>
                        <a:t>Kara</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r>
              <a:tr h="465825">
                <a:tc>
                  <a:txBody>
                    <a:bodyPr/>
                    <a:lstStyle/>
                    <a:p>
                      <a:pPr indent="0" lvl="0" marL="0" rtl="0" algn="l">
                        <a:spcBef>
                          <a:spcPts val="0"/>
                        </a:spcBef>
                        <a:spcAft>
                          <a:spcPts val="0"/>
                        </a:spcAft>
                        <a:buNone/>
                      </a:pPr>
                      <a:r>
                        <a:rPr lang="en"/>
                        <a:t>7480</a:t>
                      </a:r>
                      <a:endParaRPr/>
                    </a:p>
                  </a:txBody>
                  <a:tcPr marT="91425" marB="91425" marR="91425" marL="91425"/>
                </a:tc>
                <a:tc>
                  <a:txBody>
                    <a:bodyPr/>
                    <a:lstStyle/>
                    <a:p>
                      <a:pPr indent="0" lvl="0" marL="0" rtl="0" algn="l">
                        <a:spcBef>
                          <a:spcPts val="0"/>
                        </a:spcBef>
                        <a:spcAft>
                          <a:spcPts val="0"/>
                        </a:spcAft>
                        <a:buNone/>
                      </a:pPr>
                      <a:r>
                        <a:rPr lang="en"/>
                        <a:t>Kazuya</a:t>
                      </a:r>
                      <a:endParaRPr/>
                    </a:p>
                  </a:txBody>
                  <a:tcPr marT="91425" marB="91425" marR="91425" marL="91425"/>
                </a:tc>
                <a:tc>
                  <a:txBody>
                    <a:bodyPr/>
                    <a:lstStyle/>
                    <a:p>
                      <a:pPr indent="0" lvl="0" marL="0" rtl="0" algn="l">
                        <a:spcBef>
                          <a:spcPts val="0"/>
                        </a:spcBef>
                        <a:spcAft>
                          <a:spcPts val="0"/>
                        </a:spcAft>
                        <a:buNone/>
                      </a:pPr>
                      <a:r>
                        <a:rPr lang="en"/>
                        <a:t>Queens</a:t>
                      </a:r>
                      <a:endParaRPr/>
                    </a:p>
                  </a:txBody>
                  <a:tcPr marT="91425" marB="91425" marR="91425" marL="91425"/>
                </a:tc>
                <a:tc>
                  <a:txBody>
                    <a:bodyPr/>
                    <a:lstStyle/>
                    <a:p>
                      <a:pPr indent="0" lvl="0" marL="0" rtl="0" algn="l">
                        <a:spcBef>
                          <a:spcPts val="0"/>
                        </a:spcBef>
                        <a:spcAft>
                          <a:spcPts val="0"/>
                        </a:spcAft>
                        <a:buNone/>
                      </a:pPr>
                      <a:r>
                        <a:rPr lang="en"/>
                        <a:t>103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73300" y="1280775"/>
            <a:ext cx="85974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Minimum nights people should pay per location acc to the price  :-</a:t>
            </a:r>
            <a:endParaRPr sz="1588"/>
          </a:p>
        </p:txBody>
      </p:sp>
      <p:graphicFrame>
        <p:nvGraphicFramePr>
          <p:cNvPr id="185" name="Google Shape;185;p26"/>
          <p:cNvGraphicFramePr/>
          <p:nvPr/>
        </p:nvGraphicFramePr>
        <p:xfrm>
          <a:off x="273300" y="1638685"/>
          <a:ext cx="3000000" cy="3000000"/>
        </p:xfrm>
        <a:graphic>
          <a:graphicData uri="http://schemas.openxmlformats.org/drawingml/2006/table">
            <a:tbl>
              <a:tblPr>
                <a:noFill/>
                <a:tableStyleId>{ACBB15A1-11CA-4F65-BE00-4B9839599B10}</a:tableStyleId>
              </a:tblPr>
              <a:tblGrid>
                <a:gridCol w="2097500"/>
                <a:gridCol w="2097500"/>
                <a:gridCol w="2097500"/>
                <a:gridCol w="2097500"/>
              </a:tblGrid>
              <a:tr h="52102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Minimum_nights</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Price</a:t>
                      </a:r>
                      <a:endParaRPr/>
                    </a:p>
                  </a:txBody>
                  <a:tcPr marT="91425" marB="91425" marR="91425" marL="91425"/>
                </a:tc>
              </a:tr>
              <a:tr h="56062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Furnished room in Astoria apartment</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327</a:t>
                      </a:r>
                      <a:endParaRPr/>
                    </a:p>
                  </a:txBody>
                  <a:tcPr marT="91425" marB="91425" marR="91425" marL="91425"/>
                </a:tc>
              </a:tr>
              <a:tr h="4428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1-BR Lincoln Center</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638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Luxury 1 bedroom apt. -stunning Manhattan views</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428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Quiet, Clean, Lit @ LES &amp; Chinatown</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r>
              <a:tr h="6385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2br - The Heart of NYC: </a:t>
                      </a:r>
                      <a:r>
                        <a:rPr lang="en" sz="1100">
                          <a:latin typeface="Lato"/>
                          <a:ea typeface="Lato"/>
                          <a:cs typeface="Lato"/>
                          <a:sym typeface="Lato"/>
                        </a:rPr>
                        <a:t>Manhattan's</a:t>
                      </a:r>
                      <a:r>
                        <a:rPr lang="en" sz="1100">
                          <a:latin typeface="Lato"/>
                          <a:ea typeface="Lato"/>
                          <a:cs typeface="Lato"/>
                          <a:sym typeface="Lato"/>
                        </a:rPr>
                        <a:t> Lower East Side</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t>103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busiest location and why :-</a:t>
            </a:r>
            <a:endParaRPr/>
          </a:p>
        </p:txBody>
      </p:sp>
      <p:sp>
        <p:nvSpPr>
          <p:cNvPr id="191" name="Google Shape;191;p27"/>
          <p:cNvSpPr txBox="1"/>
          <p:nvPr>
            <p:ph idx="1" type="body"/>
          </p:nvPr>
        </p:nvSpPr>
        <p:spPr>
          <a:xfrm>
            <a:off x="729450" y="2078875"/>
            <a:ext cx="27969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As we can see that Dona, Jj, Maya, Carol, and Danielle is the top 5 busiest host.</a:t>
            </a:r>
            <a:endParaRPr/>
          </a:p>
          <a:p>
            <a:pPr indent="-311150" lvl="0" marL="457200" rtl="0" algn="l">
              <a:spcBef>
                <a:spcPts val="0"/>
              </a:spcBef>
              <a:spcAft>
                <a:spcPts val="0"/>
              </a:spcAft>
              <a:buSzPts val="1300"/>
              <a:buChar char="●"/>
            </a:pPr>
            <a:r>
              <a:rPr lang="en"/>
              <a:t>According to the chart, the highest number of reviews is the maximum number of people who choose them.</a:t>
            </a:r>
            <a:endParaRPr/>
          </a:p>
          <a:p>
            <a:pPr indent="-311150" lvl="0" marL="457200" rtl="0" algn="l">
              <a:spcBef>
                <a:spcPts val="0"/>
              </a:spcBef>
              <a:spcAft>
                <a:spcPts val="0"/>
              </a:spcAft>
              <a:buSzPts val="1300"/>
              <a:buChar char="●"/>
            </a:pPr>
            <a:r>
              <a:rPr lang="en"/>
              <a:t>So we try to make each and every review should be good so that helps in our business</a:t>
            </a:r>
            <a:r>
              <a:rPr lang="en"/>
              <a:t>.</a:t>
            </a:r>
            <a:endParaRPr/>
          </a:p>
        </p:txBody>
      </p:sp>
      <p:pic>
        <p:nvPicPr>
          <p:cNvPr id="192" name="Google Shape;192;p27"/>
          <p:cNvPicPr preferRelativeResize="0"/>
          <p:nvPr/>
        </p:nvPicPr>
        <p:blipFill>
          <a:blip r:embed="rId3">
            <a:alphaModFix/>
          </a:blip>
          <a:stretch>
            <a:fillRect/>
          </a:stretch>
        </p:blipFill>
        <p:spPr>
          <a:xfrm>
            <a:off x="3657600" y="1764026"/>
            <a:ext cx="5312850" cy="314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have highest number of reviews :-</a:t>
            </a:r>
            <a:endParaRPr/>
          </a:p>
        </p:txBody>
      </p:sp>
      <p:sp>
        <p:nvSpPr>
          <p:cNvPr id="198" name="Google Shape;198;p28"/>
          <p:cNvSpPr txBox="1"/>
          <p:nvPr>
            <p:ph idx="1" type="body"/>
          </p:nvPr>
        </p:nvSpPr>
        <p:spPr>
          <a:xfrm>
            <a:off x="549475" y="2006250"/>
            <a:ext cx="3582300" cy="261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see the highest number of reviews gets the Queens area which is 629.</a:t>
            </a:r>
            <a:endParaRPr/>
          </a:p>
          <a:p>
            <a:pPr indent="-311150" lvl="0" marL="457200" rtl="0" algn="l">
              <a:lnSpc>
                <a:spcPct val="150000"/>
              </a:lnSpc>
              <a:spcBef>
                <a:spcPts val="0"/>
              </a:spcBef>
              <a:spcAft>
                <a:spcPts val="0"/>
              </a:spcAft>
              <a:buSzPts val="1300"/>
              <a:buChar char="●"/>
            </a:pPr>
            <a:r>
              <a:rPr lang="en"/>
              <a:t>So if the number of reviews is the highest people visit them most.</a:t>
            </a:r>
            <a:endParaRPr/>
          </a:p>
          <a:p>
            <a:pPr indent="-311150" lvl="0" marL="457200" rtl="0" algn="l">
              <a:lnSpc>
                <a:spcPct val="150000"/>
              </a:lnSpc>
              <a:spcBef>
                <a:spcPts val="0"/>
              </a:spcBef>
              <a:spcAft>
                <a:spcPts val="0"/>
              </a:spcAft>
              <a:buSzPts val="1300"/>
              <a:buChar char="●"/>
            </a:pPr>
            <a:r>
              <a:rPr lang="en"/>
              <a:t>In these top 10 Angela is the lowest one so we have to improve it.</a:t>
            </a:r>
            <a:endParaRPr/>
          </a:p>
        </p:txBody>
      </p:sp>
      <p:pic>
        <p:nvPicPr>
          <p:cNvPr id="199" name="Google Shape;199;p28"/>
          <p:cNvPicPr preferRelativeResize="0"/>
          <p:nvPr/>
        </p:nvPicPr>
        <p:blipFill>
          <a:blip r:embed="rId3">
            <a:alphaModFix/>
          </a:blip>
          <a:stretch>
            <a:fillRect/>
          </a:stretch>
        </p:blipFill>
        <p:spPr>
          <a:xfrm>
            <a:off x="4464150" y="2006250"/>
            <a:ext cx="4527451" cy="302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ppt_w</p:attrName>
                                        </p:attrNameLst>
                                      </p:cBhvr>
                                      <p:tavLst>
                                        <p:tav fmla="" tm="0">
                                          <p:val>
                                            <p:strVal val="0"/>
                                          </p:val>
                                        </p:tav>
                                        <p:tav fmla="" tm="100000">
                                          <p:val>
                                            <p:strVal val="#ppt_w"/>
                                          </p:val>
                                        </p:tav>
                                      </p:tavLst>
                                    </p:anim>
                                    <p:anim calcmode="lin" valueType="num">
                                      <p:cBhvr additive="base">
                                        <p:cTn dur="1000"/>
                                        <p:tgtEl>
                                          <p:spTgt spid="1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of host according to </a:t>
            </a:r>
            <a:r>
              <a:rPr lang="en"/>
              <a:t>their</a:t>
            </a:r>
            <a:r>
              <a:rPr lang="en"/>
              <a:t> number of reviews :-</a:t>
            </a:r>
            <a:endParaRPr/>
          </a:p>
        </p:txBody>
      </p:sp>
      <p:sp>
        <p:nvSpPr>
          <p:cNvPr id="205" name="Google Shape;205;p29"/>
          <p:cNvSpPr txBox="1"/>
          <p:nvPr>
            <p:ph idx="1" type="body"/>
          </p:nvPr>
        </p:nvSpPr>
        <p:spPr>
          <a:xfrm>
            <a:off x="729450" y="2078875"/>
            <a:ext cx="27393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So we have already seen that generally, the price is low where people review and here people's highest reviews mean generally the price is less in Queens locations.</a:t>
            </a:r>
            <a:endParaRPr/>
          </a:p>
        </p:txBody>
      </p:sp>
      <p:pic>
        <p:nvPicPr>
          <p:cNvPr id="206" name="Google Shape;206;p29"/>
          <p:cNvPicPr preferRelativeResize="0"/>
          <p:nvPr/>
        </p:nvPicPr>
        <p:blipFill>
          <a:blip r:embed="rId3">
            <a:alphaModFix/>
          </a:blip>
          <a:stretch>
            <a:fillRect/>
          </a:stretch>
        </p:blipFill>
        <p:spPr>
          <a:xfrm>
            <a:off x="3388300" y="1898650"/>
            <a:ext cx="5524975" cy="324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44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listings across the neighbourhood :-</a:t>
            </a:r>
            <a:endParaRPr/>
          </a:p>
        </p:txBody>
      </p:sp>
      <p:sp>
        <p:nvSpPr>
          <p:cNvPr id="212" name="Google Shape;212;p30"/>
          <p:cNvSpPr txBox="1"/>
          <p:nvPr>
            <p:ph idx="1" type="body"/>
          </p:nvPr>
        </p:nvSpPr>
        <p:spPr>
          <a:xfrm>
            <a:off x="729450" y="2078875"/>
            <a:ext cx="2394600" cy="30021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SzPct val="100000"/>
              <a:buChar char="●"/>
            </a:pPr>
            <a:r>
              <a:rPr lang="en" sz="1400"/>
              <a:t>With this chart, we can say that most of the listings are located in Upper East Side.</a:t>
            </a:r>
            <a:endParaRPr sz="1400"/>
          </a:p>
          <a:p>
            <a:pPr indent="-310832" lvl="0" marL="457200" rtl="0" algn="l">
              <a:lnSpc>
                <a:spcPct val="150000"/>
              </a:lnSpc>
              <a:spcBef>
                <a:spcPts val="0"/>
              </a:spcBef>
              <a:spcAft>
                <a:spcPts val="0"/>
              </a:spcAft>
              <a:buSzPct val="100000"/>
              <a:buChar char="●"/>
            </a:pPr>
            <a:r>
              <a:rPr lang="en" sz="1400"/>
              <a:t>So we have to check why Upper East Side is most listed and why others are not and make changes according to it.</a:t>
            </a:r>
            <a:endParaRPr sz="1400"/>
          </a:p>
          <a:p>
            <a:pPr indent="0" lvl="0" marL="0" rtl="0" algn="l">
              <a:spcBef>
                <a:spcPts val="1200"/>
              </a:spcBef>
              <a:spcAft>
                <a:spcPts val="1200"/>
              </a:spcAft>
              <a:buNone/>
            </a:pPr>
            <a:r>
              <a:t/>
            </a:r>
            <a:endParaRPr/>
          </a:p>
        </p:txBody>
      </p:sp>
      <p:pic>
        <p:nvPicPr>
          <p:cNvPr id="213" name="Google Shape;213;p30"/>
          <p:cNvPicPr preferRelativeResize="0"/>
          <p:nvPr/>
        </p:nvPicPr>
        <p:blipFill>
          <a:blip r:embed="rId3">
            <a:alphaModFix/>
          </a:blip>
          <a:stretch>
            <a:fillRect/>
          </a:stretch>
        </p:blipFill>
        <p:spPr>
          <a:xfrm>
            <a:off x="3124200" y="1839775"/>
            <a:ext cx="5968249" cy="330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213"/>
                                        </p:tgtEl>
                                        <p:attrNameLst>
                                          <p:attrName>ppt_y</p:attrName>
                                        </p:attrNameLst>
                                      </p:cBhvr>
                                      <p:tavLst>
                                        <p:tav fmla="" tm="0">
                                          <p:val>
                                            <p:strVal val="#ppt_y"/>
                                          </p:val>
                                        </p:tav>
                                        <p:tav fmla="" tm="100000">
                                          <p:val>
                                            <p:strVal val="#ppt_y-1"/>
                                          </p:val>
                                        </p:tav>
                                      </p:tavLst>
                                    </p:anim>
                                    <p:set>
                                      <p:cBhvr>
                                        <p:cTn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Room type distribution :- </a:t>
            </a:r>
            <a:endParaRPr/>
          </a:p>
        </p:txBody>
      </p:sp>
      <p:sp>
        <p:nvSpPr>
          <p:cNvPr id="219" name="Google Shape;219;p31"/>
          <p:cNvSpPr txBox="1"/>
          <p:nvPr>
            <p:ph idx="1" type="body"/>
          </p:nvPr>
        </p:nvSpPr>
        <p:spPr>
          <a:xfrm>
            <a:off x="729450" y="2078875"/>
            <a:ext cx="2341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already know that most people choose an Entire home/apt and according to it, the availability of room type is seen.</a:t>
            </a:r>
            <a:endParaRPr/>
          </a:p>
        </p:txBody>
      </p:sp>
      <p:pic>
        <p:nvPicPr>
          <p:cNvPr id="220" name="Google Shape;220;p31"/>
          <p:cNvPicPr preferRelativeResize="0"/>
          <p:nvPr/>
        </p:nvPicPr>
        <p:blipFill>
          <a:blip r:embed="rId3">
            <a:alphaModFix/>
          </a:blip>
          <a:stretch>
            <a:fillRect/>
          </a:stretch>
        </p:blipFill>
        <p:spPr>
          <a:xfrm>
            <a:off x="4161375" y="1794600"/>
            <a:ext cx="4455575" cy="281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Airbnb? And why Analyse it?</a:t>
            </a:r>
            <a:endParaRPr/>
          </a:p>
        </p:txBody>
      </p:sp>
      <p:sp>
        <p:nvSpPr>
          <p:cNvPr id="95" name="Google Shape;95;p14"/>
          <p:cNvSpPr txBox="1"/>
          <p:nvPr>
            <p:ph idx="1" type="body"/>
          </p:nvPr>
        </p:nvSpPr>
        <p:spPr>
          <a:xfrm>
            <a:off x="729450" y="2078875"/>
            <a:ext cx="7688700" cy="25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74151"/>
                </a:solidFill>
                <a:highlight>
                  <a:srgbClr val="F7F7F8"/>
                </a:highlight>
              </a:rPr>
              <a:t>Airbnb is an online platform that allows people to rent out their homes or apartments to travelers seeking accommodations. It was launched in 2008 and has since become a popular alternative to traditional hotels and rental properties. The platform allows hosts to list their properties and manage bookings, while travelers can search for and book properties based on their preferences and needs.</a:t>
            </a:r>
            <a:endParaRPr sz="1400">
              <a:solidFill>
                <a:srgbClr val="374151"/>
              </a:solidFill>
              <a:highlight>
                <a:srgbClr val="F7F7F8"/>
              </a:highlight>
            </a:endParaRPr>
          </a:p>
          <a:p>
            <a:pPr indent="0" lvl="0" marL="0" rtl="0" algn="l">
              <a:spcBef>
                <a:spcPts val="1200"/>
              </a:spcBef>
              <a:spcAft>
                <a:spcPts val="1200"/>
              </a:spcAft>
              <a:buNone/>
            </a:pPr>
            <a:r>
              <a:rPr lang="en" sz="1400">
                <a:solidFill>
                  <a:srgbClr val="374151"/>
                </a:solidFill>
                <a:highlight>
                  <a:srgbClr val="F7F7F8"/>
                </a:highlight>
              </a:rPr>
              <a:t>We analyse it because analyzing Airbnb data can help us make more informed decisions as travelers. By understanding the factors that contribute to the popularity and success of listings, we can choose accommodations that best meet our needs and preferences.</a:t>
            </a:r>
            <a:endParaRPr sz="1400">
              <a:solidFill>
                <a:srgbClr val="374151"/>
              </a:solidFill>
              <a:highlight>
                <a:srgbClr val="F7F7F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41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neighbour according to location :-</a:t>
            </a:r>
            <a:endParaRPr/>
          </a:p>
        </p:txBody>
      </p:sp>
      <p:pic>
        <p:nvPicPr>
          <p:cNvPr id="226" name="Google Shape;226;p32"/>
          <p:cNvPicPr preferRelativeResize="0"/>
          <p:nvPr/>
        </p:nvPicPr>
        <p:blipFill>
          <a:blip r:embed="rId3">
            <a:alphaModFix/>
          </a:blip>
          <a:stretch>
            <a:fillRect/>
          </a:stretch>
        </p:blipFill>
        <p:spPr>
          <a:xfrm>
            <a:off x="112100" y="1784000"/>
            <a:ext cx="1900850" cy="1841225"/>
          </a:xfrm>
          <a:prstGeom prst="rect">
            <a:avLst/>
          </a:prstGeom>
          <a:noFill/>
          <a:ln>
            <a:noFill/>
          </a:ln>
        </p:spPr>
      </p:pic>
      <p:pic>
        <p:nvPicPr>
          <p:cNvPr id="227" name="Google Shape;227;p32"/>
          <p:cNvPicPr preferRelativeResize="0"/>
          <p:nvPr/>
        </p:nvPicPr>
        <p:blipFill>
          <a:blip r:embed="rId4">
            <a:alphaModFix/>
          </a:blip>
          <a:stretch>
            <a:fillRect/>
          </a:stretch>
        </p:blipFill>
        <p:spPr>
          <a:xfrm>
            <a:off x="2165350" y="1881750"/>
            <a:ext cx="2103464" cy="1743475"/>
          </a:xfrm>
          <a:prstGeom prst="rect">
            <a:avLst/>
          </a:prstGeom>
          <a:noFill/>
          <a:ln>
            <a:noFill/>
          </a:ln>
        </p:spPr>
      </p:pic>
      <p:pic>
        <p:nvPicPr>
          <p:cNvPr id="228" name="Google Shape;228;p32"/>
          <p:cNvPicPr preferRelativeResize="0"/>
          <p:nvPr/>
        </p:nvPicPr>
        <p:blipFill>
          <a:blip r:embed="rId5">
            <a:alphaModFix/>
          </a:blip>
          <a:stretch>
            <a:fillRect/>
          </a:stretch>
        </p:blipFill>
        <p:spPr>
          <a:xfrm>
            <a:off x="4421225" y="1881750"/>
            <a:ext cx="2363038" cy="1841225"/>
          </a:xfrm>
          <a:prstGeom prst="rect">
            <a:avLst/>
          </a:prstGeom>
          <a:noFill/>
          <a:ln>
            <a:noFill/>
          </a:ln>
        </p:spPr>
      </p:pic>
      <p:pic>
        <p:nvPicPr>
          <p:cNvPr id="229" name="Google Shape;229;p32"/>
          <p:cNvPicPr preferRelativeResize="0"/>
          <p:nvPr/>
        </p:nvPicPr>
        <p:blipFill>
          <a:blip r:embed="rId6">
            <a:alphaModFix/>
          </a:blip>
          <a:stretch>
            <a:fillRect/>
          </a:stretch>
        </p:blipFill>
        <p:spPr>
          <a:xfrm>
            <a:off x="6737350" y="1881750"/>
            <a:ext cx="2103475" cy="1938640"/>
          </a:xfrm>
          <a:prstGeom prst="rect">
            <a:avLst/>
          </a:prstGeom>
          <a:noFill/>
          <a:ln>
            <a:noFill/>
          </a:ln>
        </p:spPr>
      </p:pic>
      <p:pic>
        <p:nvPicPr>
          <p:cNvPr id="230" name="Google Shape;230;p32"/>
          <p:cNvPicPr preferRelativeResize="0"/>
          <p:nvPr/>
        </p:nvPicPr>
        <p:blipFill>
          <a:blip r:embed="rId7">
            <a:alphaModFix/>
          </a:blip>
          <a:stretch>
            <a:fillRect/>
          </a:stretch>
        </p:blipFill>
        <p:spPr>
          <a:xfrm>
            <a:off x="3023700" y="3451726"/>
            <a:ext cx="2363050" cy="1651175"/>
          </a:xfrm>
          <a:prstGeom prst="rect">
            <a:avLst/>
          </a:prstGeom>
          <a:noFill/>
          <a:ln>
            <a:noFill/>
          </a:ln>
        </p:spPr>
      </p:pic>
      <p:sp>
        <p:nvSpPr>
          <p:cNvPr id="231" name="Google Shape;231;p32"/>
          <p:cNvSpPr txBox="1"/>
          <p:nvPr/>
        </p:nvSpPr>
        <p:spPr>
          <a:xfrm>
            <a:off x="5804525" y="3820400"/>
            <a:ext cx="303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Grouping neighbors according to top location shows which area has the top 3 hosts so according to it we can make changes to other hosts.</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demanding host for Airbnb :-</a:t>
            </a:r>
            <a:endParaRPr/>
          </a:p>
        </p:txBody>
      </p:sp>
      <p:sp>
        <p:nvSpPr>
          <p:cNvPr id="237" name="Google Shape;237;p33"/>
          <p:cNvSpPr txBox="1"/>
          <p:nvPr>
            <p:ph idx="1" type="body"/>
          </p:nvPr>
        </p:nvSpPr>
        <p:spPr>
          <a:xfrm>
            <a:off x="729450" y="2078875"/>
            <a:ext cx="2966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demanding host is Gurpreet Singh whose number of reviews is the highest which is 1157, Michael with a number of reviews of 732, Deloris with 693, and so on.</a:t>
            </a:r>
            <a:endParaRPr/>
          </a:p>
          <a:p>
            <a:pPr indent="0" lvl="0" marL="0" rtl="0" algn="l">
              <a:spcBef>
                <a:spcPts val="1200"/>
              </a:spcBef>
              <a:spcAft>
                <a:spcPts val="1200"/>
              </a:spcAft>
              <a:buNone/>
            </a:pPr>
            <a:r>
              <a:rPr lang="en"/>
              <a:t>So these are the popular or premium hosts. </a:t>
            </a:r>
            <a:endParaRPr/>
          </a:p>
        </p:txBody>
      </p:sp>
      <p:pic>
        <p:nvPicPr>
          <p:cNvPr id="238" name="Google Shape;238;p33"/>
          <p:cNvPicPr preferRelativeResize="0"/>
          <p:nvPr/>
        </p:nvPicPr>
        <p:blipFill>
          <a:blip r:embed="rId3">
            <a:alphaModFix/>
          </a:blip>
          <a:stretch>
            <a:fillRect/>
          </a:stretch>
        </p:blipFill>
        <p:spPr>
          <a:xfrm>
            <a:off x="4705500" y="1853850"/>
            <a:ext cx="3905250" cy="297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Faced :-</a:t>
            </a:r>
            <a:endParaRPr/>
          </a:p>
        </p:txBody>
      </p:sp>
      <p:sp>
        <p:nvSpPr>
          <p:cNvPr id="244" name="Google Shape;24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Reading the dataset and understand the meaning of some columns.</a:t>
            </a:r>
            <a:endParaRPr sz="1400"/>
          </a:p>
          <a:p>
            <a:pPr indent="-317500" lvl="0" marL="457200" rtl="0" algn="l">
              <a:lnSpc>
                <a:spcPct val="200000"/>
              </a:lnSpc>
              <a:spcBef>
                <a:spcPts val="0"/>
              </a:spcBef>
              <a:spcAft>
                <a:spcPts val="0"/>
              </a:spcAft>
              <a:buSzPts val="1400"/>
              <a:buChar char="●"/>
            </a:pPr>
            <a:r>
              <a:rPr lang="en" sz="1400"/>
              <a:t>For answering some of the question we had to understand the business model of airbnb.</a:t>
            </a:r>
            <a:endParaRPr sz="1400"/>
          </a:p>
          <a:p>
            <a:pPr indent="-317500" lvl="0" marL="457200" rtl="0" algn="l">
              <a:lnSpc>
                <a:spcPct val="200000"/>
              </a:lnSpc>
              <a:spcBef>
                <a:spcPts val="0"/>
              </a:spcBef>
              <a:spcAft>
                <a:spcPts val="0"/>
              </a:spcAft>
              <a:buSzPts val="1400"/>
              <a:buChar char="●"/>
            </a:pPr>
            <a:r>
              <a:rPr lang="en" sz="1400"/>
              <a:t>Handling the null values.</a:t>
            </a:r>
            <a:endParaRPr sz="1400"/>
          </a:p>
          <a:p>
            <a:pPr indent="-317500" lvl="0" marL="457200" rtl="0" algn="l">
              <a:lnSpc>
                <a:spcPct val="200000"/>
              </a:lnSpc>
              <a:spcBef>
                <a:spcPts val="0"/>
              </a:spcBef>
              <a:spcAft>
                <a:spcPts val="0"/>
              </a:spcAft>
              <a:buSzPts val="1400"/>
              <a:buChar char="●"/>
            </a:pPr>
            <a:r>
              <a:rPr lang="en" sz="1400"/>
              <a:t>Design multiple visualization to summarize the information into the dataset and </a:t>
            </a:r>
            <a:r>
              <a:rPr lang="en" sz="1400"/>
              <a:t>successfully</a:t>
            </a:r>
            <a:r>
              <a:rPr lang="en" sz="1400"/>
              <a:t> </a:t>
            </a:r>
            <a:r>
              <a:rPr lang="en" sz="1400"/>
              <a:t>communicate</a:t>
            </a:r>
            <a:r>
              <a:rPr lang="en" sz="1400"/>
              <a:t> the result and trends to the reader.</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which help Airbnb into their business :-</a:t>
            </a:r>
            <a:endParaRPr/>
          </a:p>
        </p:txBody>
      </p:sp>
      <p:sp>
        <p:nvSpPr>
          <p:cNvPr id="250" name="Google Shape;250;p35"/>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Manhattan is the most focused place in NYC for host do their </a:t>
            </a:r>
            <a:r>
              <a:rPr lang="en" sz="1400"/>
              <a:t>business</a:t>
            </a:r>
            <a:r>
              <a:rPr lang="en" sz="1400"/>
              <a:t>.</a:t>
            </a:r>
            <a:endParaRPr sz="1400"/>
          </a:p>
          <a:p>
            <a:pPr indent="-317500" lvl="0" marL="457200" rtl="0" algn="l">
              <a:lnSpc>
                <a:spcPct val="150000"/>
              </a:lnSpc>
              <a:spcBef>
                <a:spcPts val="0"/>
              </a:spcBef>
              <a:spcAft>
                <a:spcPts val="0"/>
              </a:spcAft>
              <a:buSzPts val="1400"/>
              <a:buChar char="●"/>
            </a:pPr>
            <a:r>
              <a:rPr lang="en" sz="1400"/>
              <a:t>Customer pay highest amount in Brooklyn, Queens and Manhattan (i.e. $10000 -$10).</a:t>
            </a:r>
            <a:endParaRPr sz="1400"/>
          </a:p>
          <a:p>
            <a:pPr indent="-317500" lvl="0" marL="457200" rtl="0" algn="l">
              <a:lnSpc>
                <a:spcPct val="150000"/>
              </a:lnSpc>
              <a:spcBef>
                <a:spcPts val="0"/>
              </a:spcBef>
              <a:spcAft>
                <a:spcPts val="0"/>
              </a:spcAft>
              <a:buSzPts val="1400"/>
              <a:buChar char="●"/>
            </a:pPr>
            <a:r>
              <a:rPr lang="en" sz="1400"/>
              <a:t>For the three types of room(Entire home/apt, private room and shared room) avg price is highest for  Entire home/apt is 211.79, Private room is 89.78 and sharing room is 70.12. </a:t>
            </a:r>
            <a:endParaRPr sz="1400"/>
          </a:p>
          <a:p>
            <a:pPr indent="-311150" lvl="0" marL="457200" rtl="0" algn="l">
              <a:lnSpc>
                <a:spcPct val="150000"/>
              </a:lnSpc>
              <a:spcBef>
                <a:spcPts val="0"/>
              </a:spcBef>
              <a:spcAft>
                <a:spcPts val="0"/>
              </a:spcAft>
              <a:buSzPts val="1300"/>
              <a:buChar char="●"/>
            </a:pPr>
            <a:r>
              <a:rPr lang="en"/>
              <a:t>There are total 1294 location who available for 365 days this information help to find people location where they can go anytime.</a:t>
            </a:r>
            <a:endParaRPr/>
          </a:p>
          <a:p>
            <a:pPr indent="-311150" lvl="0" marL="457200" rtl="0" algn="l">
              <a:lnSpc>
                <a:spcPct val="150000"/>
              </a:lnSpc>
              <a:spcBef>
                <a:spcPts val="0"/>
              </a:spcBef>
              <a:spcAft>
                <a:spcPts val="0"/>
              </a:spcAft>
              <a:buSzPts val="1300"/>
              <a:buChar char="●"/>
            </a:pPr>
            <a:r>
              <a:rPr lang="en"/>
              <a:t>Then we see how best rating hotels according to their price this will help in business in </a:t>
            </a:r>
            <a:r>
              <a:rPr lang="en"/>
              <a:t>improvement</a:t>
            </a:r>
            <a:r>
              <a:rPr lang="en"/>
              <a:t> point of view that how we can improve so our rating, reviews, listing count will increase.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points :-</a:t>
            </a:r>
            <a:endParaRPr/>
          </a:p>
        </p:txBody>
      </p:sp>
      <p:sp>
        <p:nvSpPr>
          <p:cNvPr id="256" name="Google Shape;256;p36"/>
          <p:cNvSpPr txBox="1"/>
          <p:nvPr>
            <p:ph idx="1" type="body"/>
          </p:nvPr>
        </p:nvSpPr>
        <p:spPr>
          <a:xfrm>
            <a:off x="729450" y="2078875"/>
            <a:ext cx="7688700" cy="289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And we see mostly people review those host who have less price so those host who don’t get enough reviews because may their price is too high make them less.</a:t>
            </a:r>
            <a:endParaRPr/>
          </a:p>
          <a:p>
            <a:pPr indent="-311150" lvl="0" marL="457200" rtl="0" algn="l">
              <a:lnSpc>
                <a:spcPct val="150000"/>
              </a:lnSpc>
              <a:spcBef>
                <a:spcPts val="0"/>
              </a:spcBef>
              <a:spcAft>
                <a:spcPts val="0"/>
              </a:spcAft>
              <a:buSzPts val="1300"/>
              <a:buChar char="●"/>
            </a:pPr>
            <a:r>
              <a:rPr lang="en"/>
              <a:t>Upper East Side part having maximum number of list count</a:t>
            </a:r>
            <a:endParaRPr/>
          </a:p>
          <a:p>
            <a:pPr indent="-311150" lvl="0" marL="457200" rtl="0" algn="l">
              <a:lnSpc>
                <a:spcPct val="150000"/>
              </a:lnSpc>
              <a:spcBef>
                <a:spcPts val="0"/>
              </a:spcBef>
              <a:spcAft>
                <a:spcPts val="0"/>
              </a:spcAft>
              <a:buSzPts val="1300"/>
              <a:buChar char="●"/>
            </a:pPr>
            <a:r>
              <a:rPr lang="en"/>
              <a:t> People choose Entire home/apt </a:t>
            </a:r>
            <a:r>
              <a:rPr lang="en"/>
              <a:t>generally</a:t>
            </a:r>
            <a:r>
              <a:rPr lang="en"/>
              <a:t> like so we </a:t>
            </a:r>
            <a:r>
              <a:rPr lang="en"/>
              <a:t>have 52% of it, Private room 45.7% and Shared room 2.4 % so we have give more focus on Entire home/apt option so our profit will increase.</a:t>
            </a:r>
            <a:endParaRPr/>
          </a:p>
          <a:p>
            <a:pPr indent="-311150" lvl="0" marL="457200" rtl="0" algn="l">
              <a:lnSpc>
                <a:spcPct val="150000"/>
              </a:lnSpc>
              <a:spcBef>
                <a:spcPts val="0"/>
              </a:spcBef>
              <a:spcAft>
                <a:spcPts val="0"/>
              </a:spcAft>
              <a:buSzPts val="1300"/>
              <a:buChar char="●"/>
            </a:pPr>
            <a:r>
              <a:rPr lang="en"/>
              <a:t>And we have to appreciate our premium customers like Gurpreet Singh</a:t>
            </a:r>
            <a:endParaRPr/>
          </a:p>
          <a:p>
            <a:pPr indent="-311150" lvl="0" marL="457200" rtl="0" algn="l">
              <a:lnSpc>
                <a:spcPct val="150000"/>
              </a:lnSpc>
              <a:spcBef>
                <a:spcPts val="0"/>
              </a:spcBef>
              <a:spcAft>
                <a:spcPts val="0"/>
              </a:spcAft>
              <a:buSzPts val="1300"/>
              <a:buChar char="●"/>
            </a:pPr>
            <a:r>
              <a:rPr lang="en"/>
              <a:t>And we also check from group pie chart that which host doing well in a particular location.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700"/>
              <a:t>Thank </a:t>
            </a:r>
            <a:r>
              <a:rPr lang="en" sz="4700"/>
              <a:t>You</a:t>
            </a:r>
            <a:endParaRPr sz="4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6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101" name="Google Shape;101;p15"/>
          <p:cNvSpPr txBox="1"/>
          <p:nvPr>
            <p:ph idx="1" type="body"/>
          </p:nvPr>
        </p:nvSpPr>
        <p:spPr>
          <a:xfrm>
            <a:off x="729450" y="2078875"/>
            <a:ext cx="7688700" cy="2519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For this project, we are analyzing Airbnb’s New York City(NYC) data for 2019. NYC is not only the most famous city in the world but also a top global destination for visitors drawn to its museums, entertainment, restaurants, and commerce.</a:t>
            </a:r>
            <a:endParaRPr sz="1400"/>
          </a:p>
          <a:p>
            <a:pPr indent="-317500" lvl="0" marL="457200" rtl="0" algn="l">
              <a:spcBef>
                <a:spcPts val="0"/>
              </a:spcBef>
              <a:spcAft>
                <a:spcPts val="0"/>
              </a:spcAft>
              <a:buSzPts val="1400"/>
              <a:buChar char="●"/>
            </a:pPr>
            <a:r>
              <a:rPr lang="en" sz="1400"/>
              <a:t>Our main objective is to find out the key metrics that influence the listing of properties on the platform. For this, we will explore and visualize the dataset from Airbnb in NYC using basic exploratory data analysis (EDA) techniques.</a:t>
            </a:r>
            <a:endParaRPr sz="1400"/>
          </a:p>
          <a:p>
            <a:pPr indent="-317500" lvl="0" marL="457200" rtl="0" algn="l">
              <a:spcBef>
                <a:spcPts val="0"/>
              </a:spcBef>
              <a:spcAft>
                <a:spcPts val="0"/>
              </a:spcAft>
              <a:buSzPts val="1400"/>
              <a:buChar char="●"/>
            </a:pPr>
            <a:r>
              <a:rPr lang="en" sz="1400"/>
              <a:t>Data analysis on thousands of listings provided through Airbnb is a crucial factor for the company.</a:t>
            </a:r>
            <a:endParaRPr sz="1400"/>
          </a:p>
          <a:p>
            <a:pPr indent="-317500" lvl="0" marL="457200" rtl="0" algn="l">
              <a:spcBef>
                <a:spcPts val="0"/>
              </a:spcBef>
              <a:spcAft>
                <a:spcPts val="0"/>
              </a:spcAft>
              <a:buSzPts val="1400"/>
              <a:buChar char="●"/>
            </a:pPr>
            <a:r>
              <a:rPr lang="en" sz="1400"/>
              <a:t>We will be finding out the distribution of every Airbnb listing based on their location, including their price range, room type, listing name, and other related factors.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specification :-</a:t>
            </a:r>
            <a:endParaRPr/>
          </a:p>
        </p:txBody>
      </p:sp>
      <p:sp>
        <p:nvSpPr>
          <p:cNvPr id="107" name="Google Shape;107;p1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total 48895 rows and 16 columns.</a:t>
            </a:r>
            <a:endParaRPr/>
          </a:p>
          <a:p>
            <a:pPr indent="0" lvl="0" marL="0" rtl="0" algn="l">
              <a:spcBef>
                <a:spcPts val="1200"/>
              </a:spcBef>
              <a:spcAft>
                <a:spcPts val="0"/>
              </a:spcAft>
              <a:buNone/>
            </a:pPr>
            <a:r>
              <a:rPr lang="en"/>
              <a:t>List of Columns :-</a:t>
            </a:r>
            <a:endParaRPr/>
          </a:p>
          <a:p>
            <a:pPr indent="-311150" lvl="0" marL="457200" rtl="0" algn="l">
              <a:spcBef>
                <a:spcPts val="1200"/>
              </a:spcBef>
              <a:spcAft>
                <a:spcPts val="0"/>
              </a:spcAft>
              <a:buSzPts val="1300"/>
              <a:buChar char="●"/>
            </a:pPr>
            <a:r>
              <a:rPr b="1" lang="en"/>
              <a:t>Id</a:t>
            </a:r>
            <a:r>
              <a:rPr lang="en"/>
              <a:t> - Guest Unique ID</a:t>
            </a:r>
            <a:endParaRPr/>
          </a:p>
          <a:p>
            <a:pPr indent="-311150" lvl="0" marL="457200" rtl="0" algn="l">
              <a:spcBef>
                <a:spcPts val="0"/>
              </a:spcBef>
              <a:spcAft>
                <a:spcPts val="0"/>
              </a:spcAft>
              <a:buSzPts val="1300"/>
              <a:buChar char="●"/>
            </a:pPr>
            <a:r>
              <a:rPr b="1" lang="en"/>
              <a:t>Name</a:t>
            </a:r>
            <a:r>
              <a:rPr lang="en"/>
              <a:t> - Guest Name</a:t>
            </a:r>
            <a:endParaRPr/>
          </a:p>
          <a:p>
            <a:pPr indent="-311150" lvl="0" marL="457200" rtl="0" algn="l">
              <a:spcBef>
                <a:spcPts val="0"/>
              </a:spcBef>
              <a:spcAft>
                <a:spcPts val="0"/>
              </a:spcAft>
              <a:buSzPts val="1300"/>
              <a:buChar char="●"/>
            </a:pPr>
            <a:r>
              <a:rPr b="1" lang="en"/>
              <a:t>Host_id</a:t>
            </a:r>
            <a:r>
              <a:rPr lang="en"/>
              <a:t> - Unique Host Id</a:t>
            </a:r>
            <a:endParaRPr/>
          </a:p>
          <a:p>
            <a:pPr indent="-311150" lvl="0" marL="457200" rtl="0" algn="l">
              <a:spcBef>
                <a:spcPts val="0"/>
              </a:spcBef>
              <a:spcAft>
                <a:spcPts val="0"/>
              </a:spcAft>
              <a:buSzPts val="1300"/>
              <a:buChar char="●"/>
            </a:pPr>
            <a:r>
              <a:rPr b="1" lang="en"/>
              <a:t>Host_name</a:t>
            </a:r>
            <a:r>
              <a:rPr lang="en"/>
              <a:t> - Hotel name</a:t>
            </a:r>
            <a:endParaRPr/>
          </a:p>
          <a:p>
            <a:pPr indent="-311150" lvl="0" marL="457200" rtl="0" algn="l">
              <a:spcBef>
                <a:spcPts val="0"/>
              </a:spcBef>
              <a:spcAft>
                <a:spcPts val="0"/>
              </a:spcAft>
              <a:buSzPts val="1300"/>
              <a:buChar char="●"/>
            </a:pPr>
            <a:r>
              <a:rPr lang="en"/>
              <a:t> </a:t>
            </a:r>
            <a:r>
              <a:rPr b="1" lang="en"/>
              <a:t>Neighbourhood_group</a:t>
            </a:r>
            <a:r>
              <a:rPr lang="en"/>
              <a:t> - Large area</a:t>
            </a:r>
            <a:endParaRPr/>
          </a:p>
          <a:p>
            <a:pPr indent="-311150" lvl="0" marL="457200" rtl="0" algn="l">
              <a:spcBef>
                <a:spcPts val="0"/>
              </a:spcBef>
              <a:spcAft>
                <a:spcPts val="0"/>
              </a:spcAft>
              <a:buSzPts val="1300"/>
              <a:buChar char="●"/>
            </a:pPr>
            <a:r>
              <a:rPr b="1" lang="en"/>
              <a:t>Neighbourhood</a:t>
            </a:r>
            <a:r>
              <a:rPr lang="en"/>
              <a:t> - Small region or Locality</a:t>
            </a:r>
            <a:endParaRPr/>
          </a:p>
          <a:p>
            <a:pPr indent="-311150" lvl="0" marL="457200" rtl="0" algn="l">
              <a:spcBef>
                <a:spcPts val="0"/>
              </a:spcBef>
              <a:spcAft>
                <a:spcPts val="0"/>
              </a:spcAft>
              <a:buSzPts val="1300"/>
              <a:buChar char="●"/>
            </a:pPr>
            <a:r>
              <a:rPr b="1" lang="en"/>
              <a:t>Latitude</a:t>
            </a:r>
            <a:r>
              <a:rPr lang="en"/>
              <a:t> - location in degrees</a:t>
            </a:r>
            <a:endParaRPr/>
          </a:p>
        </p:txBody>
      </p:sp>
      <p:sp>
        <p:nvSpPr>
          <p:cNvPr id="108" name="Google Shape;108;p16"/>
          <p:cNvSpPr txBox="1"/>
          <p:nvPr>
            <p:ph idx="2" type="body"/>
          </p:nvPr>
        </p:nvSpPr>
        <p:spPr>
          <a:xfrm>
            <a:off x="4643600" y="2078875"/>
            <a:ext cx="43002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Longitude</a:t>
            </a:r>
            <a:r>
              <a:rPr lang="en"/>
              <a:t> - Location in degrees</a:t>
            </a:r>
            <a:endParaRPr/>
          </a:p>
          <a:p>
            <a:pPr indent="-311150" lvl="0" marL="457200" rtl="0" algn="l">
              <a:spcBef>
                <a:spcPts val="0"/>
              </a:spcBef>
              <a:spcAft>
                <a:spcPts val="0"/>
              </a:spcAft>
              <a:buSzPts val="1300"/>
              <a:buChar char="●"/>
            </a:pPr>
            <a:r>
              <a:rPr b="1" lang="en"/>
              <a:t>Room_type</a:t>
            </a:r>
            <a:r>
              <a:rPr lang="en"/>
              <a:t> - Entire home, private room etc</a:t>
            </a:r>
            <a:endParaRPr/>
          </a:p>
          <a:p>
            <a:pPr indent="-311150" lvl="0" marL="457200" rtl="0" algn="l">
              <a:spcBef>
                <a:spcPts val="0"/>
              </a:spcBef>
              <a:spcAft>
                <a:spcPts val="0"/>
              </a:spcAft>
              <a:buSzPts val="1300"/>
              <a:buChar char="●"/>
            </a:pPr>
            <a:r>
              <a:rPr b="1" lang="en"/>
              <a:t>Price</a:t>
            </a:r>
            <a:r>
              <a:rPr lang="en"/>
              <a:t> - Charges for booking</a:t>
            </a:r>
            <a:endParaRPr/>
          </a:p>
          <a:p>
            <a:pPr indent="-311150" lvl="0" marL="457200" rtl="0" algn="l">
              <a:spcBef>
                <a:spcPts val="0"/>
              </a:spcBef>
              <a:spcAft>
                <a:spcPts val="0"/>
              </a:spcAft>
              <a:buSzPts val="1300"/>
              <a:buChar char="●"/>
            </a:pPr>
            <a:r>
              <a:rPr b="1" lang="en"/>
              <a:t>Minimum_neights</a:t>
            </a:r>
            <a:r>
              <a:rPr lang="en"/>
              <a:t> - Guest should stay or pay </a:t>
            </a:r>
            <a:endParaRPr/>
          </a:p>
          <a:p>
            <a:pPr indent="-311150" lvl="0" marL="457200" rtl="0" algn="l">
              <a:spcBef>
                <a:spcPts val="0"/>
              </a:spcBef>
              <a:spcAft>
                <a:spcPts val="0"/>
              </a:spcAft>
              <a:buSzPts val="1300"/>
              <a:buChar char="●"/>
            </a:pPr>
            <a:r>
              <a:rPr b="1" lang="en"/>
              <a:t>Number_of_reviews</a:t>
            </a:r>
            <a:r>
              <a:rPr lang="en"/>
              <a:t> - total number of reviews</a:t>
            </a:r>
            <a:endParaRPr/>
          </a:p>
          <a:p>
            <a:pPr indent="-311150" lvl="0" marL="457200" rtl="0" algn="l">
              <a:spcBef>
                <a:spcPts val="0"/>
              </a:spcBef>
              <a:spcAft>
                <a:spcPts val="0"/>
              </a:spcAft>
              <a:buSzPts val="1300"/>
              <a:buChar char="●"/>
            </a:pPr>
            <a:r>
              <a:rPr b="1" lang="en"/>
              <a:t>Last_review</a:t>
            </a:r>
            <a:r>
              <a:rPr lang="en"/>
              <a:t> - Last guest review</a:t>
            </a:r>
            <a:endParaRPr/>
          </a:p>
          <a:p>
            <a:pPr indent="-311150" lvl="0" marL="457200" rtl="0" algn="l">
              <a:spcBef>
                <a:spcPts val="0"/>
              </a:spcBef>
              <a:spcAft>
                <a:spcPts val="0"/>
              </a:spcAft>
              <a:buSzPts val="1300"/>
              <a:buChar char="●"/>
            </a:pPr>
            <a:r>
              <a:rPr b="1" lang="en"/>
              <a:t>Reviews_per_month</a:t>
            </a:r>
            <a:r>
              <a:rPr lang="en"/>
              <a:t> - total number of reviews in a month</a:t>
            </a:r>
            <a:endParaRPr/>
          </a:p>
          <a:p>
            <a:pPr indent="-311150" lvl="0" marL="457200" rtl="0" algn="l">
              <a:spcBef>
                <a:spcPts val="0"/>
              </a:spcBef>
              <a:spcAft>
                <a:spcPts val="0"/>
              </a:spcAft>
              <a:buSzPts val="1300"/>
              <a:buChar char="●"/>
            </a:pPr>
            <a:r>
              <a:rPr b="1" lang="en"/>
              <a:t>Calculated_host_listing_count</a:t>
            </a:r>
            <a:r>
              <a:rPr lang="en"/>
              <a:t> - How many time guest list it. It shows the expertise and </a:t>
            </a:r>
            <a:r>
              <a:rPr lang="en"/>
              <a:t>experience</a:t>
            </a:r>
            <a:r>
              <a:rPr lang="en"/>
              <a:t>.</a:t>
            </a:r>
            <a:endParaRPr/>
          </a:p>
          <a:p>
            <a:pPr indent="-311150" lvl="0" marL="457200" rtl="0" algn="l">
              <a:spcBef>
                <a:spcPts val="0"/>
              </a:spcBef>
              <a:spcAft>
                <a:spcPts val="0"/>
              </a:spcAft>
              <a:buSzPts val="1300"/>
              <a:buChar char="●"/>
            </a:pPr>
            <a:r>
              <a:rPr b="1" lang="en"/>
              <a:t>Availability_365</a:t>
            </a:r>
            <a:r>
              <a:rPr lang="en"/>
              <a:t> - Which host is available for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We try to answer following questions for Airbnb:</a:t>
            </a:r>
            <a:endParaRPr/>
          </a:p>
          <a:p>
            <a:pPr indent="-311150" lvl="0" marL="457200" rtl="0" algn="l">
              <a:lnSpc>
                <a:spcPct val="150000"/>
              </a:lnSpc>
              <a:spcBef>
                <a:spcPts val="1200"/>
              </a:spcBef>
              <a:spcAft>
                <a:spcPts val="0"/>
              </a:spcAft>
              <a:buSzPts val="1300"/>
              <a:buChar char="●"/>
            </a:pPr>
            <a:r>
              <a:rPr lang="en"/>
              <a:t>How many hotels are available for 365 days and top 5 hosts' names?</a:t>
            </a:r>
            <a:endParaRPr/>
          </a:p>
          <a:p>
            <a:pPr indent="-311150" lvl="0" marL="457200" rtl="0" algn="l">
              <a:lnSpc>
                <a:spcPct val="150000"/>
              </a:lnSpc>
              <a:spcBef>
                <a:spcPts val="0"/>
              </a:spcBef>
              <a:spcAft>
                <a:spcPts val="0"/>
              </a:spcAft>
              <a:buSzPts val="1300"/>
              <a:buChar char="●"/>
            </a:pPr>
            <a:r>
              <a:rPr lang="en"/>
              <a:t>Is the Manhattan neighborhood preferred over other neighborhoods?</a:t>
            </a:r>
            <a:endParaRPr/>
          </a:p>
          <a:p>
            <a:pPr indent="-311150" lvl="0" marL="457200" rtl="0" algn="l">
              <a:lnSpc>
                <a:spcPct val="150000"/>
              </a:lnSpc>
              <a:spcBef>
                <a:spcPts val="0"/>
              </a:spcBef>
              <a:spcAft>
                <a:spcPts val="0"/>
              </a:spcAft>
              <a:buSzPts val="1300"/>
              <a:buChar char="●"/>
            </a:pPr>
            <a:r>
              <a:rPr lang="en"/>
              <a:t>For each neighborhood count how many of them prefer the same location?</a:t>
            </a:r>
            <a:endParaRPr/>
          </a:p>
          <a:p>
            <a:pPr indent="-311150" lvl="0" marL="457200" rtl="0" algn="l">
              <a:lnSpc>
                <a:spcPct val="150000"/>
              </a:lnSpc>
              <a:spcBef>
                <a:spcPts val="0"/>
              </a:spcBef>
              <a:spcAft>
                <a:spcPts val="0"/>
              </a:spcAft>
              <a:buSzPts val="1300"/>
              <a:buChar char="●"/>
            </a:pPr>
            <a:r>
              <a:rPr lang="en"/>
              <a:t>Best rating hosts according to their price?</a:t>
            </a:r>
            <a:endParaRPr/>
          </a:p>
          <a:p>
            <a:pPr indent="-311150" lvl="0" marL="457200" rtl="0" algn="l">
              <a:lnSpc>
                <a:spcPct val="150000"/>
              </a:lnSpc>
              <a:spcBef>
                <a:spcPts val="0"/>
              </a:spcBef>
              <a:spcAft>
                <a:spcPts val="0"/>
              </a:spcAft>
              <a:buSzPts val="1300"/>
              <a:buChar char="●"/>
            </a:pPr>
            <a:r>
              <a:rPr lang="en"/>
              <a:t>Minimum nights people should pay per host?</a:t>
            </a:r>
            <a:endParaRPr/>
          </a:p>
          <a:p>
            <a:pPr indent="-311150" lvl="0" marL="457200" rtl="0" algn="l">
              <a:lnSpc>
                <a:spcPct val="150000"/>
              </a:lnSpc>
              <a:spcBef>
                <a:spcPts val="0"/>
              </a:spcBef>
              <a:spcAft>
                <a:spcPts val="0"/>
              </a:spcAft>
              <a:buSzPts val="1300"/>
              <a:buChar char="●"/>
            </a:pPr>
            <a:r>
              <a:rPr lang="en"/>
              <a:t>Busiest hosts and why?</a:t>
            </a:r>
            <a:endParaRPr/>
          </a:p>
        </p:txBody>
      </p:sp>
      <p:sp>
        <p:nvSpPr>
          <p:cNvPr id="115" name="Google Shape;115;p17"/>
          <p:cNvSpPr/>
          <p:nvPr/>
        </p:nvSpPr>
        <p:spPr>
          <a:xfrm>
            <a:off x="844925" y="2191475"/>
            <a:ext cx="322200" cy="17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Distribution of listing across the neighborhood?</a:t>
            </a:r>
            <a:endParaRPr sz="1500"/>
          </a:p>
          <a:p>
            <a:pPr indent="-323850" lvl="0" marL="457200" rtl="0" algn="l">
              <a:lnSpc>
                <a:spcPct val="150000"/>
              </a:lnSpc>
              <a:spcBef>
                <a:spcPts val="0"/>
              </a:spcBef>
              <a:spcAft>
                <a:spcPts val="0"/>
              </a:spcAft>
              <a:buSzPts val="1500"/>
              <a:buChar char="●"/>
            </a:pPr>
            <a:r>
              <a:rPr lang="en" sz="1500"/>
              <a:t>Grouping neighborhoods according to their location with pricing?</a:t>
            </a:r>
            <a:endParaRPr sz="1500"/>
          </a:p>
          <a:p>
            <a:pPr indent="-323850" lvl="0" marL="457200" rtl="0" algn="l">
              <a:lnSpc>
                <a:spcPct val="150000"/>
              </a:lnSpc>
              <a:spcBef>
                <a:spcPts val="0"/>
              </a:spcBef>
              <a:spcAft>
                <a:spcPts val="0"/>
              </a:spcAft>
              <a:buSzPts val="1500"/>
              <a:buChar char="●"/>
            </a:pPr>
            <a:r>
              <a:rPr lang="en" sz="1500"/>
              <a:t>Most demanding Host for Airbnb?</a:t>
            </a:r>
            <a:endParaRPr sz="1500"/>
          </a:p>
          <a:p>
            <a:pPr indent="-323850" lvl="0" marL="457200" rtl="0" algn="l">
              <a:lnSpc>
                <a:spcPct val="150000"/>
              </a:lnSpc>
              <a:spcBef>
                <a:spcPts val="0"/>
              </a:spcBef>
              <a:spcAft>
                <a:spcPts val="0"/>
              </a:spcAft>
              <a:buSzPts val="1500"/>
              <a:buChar char="●"/>
            </a:pPr>
            <a:r>
              <a:rPr lang="en" sz="1500"/>
              <a:t>Which area get the highest number of reviews?</a:t>
            </a:r>
            <a:endParaRPr sz="1500"/>
          </a:p>
          <a:p>
            <a:pPr indent="-323850" lvl="0" marL="457200" rtl="0" algn="l">
              <a:lnSpc>
                <a:spcPct val="150000"/>
              </a:lnSpc>
              <a:spcBef>
                <a:spcPts val="0"/>
              </a:spcBef>
              <a:spcAft>
                <a:spcPts val="0"/>
              </a:spcAft>
              <a:buSzPts val="1500"/>
              <a:buChar char="●"/>
            </a:pPr>
            <a:r>
              <a:rPr lang="en" sz="1500"/>
              <a:t>Correlation between all the data?</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of New York City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729450" y="1813025"/>
            <a:ext cx="8195426" cy="3267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and median value of all the numerical value</a:t>
            </a:r>
            <a:endParaRPr/>
          </a:p>
        </p:txBody>
      </p:sp>
      <p:pic>
        <p:nvPicPr>
          <p:cNvPr id="134" name="Google Shape;134;p20"/>
          <p:cNvPicPr preferRelativeResize="0"/>
          <p:nvPr/>
        </p:nvPicPr>
        <p:blipFill>
          <a:blip r:embed="rId3">
            <a:alphaModFix/>
          </a:blip>
          <a:stretch>
            <a:fillRect/>
          </a:stretch>
        </p:blipFill>
        <p:spPr>
          <a:xfrm>
            <a:off x="0" y="1792825"/>
            <a:ext cx="2182274" cy="1665475"/>
          </a:xfrm>
          <a:prstGeom prst="rect">
            <a:avLst/>
          </a:prstGeom>
          <a:noFill/>
          <a:ln>
            <a:noFill/>
          </a:ln>
        </p:spPr>
      </p:pic>
      <p:pic>
        <p:nvPicPr>
          <p:cNvPr id="135" name="Google Shape;135;p20"/>
          <p:cNvPicPr preferRelativeResize="0"/>
          <p:nvPr/>
        </p:nvPicPr>
        <p:blipFill>
          <a:blip r:embed="rId4">
            <a:alphaModFix/>
          </a:blip>
          <a:stretch>
            <a:fillRect/>
          </a:stretch>
        </p:blipFill>
        <p:spPr>
          <a:xfrm>
            <a:off x="2271200" y="1901400"/>
            <a:ext cx="2182275" cy="1604450"/>
          </a:xfrm>
          <a:prstGeom prst="rect">
            <a:avLst/>
          </a:prstGeom>
          <a:noFill/>
          <a:ln>
            <a:noFill/>
          </a:ln>
        </p:spPr>
      </p:pic>
      <p:pic>
        <p:nvPicPr>
          <p:cNvPr id="136" name="Google Shape;136;p20"/>
          <p:cNvPicPr preferRelativeResize="0"/>
          <p:nvPr/>
        </p:nvPicPr>
        <p:blipFill>
          <a:blip r:embed="rId5">
            <a:alphaModFix/>
          </a:blip>
          <a:stretch>
            <a:fillRect/>
          </a:stretch>
        </p:blipFill>
        <p:spPr>
          <a:xfrm>
            <a:off x="4453475" y="1823325"/>
            <a:ext cx="2089150" cy="1604450"/>
          </a:xfrm>
          <a:prstGeom prst="rect">
            <a:avLst/>
          </a:prstGeom>
          <a:noFill/>
          <a:ln>
            <a:noFill/>
          </a:ln>
        </p:spPr>
      </p:pic>
      <p:pic>
        <p:nvPicPr>
          <p:cNvPr id="137" name="Google Shape;137;p20"/>
          <p:cNvPicPr preferRelativeResize="0"/>
          <p:nvPr/>
        </p:nvPicPr>
        <p:blipFill>
          <a:blip r:embed="rId6">
            <a:alphaModFix/>
          </a:blip>
          <a:stretch>
            <a:fillRect/>
          </a:stretch>
        </p:blipFill>
        <p:spPr>
          <a:xfrm>
            <a:off x="45000" y="3405375"/>
            <a:ext cx="2137274" cy="1738125"/>
          </a:xfrm>
          <a:prstGeom prst="rect">
            <a:avLst/>
          </a:prstGeom>
          <a:noFill/>
          <a:ln>
            <a:noFill/>
          </a:ln>
        </p:spPr>
      </p:pic>
      <p:pic>
        <p:nvPicPr>
          <p:cNvPr id="138" name="Google Shape;138;p20"/>
          <p:cNvPicPr preferRelativeResize="0"/>
          <p:nvPr/>
        </p:nvPicPr>
        <p:blipFill>
          <a:blip r:embed="rId7">
            <a:alphaModFix/>
          </a:blip>
          <a:stretch>
            <a:fillRect/>
          </a:stretch>
        </p:blipFill>
        <p:spPr>
          <a:xfrm>
            <a:off x="2271200" y="3458300"/>
            <a:ext cx="2137274" cy="1604425"/>
          </a:xfrm>
          <a:prstGeom prst="rect">
            <a:avLst/>
          </a:prstGeom>
          <a:noFill/>
          <a:ln>
            <a:noFill/>
          </a:ln>
        </p:spPr>
      </p:pic>
      <p:pic>
        <p:nvPicPr>
          <p:cNvPr id="139" name="Google Shape;139;p20"/>
          <p:cNvPicPr preferRelativeResize="0"/>
          <p:nvPr/>
        </p:nvPicPr>
        <p:blipFill>
          <a:blip r:embed="rId8">
            <a:alphaModFix/>
          </a:blip>
          <a:stretch>
            <a:fillRect/>
          </a:stretch>
        </p:blipFill>
        <p:spPr>
          <a:xfrm>
            <a:off x="4572000" y="3505850"/>
            <a:ext cx="1970625" cy="1604425"/>
          </a:xfrm>
          <a:prstGeom prst="rect">
            <a:avLst/>
          </a:prstGeom>
          <a:noFill/>
          <a:ln>
            <a:noFill/>
          </a:ln>
        </p:spPr>
      </p:pic>
      <p:pic>
        <p:nvPicPr>
          <p:cNvPr id="140" name="Google Shape;140;p20"/>
          <p:cNvPicPr preferRelativeResize="0"/>
          <p:nvPr/>
        </p:nvPicPr>
        <p:blipFill>
          <a:blip r:embed="rId9">
            <a:alphaModFix/>
          </a:blip>
          <a:stretch>
            <a:fillRect/>
          </a:stretch>
        </p:blipFill>
        <p:spPr>
          <a:xfrm>
            <a:off x="6542625" y="1901388"/>
            <a:ext cx="2241807" cy="1509375"/>
          </a:xfrm>
          <a:prstGeom prst="rect">
            <a:avLst/>
          </a:prstGeom>
          <a:noFill/>
          <a:ln>
            <a:noFill/>
          </a:ln>
        </p:spPr>
      </p:pic>
      <p:pic>
        <p:nvPicPr>
          <p:cNvPr id="141" name="Google Shape;141;p20"/>
          <p:cNvPicPr preferRelativeResize="0"/>
          <p:nvPr/>
        </p:nvPicPr>
        <p:blipFill>
          <a:blip r:embed="rId10">
            <a:alphaModFix/>
          </a:blip>
          <a:stretch>
            <a:fillRect/>
          </a:stretch>
        </p:blipFill>
        <p:spPr>
          <a:xfrm>
            <a:off x="6542625" y="3458300"/>
            <a:ext cx="2245851" cy="156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1200"/>
              </a:spcAft>
              <a:buNone/>
            </a:pPr>
            <a:r>
              <a:rPr lang="en"/>
              <a:t>How many hotels available for 365 days :-</a:t>
            </a:r>
            <a:endParaRPr/>
          </a:p>
        </p:txBody>
      </p:sp>
      <p:sp>
        <p:nvSpPr>
          <p:cNvPr id="147" name="Google Shape;147;p21"/>
          <p:cNvSpPr txBox="1"/>
          <p:nvPr>
            <p:ph idx="1" type="body"/>
          </p:nvPr>
        </p:nvSpPr>
        <p:spPr>
          <a:xfrm>
            <a:off x="729450" y="2078875"/>
            <a:ext cx="3696600" cy="27540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As we see according to our dataset and our analysis that most of the people preferred an Entire home/apartment(25409) compare to a private room(22326) or shared room(1160).</a:t>
            </a:r>
            <a:endParaRPr sz="1400"/>
          </a:p>
          <a:p>
            <a:pPr indent="-317500" lvl="0" marL="457200" rtl="0" algn="l">
              <a:spcBef>
                <a:spcPts val="0"/>
              </a:spcBef>
              <a:spcAft>
                <a:spcPts val="0"/>
              </a:spcAft>
              <a:buSzPts val="1400"/>
              <a:buChar char="●"/>
            </a:pPr>
            <a:r>
              <a:rPr lang="en" sz="1400"/>
              <a:t>And as we talk about availability 365 days total number of locations available is 1294.</a:t>
            </a:r>
            <a:endParaRPr sz="1400"/>
          </a:p>
        </p:txBody>
      </p:sp>
      <p:pic>
        <p:nvPicPr>
          <p:cNvPr id="148" name="Google Shape;148;p21"/>
          <p:cNvPicPr preferRelativeResize="0"/>
          <p:nvPr/>
        </p:nvPicPr>
        <p:blipFill>
          <a:blip r:embed="rId3">
            <a:alphaModFix/>
          </a:blip>
          <a:stretch>
            <a:fillRect/>
          </a:stretch>
        </p:blipFill>
        <p:spPr>
          <a:xfrm>
            <a:off x="4426050" y="2006250"/>
            <a:ext cx="4717950" cy="313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